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1" r:id="rId2"/>
    <p:sldMasterId id="2147483763" r:id="rId3"/>
  </p:sldMasterIdLst>
  <p:notesMasterIdLst>
    <p:notesMasterId r:id="rId62"/>
  </p:notesMasterIdLst>
  <p:handoutMasterIdLst>
    <p:handoutMasterId r:id="rId63"/>
  </p:handoutMasterIdLst>
  <p:sldIdLst>
    <p:sldId id="261" r:id="rId4"/>
    <p:sldId id="343" r:id="rId5"/>
    <p:sldId id="277" r:id="rId6"/>
    <p:sldId id="259" r:id="rId7"/>
    <p:sldId id="375" r:id="rId8"/>
    <p:sldId id="262" r:id="rId9"/>
    <p:sldId id="263" r:id="rId10"/>
    <p:sldId id="264" r:id="rId11"/>
    <p:sldId id="351" r:id="rId12"/>
    <p:sldId id="278" r:id="rId13"/>
    <p:sldId id="279" r:id="rId14"/>
    <p:sldId id="282" r:id="rId15"/>
    <p:sldId id="281" r:id="rId16"/>
    <p:sldId id="284" r:id="rId17"/>
    <p:sldId id="271" r:id="rId18"/>
    <p:sldId id="287" r:id="rId19"/>
    <p:sldId id="332" r:id="rId20"/>
    <p:sldId id="371" r:id="rId21"/>
    <p:sldId id="350" r:id="rId22"/>
    <p:sldId id="345" r:id="rId23"/>
    <p:sldId id="372" r:id="rId24"/>
    <p:sldId id="348" r:id="rId25"/>
    <p:sldId id="335" r:id="rId26"/>
    <p:sldId id="344" r:id="rId27"/>
    <p:sldId id="349" r:id="rId28"/>
    <p:sldId id="336" r:id="rId29"/>
    <p:sldId id="369" r:id="rId30"/>
    <p:sldId id="370" r:id="rId31"/>
    <p:sldId id="376" r:id="rId32"/>
    <p:sldId id="285" r:id="rId33"/>
    <p:sldId id="377" r:id="rId34"/>
    <p:sldId id="378" r:id="rId35"/>
    <p:sldId id="291" r:id="rId36"/>
    <p:sldId id="295" r:id="rId37"/>
    <p:sldId id="296" r:id="rId38"/>
    <p:sldId id="297" r:id="rId39"/>
    <p:sldId id="298" r:id="rId40"/>
    <p:sldId id="299" r:id="rId41"/>
    <p:sldId id="300" r:id="rId42"/>
    <p:sldId id="301" r:id="rId43"/>
    <p:sldId id="302" r:id="rId44"/>
    <p:sldId id="329" r:id="rId45"/>
    <p:sldId id="330" r:id="rId46"/>
    <p:sldId id="331" r:id="rId47"/>
    <p:sldId id="341" r:id="rId48"/>
    <p:sldId id="327" r:id="rId49"/>
    <p:sldId id="342" r:id="rId50"/>
    <p:sldId id="366" r:id="rId51"/>
    <p:sldId id="328" r:id="rId52"/>
    <p:sldId id="303" r:id="rId53"/>
    <p:sldId id="304" r:id="rId54"/>
    <p:sldId id="305" r:id="rId55"/>
    <p:sldId id="306" r:id="rId56"/>
    <p:sldId id="307" r:id="rId57"/>
    <p:sldId id="308" r:id="rId58"/>
    <p:sldId id="310" r:id="rId59"/>
    <p:sldId id="311" r:id="rId60"/>
    <p:sldId id="340" r:id="rId6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548235"/>
    <a:srgbClr val="00B050"/>
    <a:srgbClr val="002060"/>
    <a:srgbClr val="E64A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9" autoAdjust="0"/>
    <p:restoredTop sz="94075" autoAdjust="0"/>
  </p:normalViewPr>
  <p:slideViewPr>
    <p:cSldViewPr snapToGrid="0">
      <p:cViewPr>
        <p:scale>
          <a:sx n="70" d="100"/>
          <a:sy n="70" d="100"/>
        </p:scale>
        <p:origin x="64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9F00D2-B618-4919-8545-D3C6912BDE62}" type="datetimeFigureOut">
              <a:rPr lang="es-CO" smtClean="0"/>
              <a:t>02/05/2017</a:t>
            </a:fld>
            <a:endParaRPr lang="es-CO"/>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BA29B8-3FCE-4979-A262-22B2B32385E9}" type="slidenum">
              <a:rPr lang="es-CO" smtClean="0"/>
              <a:t>‹Nº›</a:t>
            </a:fld>
            <a:endParaRPr lang="es-CO"/>
          </a:p>
        </p:txBody>
      </p:sp>
    </p:spTree>
    <p:extLst>
      <p:ext uri="{BB962C8B-B14F-4D97-AF65-F5344CB8AC3E}">
        <p14:creationId xmlns:p14="http://schemas.microsoft.com/office/powerpoint/2010/main" val="500758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58AE0C-FC53-4F9F-BB34-82BB9F87AC17}" type="datetimeFigureOut">
              <a:rPr lang="es-EC" smtClean="0"/>
              <a:t>02/05/2017</a:t>
            </a:fld>
            <a:endParaRPr lang="es-EC"/>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771FAF-7B58-4539-A47E-38A0492BF68C}" type="slidenum">
              <a:rPr lang="es-EC" smtClean="0"/>
              <a:t>‹Nº›</a:t>
            </a:fld>
            <a:endParaRPr lang="es-EC"/>
          </a:p>
        </p:txBody>
      </p:sp>
    </p:spTree>
    <p:extLst>
      <p:ext uri="{BB962C8B-B14F-4D97-AF65-F5344CB8AC3E}">
        <p14:creationId xmlns:p14="http://schemas.microsoft.com/office/powerpoint/2010/main" val="940772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BD771FAF-7B58-4539-A47E-38A0492BF68C}" type="slidenum">
              <a:rPr lang="es-EC" smtClean="0"/>
              <a:t>1</a:t>
            </a:fld>
            <a:endParaRPr lang="es-EC"/>
          </a:p>
        </p:txBody>
      </p:sp>
    </p:spTree>
    <p:extLst>
      <p:ext uri="{BB962C8B-B14F-4D97-AF65-F5344CB8AC3E}">
        <p14:creationId xmlns:p14="http://schemas.microsoft.com/office/powerpoint/2010/main" val="2262309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10"/>
          </p:nvPr>
        </p:nvSpPr>
        <p:spPr/>
        <p:txBody>
          <a:bodyPr/>
          <a:lstStyle/>
          <a:p>
            <a:fld id="{BD771FAF-7B58-4539-A47E-38A0492BF68C}" type="slidenum">
              <a:rPr lang="es-EC" smtClean="0"/>
              <a:t>4</a:t>
            </a:fld>
            <a:endParaRPr lang="es-EC"/>
          </a:p>
        </p:txBody>
      </p:sp>
    </p:spTree>
    <p:extLst>
      <p:ext uri="{BB962C8B-B14F-4D97-AF65-F5344CB8AC3E}">
        <p14:creationId xmlns:p14="http://schemas.microsoft.com/office/powerpoint/2010/main" val="3717301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BD771FAF-7B58-4539-A47E-38A0492BF68C}" type="slidenum">
              <a:rPr lang="es-EC" smtClean="0"/>
              <a:t>30</a:t>
            </a:fld>
            <a:endParaRPr lang="es-EC"/>
          </a:p>
        </p:txBody>
      </p:sp>
    </p:spTree>
    <p:extLst>
      <p:ext uri="{BB962C8B-B14F-4D97-AF65-F5344CB8AC3E}">
        <p14:creationId xmlns:p14="http://schemas.microsoft.com/office/powerpoint/2010/main" val="2093314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4C235757-8A95-4B71-A29E-5AC9BF0ABA6E}" type="slidenum">
              <a:rPr lang="es-CO" smtClean="0"/>
              <a:t>‹Nº›</a:t>
            </a:fld>
            <a:endParaRPr lang="es-CO"/>
          </a:p>
        </p:txBody>
      </p:sp>
    </p:spTree>
    <p:extLst>
      <p:ext uri="{BB962C8B-B14F-4D97-AF65-F5344CB8AC3E}">
        <p14:creationId xmlns:p14="http://schemas.microsoft.com/office/powerpoint/2010/main" val="3118669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1711234"/>
            <a:ext cx="6172200" cy="414981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1769540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914400" y="2130426"/>
            <a:ext cx="103632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a:xfrm>
            <a:off x="609600" y="6356351"/>
            <a:ext cx="2844800" cy="365125"/>
          </a:xfrm>
          <a:prstGeom prst="rect">
            <a:avLst/>
          </a:prstGeom>
        </p:spPr>
        <p:txBody>
          <a:bodyPr/>
          <a:lstStyle/>
          <a:p>
            <a:fld id="{1DCF8FD4-6DCF-9440-8871-86FF5F8BDC5B}" type="datetimeFigureOut">
              <a:rPr lang="es-ES" smtClean="0"/>
              <a:t>02/05/2017</a:t>
            </a:fld>
            <a:endParaRPr lang="es-ES"/>
          </a:p>
        </p:txBody>
      </p:sp>
      <p:sp>
        <p:nvSpPr>
          <p:cNvPr id="5" name="Marcador de pie de página 4"/>
          <p:cNvSpPr>
            <a:spLocks noGrp="1"/>
          </p:cNvSpPr>
          <p:nvPr>
            <p:ph type="ftr" sz="quarter" idx="11"/>
          </p:nvPr>
        </p:nvSpPr>
        <p:spPr>
          <a:xfrm>
            <a:off x="4165600" y="6356351"/>
            <a:ext cx="38608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8737600" y="6356351"/>
            <a:ext cx="2844800" cy="365125"/>
          </a:xfrm>
          <a:prstGeom prst="rect">
            <a:avLst/>
          </a:prstGeom>
        </p:spPr>
        <p:txBody>
          <a:bodyPr/>
          <a:lstStyle/>
          <a:p>
            <a:fld id="{B6DFD4BD-D98A-5E48-8196-57FE4045B819}" type="slidenum">
              <a:rPr lang="es-ES" smtClean="0"/>
              <a:t>‹Nº›</a:t>
            </a:fld>
            <a:endParaRPr lang="es-ES"/>
          </a:p>
        </p:txBody>
      </p:sp>
    </p:spTree>
    <p:extLst>
      <p:ext uri="{BB962C8B-B14F-4D97-AF65-F5344CB8AC3E}">
        <p14:creationId xmlns:p14="http://schemas.microsoft.com/office/powerpoint/2010/main" val="1156835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1DCF8FD4-6DCF-9440-8871-86FF5F8BDC5B}" type="datetimeFigureOut">
              <a:rPr lang="es-ES" smtClean="0"/>
              <a:t>02/05/2017</a:t>
            </a:fld>
            <a:endParaRPr lang="es-ES"/>
          </a:p>
        </p:txBody>
      </p:sp>
      <p:sp>
        <p:nvSpPr>
          <p:cNvPr id="5" name="Footer Placeholder 4"/>
          <p:cNvSpPr>
            <a:spLocks noGrp="1"/>
          </p:cNvSpPr>
          <p:nvPr>
            <p:ph type="ftr" sz="quarter" idx="11"/>
          </p:nvPr>
        </p:nvSpPr>
        <p:spPr/>
        <p:txBody>
          <a:bodyPr/>
          <a:lstStyle/>
          <a:p>
            <a:endParaRPr lang="es-E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6DFD4BD-D98A-5E48-8196-57FE4045B819}" type="slidenum">
              <a:rPr lang="es-ES" smtClean="0"/>
              <a:t>‹Nº›</a:t>
            </a:fld>
            <a:endParaRPr lang="es-ES"/>
          </a:p>
        </p:txBody>
      </p:sp>
    </p:spTree>
    <p:extLst>
      <p:ext uri="{BB962C8B-B14F-4D97-AF65-F5344CB8AC3E}">
        <p14:creationId xmlns:p14="http://schemas.microsoft.com/office/powerpoint/2010/main" val="4058416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7B95011A-BB65-42BE-8359-9A456D7A5A46}" type="datetimeFigureOut">
              <a:rPr lang="es-EC" smtClean="0"/>
              <a:t>02/05/2017</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235757-8A95-4B71-A29E-5AC9BF0ABA6E}" type="slidenum">
              <a:rPr lang="es-CO" smtClean="0"/>
              <a:t>‹Nº›</a:t>
            </a:fld>
            <a:endParaRPr lang="es-CO"/>
          </a:p>
        </p:txBody>
      </p:sp>
    </p:spTree>
    <p:extLst>
      <p:ext uri="{BB962C8B-B14F-4D97-AF65-F5344CB8AC3E}">
        <p14:creationId xmlns:p14="http://schemas.microsoft.com/office/powerpoint/2010/main" val="3852050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B95011A-BB65-42BE-8359-9A456D7A5A46}" type="datetimeFigureOut">
              <a:rPr lang="es-EC" smtClean="0"/>
              <a:t>02/05/2017</a:t>
            </a:fld>
            <a:endParaRPr lang="es-EC"/>
          </a:p>
        </p:txBody>
      </p:sp>
      <p:sp>
        <p:nvSpPr>
          <p:cNvPr id="5" name="Footer Placeholder 4"/>
          <p:cNvSpPr>
            <a:spLocks noGrp="1"/>
          </p:cNvSpPr>
          <p:nvPr>
            <p:ph type="ftr" sz="quarter" idx="11"/>
          </p:nvPr>
        </p:nvSpPr>
        <p:spPr/>
        <p:txBody>
          <a:bodyPr/>
          <a:lstStyle/>
          <a:p>
            <a:endParaRPr lang="es-EC"/>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1282551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7B95011A-BB65-42BE-8359-9A456D7A5A46}" type="datetimeFigureOut">
              <a:rPr lang="es-EC" smtClean="0"/>
              <a:t>02/05/2017</a:t>
            </a:fld>
            <a:endParaRPr lang="es-EC"/>
          </a:p>
        </p:txBody>
      </p:sp>
      <p:sp>
        <p:nvSpPr>
          <p:cNvPr id="6" name="Footer Placeholder 5"/>
          <p:cNvSpPr>
            <a:spLocks noGrp="1"/>
          </p:cNvSpPr>
          <p:nvPr>
            <p:ph type="ftr" sz="quarter" idx="11"/>
          </p:nvPr>
        </p:nvSpPr>
        <p:spPr/>
        <p:txBody>
          <a:bodyPr/>
          <a:lstStyle/>
          <a:p>
            <a:endParaRPr lang="es-EC"/>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23704150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7B95011A-BB65-42BE-8359-9A456D7A5A46}" type="datetimeFigureOut">
              <a:rPr lang="es-EC" smtClean="0"/>
              <a:t>02/05/2017</a:t>
            </a:fld>
            <a:endParaRPr lang="es-EC"/>
          </a:p>
        </p:txBody>
      </p:sp>
      <p:sp>
        <p:nvSpPr>
          <p:cNvPr id="8" name="Footer Placeholder 7"/>
          <p:cNvSpPr>
            <a:spLocks noGrp="1"/>
          </p:cNvSpPr>
          <p:nvPr>
            <p:ph type="ftr" sz="quarter" idx="11"/>
          </p:nvPr>
        </p:nvSpPr>
        <p:spPr/>
        <p:txBody>
          <a:bodyPr/>
          <a:lstStyle/>
          <a:p>
            <a:endParaRPr lang="es-EC"/>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1834867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7B95011A-BB65-42BE-8359-9A456D7A5A46}" type="datetimeFigureOut">
              <a:rPr lang="es-EC" smtClean="0"/>
              <a:t>02/05/2017</a:t>
            </a:fld>
            <a:endParaRPr lang="es-EC"/>
          </a:p>
        </p:txBody>
      </p:sp>
      <p:sp>
        <p:nvSpPr>
          <p:cNvPr id="4" name="Footer Placeholder 3"/>
          <p:cNvSpPr>
            <a:spLocks noGrp="1"/>
          </p:cNvSpPr>
          <p:nvPr>
            <p:ph type="ftr" sz="quarter" idx="11"/>
          </p:nvPr>
        </p:nvSpPr>
        <p:spPr/>
        <p:txBody>
          <a:bodyPr/>
          <a:lstStyle/>
          <a:p>
            <a:endParaRPr lang="es-EC"/>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4051485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95011A-BB65-42BE-8359-9A456D7A5A46}" type="datetimeFigureOut">
              <a:rPr lang="es-EC" smtClean="0"/>
              <a:t>02/05/2017</a:t>
            </a:fld>
            <a:endParaRPr lang="es-EC"/>
          </a:p>
        </p:txBody>
      </p:sp>
      <p:sp>
        <p:nvSpPr>
          <p:cNvPr id="3" name="Footer Placeholder 2"/>
          <p:cNvSpPr>
            <a:spLocks noGrp="1"/>
          </p:cNvSpPr>
          <p:nvPr>
            <p:ph type="ftr" sz="quarter" idx="11"/>
          </p:nvPr>
        </p:nvSpPr>
        <p:spPr/>
        <p:txBody>
          <a:bodyPr/>
          <a:lstStyle/>
          <a:p>
            <a:endParaRPr lang="es-EC"/>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17610078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B95011A-BB65-42BE-8359-9A456D7A5A46}" type="datetimeFigureOut">
              <a:rPr lang="es-EC" smtClean="0"/>
              <a:t>02/05/2017</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2300691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woObj">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6C19F36E-73B5-4381-B851-9A82DEB286BF}" type="datetimeFigureOut">
              <a:rPr lang="es-EC" smtClean="0"/>
              <a:t>02/05/2017</a:t>
            </a:fld>
            <a:endParaRPr lang="es-EC"/>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EC"/>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EFD2056B-9B91-4472-A145-5B010D539DFB}" type="slidenum">
              <a:rPr lang="es-EC" smtClean="0"/>
              <a:t>‹Nº›</a:t>
            </a:fld>
            <a:endParaRPr lang="es-EC"/>
          </a:p>
        </p:txBody>
      </p:sp>
    </p:spTree>
    <p:extLst>
      <p:ext uri="{BB962C8B-B14F-4D97-AF65-F5344CB8AC3E}">
        <p14:creationId xmlns:p14="http://schemas.microsoft.com/office/powerpoint/2010/main" val="14764389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B95011A-BB65-42BE-8359-9A456D7A5A46}" type="datetimeFigureOut">
              <a:rPr lang="es-EC" smtClean="0"/>
              <a:t>02/05/2017</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1204122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B95011A-BB65-42BE-8359-9A456D7A5A46}" type="datetimeFigureOut">
              <a:rPr lang="es-EC" smtClean="0"/>
              <a:t>02/05/2017</a:t>
            </a:fld>
            <a:endParaRPr lang="es-EC"/>
          </a:p>
        </p:txBody>
      </p:sp>
      <p:sp>
        <p:nvSpPr>
          <p:cNvPr id="5" name="Footer Placeholder 4"/>
          <p:cNvSpPr>
            <a:spLocks noGrp="1"/>
          </p:cNvSpPr>
          <p:nvPr>
            <p:ph type="ftr" sz="quarter" idx="11"/>
          </p:nvPr>
        </p:nvSpPr>
        <p:spPr/>
        <p:txBody>
          <a:bodyPr/>
          <a:lstStyle/>
          <a:p>
            <a:endParaRPr lang="es-EC"/>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29285535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B95011A-BB65-42BE-8359-9A456D7A5A46}" type="datetimeFigureOut">
              <a:rPr lang="es-EC" smtClean="0"/>
              <a:t>02/05/2017</a:t>
            </a:fld>
            <a:endParaRPr lang="es-EC"/>
          </a:p>
        </p:txBody>
      </p:sp>
      <p:sp>
        <p:nvSpPr>
          <p:cNvPr id="5" name="Footer Placeholder 4"/>
          <p:cNvSpPr>
            <a:spLocks noGrp="1"/>
          </p:cNvSpPr>
          <p:nvPr>
            <p:ph type="ftr" sz="quarter" idx="11"/>
          </p:nvPr>
        </p:nvSpPr>
        <p:spPr/>
        <p:txBody>
          <a:bodyPr/>
          <a:lstStyle/>
          <a:p>
            <a:endParaRPr lang="es-EC"/>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AEB95F2-09D2-43ED-BE97-5102759138C5}" type="slidenum">
              <a:rPr lang="es-EC" smtClean="0"/>
              <a:t>‹Nº›</a:t>
            </a:fld>
            <a:endParaRPr lang="es-EC"/>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110977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7B95011A-BB65-42BE-8359-9A456D7A5A46}" type="datetimeFigureOut">
              <a:rPr lang="es-EC" smtClean="0"/>
              <a:t>02/05/2017</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1434530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7B95011A-BB65-42BE-8359-9A456D7A5A46}" type="datetimeFigureOut">
              <a:rPr lang="es-EC" smtClean="0"/>
              <a:t>02/05/2017</a:t>
            </a:fld>
            <a:endParaRPr lang="es-EC"/>
          </a:p>
        </p:txBody>
      </p:sp>
      <p:sp>
        <p:nvSpPr>
          <p:cNvPr id="6" name="Footer Placeholder 5"/>
          <p:cNvSpPr>
            <a:spLocks noGrp="1"/>
          </p:cNvSpPr>
          <p:nvPr>
            <p:ph type="ftr" sz="quarter" idx="11"/>
          </p:nvPr>
        </p:nvSpPr>
        <p:spPr/>
        <p:txBody>
          <a:bodyPr/>
          <a:lstStyle/>
          <a:p>
            <a:endParaRPr lang="es-EC"/>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EB95F2-09D2-43ED-BE97-5102759138C5}" type="slidenum">
              <a:rPr lang="es-EC" smtClean="0"/>
              <a:t>‹Nº›</a:t>
            </a:fld>
            <a:endParaRPr lang="es-EC"/>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805734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7B95011A-BB65-42BE-8359-9A456D7A5A46}" type="datetimeFigureOut">
              <a:rPr lang="es-EC" smtClean="0"/>
              <a:t>02/05/2017</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5311023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7B95011A-BB65-42BE-8359-9A456D7A5A46}" type="datetimeFigureOut">
              <a:rPr lang="es-EC" smtClean="0"/>
              <a:t>02/05/2017</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15939561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7B95011A-BB65-42BE-8359-9A456D7A5A46}" type="datetimeFigureOut">
              <a:rPr lang="es-EC" smtClean="0"/>
              <a:t>02/05/2017</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AEB95F2-09D2-43ED-BE97-5102759138C5}" type="slidenum">
              <a:rPr lang="es-EC" smtClean="0"/>
              <a:t>‹Nº›</a:t>
            </a:fld>
            <a:endParaRPr lang="es-EC"/>
          </a:p>
        </p:txBody>
      </p:sp>
    </p:spTree>
    <p:extLst>
      <p:ext uri="{BB962C8B-B14F-4D97-AF65-F5344CB8AC3E}">
        <p14:creationId xmlns:p14="http://schemas.microsoft.com/office/powerpoint/2010/main" val="373750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C"/>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C"/>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1DCF8FD4-6DCF-9440-8871-86FF5F8BDC5B}" type="datetimeFigureOut">
              <a:rPr lang="es-ES" smtClean="0"/>
              <a:t>02/05/2017</a:t>
            </a:fld>
            <a:endParaRPr lang="es-ES"/>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B6DFD4BD-D98A-5E48-8196-57FE4045B819}" type="slidenum">
              <a:rPr lang="es-ES" smtClean="0"/>
              <a:t>‹Nº›</a:t>
            </a:fld>
            <a:endParaRPr lang="es-ES"/>
          </a:p>
        </p:txBody>
      </p:sp>
    </p:spTree>
    <p:extLst>
      <p:ext uri="{BB962C8B-B14F-4D97-AF65-F5344CB8AC3E}">
        <p14:creationId xmlns:p14="http://schemas.microsoft.com/office/powerpoint/2010/main" val="3621271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4C235757-8A95-4B71-A29E-5AC9BF0ABA6E}" type="slidenum">
              <a:rPr lang="es-CO" smtClean="0"/>
              <a:t>‹Nº›</a:t>
            </a:fld>
            <a:endParaRPr lang="es-CO"/>
          </a:p>
        </p:txBody>
      </p:sp>
    </p:spTree>
    <p:extLst>
      <p:ext uri="{BB962C8B-B14F-4D97-AF65-F5344CB8AC3E}">
        <p14:creationId xmlns:p14="http://schemas.microsoft.com/office/powerpoint/2010/main" val="3497012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3713026"/>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3713026"/>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Tree>
    <p:extLst>
      <p:ext uri="{BB962C8B-B14F-4D97-AF65-F5344CB8AC3E}">
        <p14:creationId xmlns:p14="http://schemas.microsoft.com/office/powerpoint/2010/main" val="3178756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9440681"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020514"/>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020514"/>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Tree>
    <p:extLst>
      <p:ext uri="{BB962C8B-B14F-4D97-AF65-F5344CB8AC3E}">
        <p14:creationId xmlns:p14="http://schemas.microsoft.com/office/powerpoint/2010/main" val="1295517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Tree>
    <p:extLst>
      <p:ext uri="{BB962C8B-B14F-4D97-AF65-F5344CB8AC3E}">
        <p14:creationId xmlns:p14="http://schemas.microsoft.com/office/powerpoint/2010/main" val="982424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014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1580606"/>
            <a:ext cx="6172200" cy="384048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31773990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10" Type="http://schemas.openxmlformats.org/officeDocument/2006/relationships/image" Target="../media/image2.png"/><Relationship Id="rId4" Type="http://schemas.openxmlformats.org/officeDocument/2006/relationships/slideLayout" Target="../slideLayouts/slideLayout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3.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6096"/>
            <a:ext cx="12192000" cy="6845807"/>
          </a:xfrm>
          <a:prstGeom prst="rect">
            <a:avLst/>
          </a:prstGeom>
        </p:spPr>
      </p:pic>
      <p:sp>
        <p:nvSpPr>
          <p:cNvPr id="2" name="Marcador de título 1"/>
          <p:cNvSpPr>
            <a:spLocks noGrp="1"/>
          </p:cNvSpPr>
          <p:nvPr>
            <p:ph type="title"/>
          </p:nvPr>
        </p:nvSpPr>
        <p:spPr>
          <a:xfrm>
            <a:off x="4038600" y="1824673"/>
            <a:ext cx="7315200" cy="1325563"/>
          </a:xfrm>
          <a:prstGeom prst="rect">
            <a:avLst/>
          </a:prstGeom>
        </p:spPr>
        <p:txBody>
          <a:bodyPr vert="horz" lIns="91440" tIns="45720" rIns="91440" bIns="45720" rtlCol="0" anchor="ctr">
            <a:normAutofit/>
          </a:bodyPr>
          <a:lstStyle/>
          <a:p>
            <a:r>
              <a:rPr lang="es-ES" dirty="0"/>
              <a:t>Título de la Presentación</a:t>
            </a:r>
            <a:endParaRPr lang="es-CO" dirty="0"/>
          </a:p>
        </p:txBody>
      </p:sp>
      <p:sp>
        <p:nvSpPr>
          <p:cNvPr id="3" name="Marcador de texto 2"/>
          <p:cNvSpPr>
            <a:spLocks noGrp="1"/>
          </p:cNvSpPr>
          <p:nvPr>
            <p:ph type="body" idx="1"/>
          </p:nvPr>
        </p:nvSpPr>
        <p:spPr>
          <a:xfrm>
            <a:off x="3762103" y="3602174"/>
            <a:ext cx="8203474" cy="2302238"/>
          </a:xfrm>
          <a:prstGeom prst="rect">
            <a:avLst/>
          </a:prstGeom>
        </p:spPr>
        <p:txBody>
          <a:bodyPr vert="horz" lIns="91440" tIns="45720" rIns="91440" bIns="45720" rtlCol="0">
            <a:normAutofit/>
          </a:bodyPr>
          <a:lstStyle/>
          <a:p>
            <a:pPr lvl="0"/>
            <a:r>
              <a:rPr lang="es-ES" dirty="0"/>
              <a:t>Nombre de los autores</a:t>
            </a:r>
          </a:p>
          <a:p>
            <a:pPr lvl="1"/>
            <a:r>
              <a:rPr lang="es-ES" dirty="0"/>
              <a:t>Filiaciones y correos</a:t>
            </a:r>
          </a:p>
        </p:txBody>
      </p:sp>
    </p:spTree>
    <p:extLst>
      <p:ext uri="{BB962C8B-B14F-4D97-AF65-F5344CB8AC3E}">
        <p14:creationId xmlns:p14="http://schemas.microsoft.com/office/powerpoint/2010/main" val="2299711241"/>
      </p:ext>
    </p:extLst>
  </p:cSld>
  <p:clrMap bg1="lt1" tx1="dk1" bg2="lt2" tx2="dk2" accent1="accent1" accent2="accent2" accent3="accent3" accent4="accent4" accent5="accent5" accent6="accent6" hlink="hlink" folHlink="folHlink"/>
  <p:sldLayoutIdLst>
    <p:sldLayoutId id="2147483671" r:id="rId1"/>
    <p:sldLayoutId id="2147483685" r:id="rId2"/>
    <p:sldLayoutId id="2147483686" r:id="rId3"/>
  </p:sldLayoutIdLst>
  <p:txStyles>
    <p:titleStyle>
      <a:lvl1pPr algn="l" defTabSz="914400" rtl="0" eaLnBrk="1" latinLnBrk="0" hangingPunct="1">
        <a:lnSpc>
          <a:spcPct val="90000"/>
        </a:lnSpc>
        <a:spcBef>
          <a:spcPct val="0"/>
        </a:spcBef>
        <a:buNone/>
        <a:defRPr sz="440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096"/>
            <a:ext cx="12192000" cy="6845807"/>
          </a:xfrm>
          <a:prstGeom prst="rect">
            <a:avLst/>
          </a:prstGeom>
        </p:spPr>
      </p:pic>
      <p:sp>
        <p:nvSpPr>
          <p:cNvPr id="2" name="Marcador de título 1"/>
          <p:cNvSpPr>
            <a:spLocks noGrp="1"/>
          </p:cNvSpPr>
          <p:nvPr>
            <p:ph type="title"/>
          </p:nvPr>
        </p:nvSpPr>
        <p:spPr>
          <a:xfrm>
            <a:off x="838200" y="365125"/>
            <a:ext cx="9429206"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p:cNvSpPr>
            <a:spLocks noGrp="1"/>
          </p:cNvSpPr>
          <p:nvPr>
            <p:ph type="body" idx="1"/>
          </p:nvPr>
        </p:nvSpPr>
        <p:spPr>
          <a:xfrm>
            <a:off x="838200" y="1825625"/>
            <a:ext cx="10515600" cy="3373392"/>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Tree>
    <p:extLst>
      <p:ext uri="{BB962C8B-B14F-4D97-AF65-F5344CB8AC3E}">
        <p14:creationId xmlns:p14="http://schemas.microsoft.com/office/powerpoint/2010/main" val="2166852521"/>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69" r:id="rId6"/>
    <p:sldLayoutId id="2147483670" r:id="rId7"/>
    <p:sldLayoutId id="2147483672" r:id="rId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5/2/2017</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‹Nº›</a:t>
            </a:fld>
            <a:endParaRPr lang="en-US" dirty="0"/>
          </a:p>
        </p:txBody>
      </p:sp>
      <p:pic>
        <p:nvPicPr>
          <p:cNvPr id="36" name="Imagen 35"/>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6096"/>
            <a:ext cx="12192000" cy="6845807"/>
          </a:xfrm>
          <a:prstGeom prst="rect">
            <a:avLst/>
          </a:prstGeom>
        </p:spPr>
      </p:pic>
    </p:spTree>
    <p:extLst>
      <p:ext uri="{BB962C8B-B14F-4D97-AF65-F5344CB8AC3E}">
        <p14:creationId xmlns:p14="http://schemas.microsoft.com/office/powerpoint/2010/main" val="1417646208"/>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5.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5" Type="http://schemas.openxmlformats.org/officeDocument/2006/relationships/image" Target="../media/image27.jp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15.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15.xml"/><Relationship Id="rId6" Type="http://schemas.openxmlformats.org/officeDocument/2006/relationships/image" Target="../media/image42.JPG"/><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5.xml"/><Relationship Id="rId5" Type="http://schemas.openxmlformats.org/officeDocument/2006/relationships/image" Target="../media/image53.jpeg"/><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3.xml"/><Relationship Id="rId5" Type="http://schemas.openxmlformats.org/officeDocument/2006/relationships/image" Target="../media/image57.jpeg"/><Relationship Id="rId4" Type="http://schemas.openxmlformats.org/officeDocument/2006/relationships/image" Target="../media/image5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64.jpeg"/></Relationships>
</file>

<file path=ppt/slides/_rel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3.xml"/><Relationship Id="rId5" Type="http://schemas.openxmlformats.org/officeDocument/2006/relationships/image" Target="../media/image68.jpeg"/><Relationship Id="rId4" Type="http://schemas.openxmlformats.org/officeDocument/2006/relationships/image" Target="../media/image67.jpeg"/></Relationships>
</file>

<file path=ppt/slides/_rels/slide3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3.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3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emf"/><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13.xml"/><Relationship Id="rId4" Type="http://schemas.openxmlformats.org/officeDocument/2006/relationships/image" Target="../media/image93.png"/></Relationships>
</file>

<file path=ppt/slides/_rels/slide49.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jp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image" Target="../media/image100.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106.jpeg"/><Relationship Id="rId7" Type="http://schemas.microsoft.com/office/2007/relationships/hdphoto" Target="../media/hdphoto2.wdp"/><Relationship Id="rId2" Type="http://schemas.openxmlformats.org/officeDocument/2006/relationships/image" Target="../media/image105.jpeg"/><Relationship Id="rId1" Type="http://schemas.openxmlformats.org/officeDocument/2006/relationships/slideLayout" Target="../slideLayouts/slideLayout15.xml"/><Relationship Id="rId6" Type="http://schemas.openxmlformats.org/officeDocument/2006/relationships/image" Target="../media/image108.png"/><Relationship Id="rId5" Type="http://schemas.microsoft.com/office/2007/relationships/hdphoto" Target="../media/hdphoto1.wdp"/><Relationship Id="rId4" Type="http://schemas.openxmlformats.org/officeDocument/2006/relationships/image" Target="../media/image10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slideLayout" Target="../slideLayouts/slideLayout15.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video" Target="file:///E:\Documentos\U%20Catolica\Eco%20materiales\Presentaciones%20en%20Quito%20y%20Guayaquil%20Robinson\Videos\APLICACION%20ADHESIVO.wmv" TargetMode="External"/><Relationship Id="rId1" Type="http://schemas.openxmlformats.org/officeDocument/2006/relationships/video" Target="file:///E:\Documentos\U%20Catolica\Eco%20materiales\Presentaciones%20en%20Quito%20y%20Guayaquil%20Robinson\Videos\Aplastado%20en%20prensa1.wmv" TargetMode="Externa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4" name="Rectángulo 3"/>
          <p:cNvSpPr/>
          <p:nvPr/>
        </p:nvSpPr>
        <p:spPr>
          <a:xfrm>
            <a:off x="0" y="791568"/>
            <a:ext cx="12192000" cy="208560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 name="Marcador de contenido 2"/>
          <p:cNvSpPr>
            <a:spLocks noGrp="1"/>
          </p:cNvSpPr>
          <p:nvPr>
            <p:ph idx="4294967295"/>
          </p:nvPr>
        </p:nvSpPr>
        <p:spPr>
          <a:xfrm>
            <a:off x="1736911" y="3191074"/>
            <a:ext cx="7578725" cy="1435100"/>
          </a:xfrm>
        </p:spPr>
        <p:txBody>
          <a:bodyPr>
            <a:normAutofit lnSpcReduction="10000"/>
          </a:bodyPr>
          <a:lstStyle/>
          <a:p>
            <a:pPr marL="0" indent="0">
              <a:lnSpc>
                <a:spcPct val="100000"/>
              </a:lnSpc>
              <a:spcBef>
                <a:spcPts val="0"/>
              </a:spcBef>
              <a:buNone/>
            </a:pPr>
            <a:r>
              <a:rPr lang="es-CO" sz="2400" b="1" dirty="0" smtClean="0"/>
              <a:t>Expositor: </a:t>
            </a:r>
          </a:p>
          <a:p>
            <a:pPr>
              <a:lnSpc>
                <a:spcPct val="100000"/>
              </a:lnSpc>
              <a:spcBef>
                <a:spcPts val="0"/>
              </a:spcBef>
            </a:pPr>
            <a:endParaRPr lang="es-CO" sz="2400" dirty="0"/>
          </a:p>
          <a:p>
            <a:pPr marL="0" indent="0">
              <a:lnSpc>
                <a:spcPct val="100000"/>
              </a:lnSpc>
              <a:spcBef>
                <a:spcPts val="0"/>
              </a:spcBef>
              <a:buNone/>
            </a:pPr>
            <a:r>
              <a:rPr lang="es-CO" sz="2400" dirty="0" smtClean="0"/>
              <a:t>Ing. Qca. Cristy Lozada Aspiazu.</a:t>
            </a:r>
          </a:p>
          <a:p>
            <a:pPr marL="0" indent="0">
              <a:lnSpc>
                <a:spcPct val="100000"/>
              </a:lnSpc>
              <a:spcBef>
                <a:spcPts val="0"/>
              </a:spcBef>
              <a:buNone/>
            </a:pPr>
            <a:r>
              <a:rPr lang="es-CO" sz="2400" dirty="0" smtClean="0"/>
              <a:t>Investigador(a) UCSG.</a:t>
            </a:r>
            <a:r>
              <a:rPr lang="es-CO" sz="2400" dirty="0">
                <a:solidFill>
                  <a:srgbClr val="00B0F0"/>
                </a:solidFill>
              </a:rPr>
              <a:t> </a:t>
            </a:r>
            <a:endParaRPr lang="es-CO" sz="2400" dirty="0" smtClean="0">
              <a:solidFill>
                <a:srgbClr val="00B0F0"/>
              </a:solidFill>
            </a:endParaRPr>
          </a:p>
          <a:p>
            <a:endParaRPr lang="es-CO" dirty="0">
              <a:solidFill>
                <a:srgbClr val="00B0F0"/>
              </a:solidFill>
            </a:endParaRPr>
          </a:p>
          <a:p>
            <a:endParaRPr lang="es-CO" dirty="0" smtClean="0">
              <a:solidFill>
                <a:srgbClr val="00B0F0"/>
              </a:solidFill>
            </a:endParaRPr>
          </a:p>
          <a:p>
            <a:endParaRPr lang="es-CO" dirty="0"/>
          </a:p>
        </p:txBody>
      </p:sp>
      <p:sp>
        <p:nvSpPr>
          <p:cNvPr id="2" name="Título 1"/>
          <p:cNvSpPr>
            <a:spLocks noGrp="1"/>
          </p:cNvSpPr>
          <p:nvPr>
            <p:ph type="title" idx="4294967295"/>
          </p:nvPr>
        </p:nvSpPr>
        <p:spPr>
          <a:xfrm>
            <a:off x="1705615" y="832876"/>
            <a:ext cx="9430958" cy="2181225"/>
          </a:xfrm>
        </p:spPr>
        <p:txBody>
          <a:bodyPr>
            <a:normAutofit fontScale="90000"/>
          </a:bodyPr>
          <a:lstStyle/>
          <a:p>
            <a:r>
              <a:rPr lang="es-CO" sz="4000" b="1" dirty="0" smtClean="0"/>
              <a:t>Proyecto:</a:t>
            </a:r>
            <a:r>
              <a:rPr lang="es-CO" b="1" dirty="0" smtClean="0"/>
              <a:t/>
            </a:r>
            <a:br>
              <a:rPr lang="es-CO" b="1" dirty="0" smtClean="0"/>
            </a:br>
            <a:r>
              <a:rPr lang="es-CO" sz="4000" b="1" dirty="0" smtClean="0"/>
              <a:t/>
            </a:r>
            <a:br>
              <a:rPr lang="es-CO" sz="4000" b="1" dirty="0" smtClean="0"/>
            </a:br>
            <a:r>
              <a:rPr lang="es-CO" sz="5300" b="1" dirty="0" smtClean="0"/>
              <a:t>Refugio Antártico Ecuatoriano</a:t>
            </a:r>
            <a:endParaRPr lang="es-CO" sz="4900" b="1" dirty="0"/>
          </a:p>
        </p:txBody>
      </p:sp>
      <p:pic>
        <p:nvPicPr>
          <p:cNvPr id="5" name="4 Imagen"/>
          <p:cNvPicPr/>
          <p:nvPr/>
        </p:nvPicPr>
        <p:blipFill>
          <a:blip r:embed="rId3">
            <a:extLst>
              <a:ext uri="{28A0092B-C50C-407E-A947-70E740481C1C}">
                <a14:useLocalDpi xmlns:a14="http://schemas.microsoft.com/office/drawing/2010/main" val="0"/>
              </a:ext>
            </a:extLst>
          </a:blip>
          <a:srcRect/>
          <a:stretch>
            <a:fillRect/>
          </a:stretch>
        </p:blipFill>
        <p:spPr bwMode="auto">
          <a:xfrm>
            <a:off x="5212005" y="5436752"/>
            <a:ext cx="3350409" cy="612995"/>
          </a:xfrm>
          <a:prstGeom prst="rect">
            <a:avLst/>
          </a:prstGeom>
          <a:noFill/>
        </p:spPr>
      </p:pic>
      <p:pic>
        <p:nvPicPr>
          <p:cNvPr id="1026" name="Picture 2" descr="C:\Users\USER\Desktop\c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1712" y="5121731"/>
            <a:ext cx="1073306" cy="124303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esktop\LOGOTIPO-INAE-notimil.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739" t="-8486" r="15988"/>
          <a:stretch/>
        </p:blipFill>
        <p:spPr bwMode="auto">
          <a:xfrm>
            <a:off x="8889401" y="4925487"/>
            <a:ext cx="1275027" cy="1389305"/>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8" descr="logojpg"/>
          <p:cNvPicPr/>
          <p:nvPr/>
        </p:nvPicPr>
        <p:blipFill>
          <a:blip r:embed="rId6">
            <a:extLst>
              <a:ext uri="{28A0092B-C50C-407E-A947-70E740481C1C}">
                <a14:useLocalDpi xmlns:a14="http://schemas.microsoft.com/office/drawing/2010/main" val="0"/>
              </a:ext>
            </a:extLst>
          </a:blip>
          <a:srcRect/>
          <a:stretch>
            <a:fillRect/>
          </a:stretch>
        </p:blipFill>
        <p:spPr bwMode="auto">
          <a:xfrm>
            <a:off x="509515" y="4925487"/>
            <a:ext cx="2852382" cy="1470368"/>
          </a:xfrm>
          <a:prstGeom prst="rect">
            <a:avLst/>
          </a:prstGeom>
          <a:noFill/>
          <a:ln>
            <a:noFill/>
          </a:ln>
        </p:spPr>
      </p:pic>
    </p:spTree>
    <p:extLst>
      <p:ext uri="{BB962C8B-B14F-4D97-AF65-F5344CB8AC3E}">
        <p14:creationId xmlns:p14="http://schemas.microsoft.com/office/powerpoint/2010/main" val="36548446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descr="E:\Documentos\U Catolica\Eco materiales\Fotos\FOTOS\Tableros\DSC01033.JPG"/>
          <p:cNvPicPr>
            <a:picLocks noChangeAspect="1" noChangeArrowheads="1"/>
          </p:cNvPicPr>
          <p:nvPr/>
        </p:nvPicPr>
        <p:blipFill>
          <a:blip r:embed="rId2" cstate="print">
            <a:lum bright="10000" contrast="20000"/>
            <a:extLst>
              <a:ext uri="{28A0092B-C50C-407E-A947-70E740481C1C}">
                <a14:useLocalDpi xmlns:a14="http://schemas.microsoft.com/office/drawing/2010/main" val="0"/>
              </a:ext>
            </a:extLst>
          </a:blip>
          <a:srcRect l="24800" t="9052" r="23041" b="5901"/>
          <a:stretch>
            <a:fillRect/>
          </a:stretch>
        </p:blipFill>
        <p:spPr bwMode="auto">
          <a:xfrm>
            <a:off x="1041158" y="645"/>
            <a:ext cx="3151993" cy="685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descr="E:\Documents and Settings\Administrador\Escritorio\tableros\plasbam.jpg"/>
          <p:cNvPicPr>
            <a:picLocks noChangeAspect="1" noChangeArrowheads="1"/>
          </p:cNvPicPr>
          <p:nvPr/>
        </p:nvPicPr>
        <p:blipFill>
          <a:blip r:embed="rId3">
            <a:extLst>
              <a:ext uri="{28A0092B-C50C-407E-A947-70E740481C1C}">
                <a14:useLocalDpi xmlns:a14="http://schemas.microsoft.com/office/drawing/2010/main" val="0"/>
              </a:ext>
            </a:extLst>
          </a:blip>
          <a:srcRect l="19205" t="31544" r="30232" b="8086"/>
          <a:stretch>
            <a:fillRect/>
          </a:stretch>
        </p:blipFill>
        <p:spPr bwMode="auto">
          <a:xfrm>
            <a:off x="4532574" y="-15957"/>
            <a:ext cx="3413183" cy="686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E:\Documents and Settings\Administrador\Escritorio\tableros\tripbam.jpg"/>
          <p:cNvPicPr>
            <a:picLocks noChangeAspect="1" noChangeArrowheads="1"/>
          </p:cNvPicPr>
          <p:nvPr/>
        </p:nvPicPr>
        <p:blipFill>
          <a:blip r:embed="rId4">
            <a:extLst>
              <a:ext uri="{28A0092B-C50C-407E-A947-70E740481C1C}">
                <a14:useLocalDpi xmlns:a14="http://schemas.microsoft.com/office/drawing/2010/main" val="0"/>
              </a:ext>
            </a:extLst>
          </a:blip>
          <a:srcRect l="20631" t="31883" r="37192" b="8046"/>
          <a:stretch>
            <a:fillRect/>
          </a:stretch>
        </p:blipFill>
        <p:spPr bwMode="auto">
          <a:xfrm>
            <a:off x="8285180" y="-25917"/>
            <a:ext cx="3194049" cy="688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1041158" y="197143"/>
            <a:ext cx="9898417" cy="1072099"/>
          </a:xfrm>
          <a:solidFill>
            <a:srgbClr val="548235">
              <a:alpha val="50196"/>
            </a:srgbClr>
          </a:solidFill>
          <a:ln>
            <a:solidFill>
              <a:schemeClr val="accent4">
                <a:lumMod val="60000"/>
                <a:lumOff val="40000"/>
              </a:schemeClr>
            </a:solidFill>
          </a:ln>
        </p:spPr>
        <p:txBody>
          <a:bodyPr>
            <a:normAutofit/>
          </a:bodyPr>
          <a:lstStyle/>
          <a:p>
            <a:r>
              <a:rPr lang="es-EC" b="1" dirty="0" smtClean="0">
                <a:latin typeface="Arial" panose="020B0604020202020204" pitchFamily="34" charset="0"/>
                <a:cs typeface="Arial" panose="020B0604020202020204" pitchFamily="34" charset="0"/>
              </a:rPr>
              <a:t>GUADUA: PLASBAM Y TRIPBAM</a:t>
            </a:r>
            <a:endParaRPr lang="es-EC"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7945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1 Título"/>
          <p:cNvSpPr>
            <a:spLocks noGrp="1"/>
          </p:cNvSpPr>
          <p:nvPr>
            <p:ph type="title"/>
          </p:nvPr>
        </p:nvSpPr>
        <p:spPr>
          <a:xfrm>
            <a:off x="1733265" y="1005808"/>
            <a:ext cx="9539786" cy="1325563"/>
          </a:xfrm>
        </p:spPr>
        <p:txBody>
          <a:bodyPr/>
          <a:lstStyle/>
          <a:p>
            <a:r>
              <a:rPr lang="es-EC" b="1" dirty="0" smtClean="0">
                <a:latin typeface="Arial" panose="020B0604020202020204" pitchFamily="34" charset="0"/>
                <a:cs typeface="Arial" panose="020B0604020202020204" pitchFamily="34" charset="0"/>
              </a:rPr>
              <a:t>GUADUA: PLASBAM Y TRIPBAM</a:t>
            </a:r>
            <a:endParaRPr lang="es-EC" b="1" dirty="0">
              <a:latin typeface="Arial" panose="020B0604020202020204" pitchFamily="34" charset="0"/>
              <a:cs typeface="Arial" panose="020B0604020202020204" pitchFamily="34" charset="0"/>
            </a:endParaRPr>
          </a:p>
        </p:txBody>
      </p:sp>
      <p:pic>
        <p:nvPicPr>
          <p:cNvPr id="26" name="Imagen 25"/>
          <p:cNvPicPr>
            <a:picLocks noChangeAspect="1"/>
          </p:cNvPicPr>
          <p:nvPr/>
        </p:nvPicPr>
        <p:blipFill rotWithShape="1">
          <a:blip r:embed="rId2"/>
          <a:srcRect r="34485"/>
          <a:stretch/>
        </p:blipFill>
        <p:spPr>
          <a:xfrm>
            <a:off x="93638" y="2446510"/>
            <a:ext cx="12006688" cy="3080833"/>
          </a:xfrm>
          <a:prstGeom prst="rect">
            <a:avLst/>
          </a:prstGeom>
          <a:ln w="28575">
            <a:solidFill>
              <a:schemeClr val="tx1"/>
            </a:solidFill>
          </a:ln>
        </p:spPr>
      </p:pic>
    </p:spTree>
    <p:extLst>
      <p:ext uri="{BB962C8B-B14F-4D97-AF65-F5344CB8AC3E}">
        <p14:creationId xmlns:p14="http://schemas.microsoft.com/office/powerpoint/2010/main" val="36628035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uadroTexto 3"/>
          <p:cNvSpPr txBox="1"/>
          <p:nvPr/>
        </p:nvSpPr>
        <p:spPr>
          <a:xfrm>
            <a:off x="2794048" y="2070861"/>
            <a:ext cx="6571118" cy="369332"/>
          </a:xfrm>
          <a:prstGeom prst="rect">
            <a:avLst/>
          </a:prstGeom>
          <a:noFill/>
        </p:spPr>
        <p:txBody>
          <a:bodyPr wrap="square" rtlCol="0">
            <a:spAutoFit/>
          </a:bodyPr>
          <a:lstStyle/>
          <a:p>
            <a:endParaRPr lang="es-ES" dirty="0"/>
          </a:p>
        </p:txBody>
      </p:sp>
      <p:pic>
        <p:nvPicPr>
          <p:cNvPr id="2" name="Imagen 1" descr="IMG_4260 A.jpg"/>
          <p:cNvPicPr>
            <a:picLocks noChangeAspect="1"/>
          </p:cNvPicPr>
          <p:nvPr/>
        </p:nvPicPr>
        <p:blipFill rotWithShape="1">
          <a:blip r:embed="rId2" cstate="print">
            <a:extLst>
              <a:ext uri="{28A0092B-C50C-407E-A947-70E740481C1C}">
                <a14:useLocalDpi xmlns:a14="http://schemas.microsoft.com/office/drawing/2010/main" val="0"/>
              </a:ext>
            </a:extLst>
          </a:blip>
          <a:srcRect r="317"/>
          <a:stretch/>
        </p:blipFill>
        <p:spPr>
          <a:xfrm>
            <a:off x="1433015" y="10886"/>
            <a:ext cx="9100457" cy="6847114"/>
          </a:xfrm>
          <a:prstGeom prst="rect">
            <a:avLst/>
          </a:prstGeom>
        </p:spPr>
      </p:pic>
      <p:sp>
        <p:nvSpPr>
          <p:cNvPr id="6" name="CuadroTexto 5"/>
          <p:cNvSpPr txBox="1"/>
          <p:nvPr/>
        </p:nvSpPr>
        <p:spPr>
          <a:xfrm>
            <a:off x="1832448" y="3000764"/>
            <a:ext cx="8346268" cy="2123658"/>
          </a:xfrm>
          <a:prstGeom prst="rect">
            <a:avLst/>
          </a:prstGeom>
          <a:solidFill>
            <a:srgbClr val="002060">
              <a:alpha val="50196"/>
            </a:srgbClr>
          </a:solidFill>
          <a:ln>
            <a:solidFill>
              <a:srgbClr val="FFFFFF"/>
            </a:solidFill>
          </a:ln>
        </p:spPr>
        <p:txBody>
          <a:bodyPr wrap="square" rtlCol="0">
            <a:spAutoFit/>
          </a:bodyPr>
          <a:lstStyle/>
          <a:p>
            <a:r>
              <a:rPr lang="es-ES_tradnl" sz="6600" b="1" dirty="0" smtClean="0">
                <a:solidFill>
                  <a:srgbClr val="FFC000"/>
                </a:solidFill>
              </a:rPr>
              <a:t>Materia prima gratuita</a:t>
            </a:r>
            <a:endParaRPr lang="es-ES_tradnl" sz="6600" b="1" dirty="0">
              <a:solidFill>
                <a:srgbClr val="FFC000"/>
              </a:solidFill>
            </a:endParaRPr>
          </a:p>
        </p:txBody>
      </p:sp>
    </p:spTree>
    <p:extLst>
      <p:ext uri="{BB962C8B-B14F-4D97-AF65-F5344CB8AC3E}">
        <p14:creationId xmlns:p14="http://schemas.microsoft.com/office/powerpoint/2010/main" val="32739073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descr="IMG_4274.jpg"/>
          <p:cNvPicPr>
            <a:picLocks noChangeAspect="1"/>
          </p:cNvPicPr>
          <p:nvPr/>
        </p:nvPicPr>
        <p:blipFill rotWithShape="1">
          <a:blip r:embed="rId2" cstate="print">
            <a:extLst>
              <a:ext uri="{28A0092B-C50C-407E-A947-70E740481C1C}">
                <a14:useLocalDpi xmlns:a14="http://schemas.microsoft.com/office/drawing/2010/main" val="0"/>
              </a:ext>
            </a:extLst>
          </a:blip>
          <a:srcRect l="23281" t="32698" r="12592"/>
          <a:stretch/>
        </p:blipFill>
        <p:spPr>
          <a:xfrm rot="5400000">
            <a:off x="882914" y="-882914"/>
            <a:ext cx="4421877" cy="6187705"/>
          </a:xfrm>
          <a:prstGeom prst="rect">
            <a:avLst/>
          </a:prstGeom>
        </p:spPr>
      </p:pic>
      <p:pic>
        <p:nvPicPr>
          <p:cNvPr id="6" name="Imagen 5" descr="IMG_3896.JPG"/>
          <p:cNvPicPr>
            <a:picLocks noChangeAspect="1"/>
          </p:cNvPicPr>
          <p:nvPr/>
        </p:nvPicPr>
        <p:blipFill rotWithShape="1">
          <a:blip r:embed="rId3" cstate="print">
            <a:extLst>
              <a:ext uri="{28A0092B-C50C-407E-A947-70E740481C1C}">
                <a14:useLocalDpi xmlns:a14="http://schemas.microsoft.com/office/drawing/2010/main" val="0"/>
              </a:ext>
            </a:extLst>
          </a:blip>
          <a:srcRect l="25357" t="31324" r="24126" b="18729"/>
          <a:stretch/>
        </p:blipFill>
        <p:spPr>
          <a:xfrm>
            <a:off x="5823406" y="2096024"/>
            <a:ext cx="6273060" cy="4651705"/>
          </a:xfrm>
          <a:prstGeom prst="rect">
            <a:avLst/>
          </a:prstGeom>
        </p:spPr>
      </p:pic>
    </p:spTree>
    <p:extLst>
      <p:ext uri="{BB962C8B-B14F-4D97-AF65-F5344CB8AC3E}">
        <p14:creationId xmlns:p14="http://schemas.microsoft.com/office/powerpoint/2010/main" val="6419298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descr="IMG_427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102" y="3588307"/>
            <a:ext cx="4337049" cy="3252787"/>
          </a:xfrm>
          <a:prstGeom prst="rect">
            <a:avLst/>
          </a:prstGeom>
        </p:spPr>
      </p:pic>
      <p:pic>
        <p:nvPicPr>
          <p:cNvPr id="4" name="Imagen 3" descr="IMG_4202 AAA.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660" y="0"/>
            <a:ext cx="4819934" cy="3614951"/>
          </a:xfrm>
          <a:prstGeom prst="rect">
            <a:avLst/>
          </a:prstGeom>
        </p:spPr>
      </p:pic>
      <p:pic>
        <p:nvPicPr>
          <p:cNvPr id="5" name="Imagen 4"/>
          <p:cNvPicPr>
            <a:picLocks noChangeAspect="1"/>
          </p:cNvPicPr>
          <p:nvPr/>
        </p:nvPicPr>
        <p:blipFill rotWithShape="1">
          <a:blip r:embed="rId4" cstate="print">
            <a:extLst>
              <a:ext uri="{28A0092B-C50C-407E-A947-70E740481C1C}">
                <a14:useLocalDpi xmlns:a14="http://schemas.microsoft.com/office/drawing/2010/main" val="0"/>
              </a:ext>
            </a:extLst>
          </a:blip>
          <a:srcRect l="1" t="20843" r="27095" b="14832"/>
          <a:stretch/>
        </p:blipFill>
        <p:spPr>
          <a:xfrm>
            <a:off x="5943242" y="3485328"/>
            <a:ext cx="5096660" cy="3372672"/>
          </a:xfrm>
          <a:prstGeom prst="rect">
            <a:avLst/>
          </a:prstGeom>
        </p:spPr>
      </p:pic>
      <p:pic>
        <p:nvPicPr>
          <p:cNvPr id="6" name="Imagen 5"/>
          <p:cNvPicPr>
            <a:picLocks noChangeAspect="1"/>
          </p:cNvPicPr>
          <p:nvPr/>
        </p:nvPicPr>
        <p:blipFill rotWithShape="1">
          <a:blip r:embed="rId5">
            <a:extLst>
              <a:ext uri="{28A0092B-C50C-407E-A947-70E740481C1C}">
                <a14:useLocalDpi xmlns:a14="http://schemas.microsoft.com/office/drawing/2010/main" val="0"/>
              </a:ext>
            </a:extLst>
          </a:blip>
          <a:srcRect l="6979" t="35767" r="15734" b="26196"/>
          <a:stretch/>
        </p:blipFill>
        <p:spPr>
          <a:xfrm>
            <a:off x="5819275" y="53938"/>
            <a:ext cx="5344594" cy="3507073"/>
          </a:xfrm>
          <a:prstGeom prst="rect">
            <a:avLst/>
          </a:prstGeom>
        </p:spPr>
      </p:pic>
    </p:spTree>
    <p:extLst>
      <p:ext uri="{BB962C8B-B14F-4D97-AF65-F5344CB8AC3E}">
        <p14:creationId xmlns:p14="http://schemas.microsoft.com/office/powerpoint/2010/main" val="673357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1351131" y="255182"/>
            <a:ext cx="9580727" cy="1325563"/>
          </a:xfrm>
        </p:spPr>
        <p:txBody>
          <a:bodyPr>
            <a:normAutofit/>
          </a:bodyPr>
          <a:lstStyle/>
          <a:p>
            <a:pPr algn="ctr"/>
            <a:r>
              <a:rPr lang="es-EC" b="1" dirty="0" smtClean="0">
                <a:latin typeface="Arial" panose="020B0604020202020204" pitchFamily="34" charset="0"/>
                <a:cs typeface="Arial" panose="020B0604020202020204" pitchFamily="34" charset="0"/>
              </a:rPr>
              <a:t>FIBRAS Y/O RESIDUOS AGRÍCOLAS Y/O AGROINDUSTRIALES</a:t>
            </a:r>
            <a:endParaRPr lang="es-EC" b="1" dirty="0">
              <a:latin typeface="Arial" panose="020B0604020202020204" pitchFamily="34" charset="0"/>
              <a:cs typeface="Arial" panose="020B0604020202020204" pitchFamily="34" charset="0"/>
            </a:endParaRPr>
          </a:p>
        </p:txBody>
      </p:sp>
      <p:pic>
        <p:nvPicPr>
          <p:cNvPr id="5" name="Imagen 4" descr="MAPA recoleccion fibras0.jpg"/>
          <p:cNvPicPr>
            <a:picLocks noChangeAspect="1"/>
          </p:cNvPicPr>
          <p:nvPr/>
        </p:nvPicPr>
        <p:blipFill rotWithShape="1">
          <a:blip r:embed="rId2" cstate="print">
            <a:extLst>
              <a:ext uri="{28A0092B-C50C-407E-A947-70E740481C1C}">
                <a14:useLocalDpi xmlns:a14="http://schemas.microsoft.com/office/drawing/2010/main" val="0"/>
              </a:ext>
            </a:extLst>
          </a:blip>
          <a:srcRect l="3273" r="1315" b="6847"/>
          <a:stretch/>
        </p:blipFill>
        <p:spPr>
          <a:xfrm>
            <a:off x="13643" y="1608042"/>
            <a:ext cx="6247927" cy="4519806"/>
          </a:xfrm>
          <a:prstGeom prst="rect">
            <a:avLst/>
          </a:prstGeom>
        </p:spPr>
      </p:pic>
      <p:pic>
        <p:nvPicPr>
          <p:cNvPr id="6" name="Imagen 1" descr="paneles desde arriba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9683" y="1608042"/>
            <a:ext cx="6019935" cy="4519805"/>
          </a:xfrm>
          <a:prstGeom prst="rect">
            <a:avLst/>
          </a:prstGeom>
        </p:spPr>
      </p:pic>
    </p:spTree>
    <p:extLst>
      <p:ext uri="{BB962C8B-B14F-4D97-AF65-F5344CB8AC3E}">
        <p14:creationId xmlns:p14="http://schemas.microsoft.com/office/powerpoint/2010/main" val="31513241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descr="Foto 28-06-16 16 29 23 (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9367" y="0"/>
            <a:ext cx="9144000" cy="6829778"/>
          </a:xfrm>
          <a:prstGeom prst="rect">
            <a:avLst/>
          </a:prstGeom>
        </p:spPr>
      </p:pic>
      <p:sp>
        <p:nvSpPr>
          <p:cNvPr id="5" name="CuadroTexto 4"/>
          <p:cNvSpPr txBox="1"/>
          <p:nvPr/>
        </p:nvSpPr>
        <p:spPr>
          <a:xfrm>
            <a:off x="1719618" y="4011380"/>
            <a:ext cx="8952931" cy="1908215"/>
          </a:xfrm>
          <a:prstGeom prst="rect">
            <a:avLst/>
          </a:prstGeom>
          <a:noFill/>
          <a:ln>
            <a:noFill/>
          </a:ln>
        </p:spPr>
        <p:txBody>
          <a:bodyPr wrap="square" rtlCol="0">
            <a:spAutoFit/>
          </a:bodyPr>
          <a:lstStyle/>
          <a:p>
            <a:r>
              <a:rPr lang="es-ES" sz="5400" b="1" dirty="0" smtClean="0"/>
              <a:t>Laboratorio artificial  #0</a:t>
            </a:r>
            <a:endParaRPr lang="es-ES" sz="5400" b="1" dirty="0"/>
          </a:p>
          <a:p>
            <a:r>
              <a:rPr lang="es-ES" sz="3200" dirty="0" smtClean="0"/>
              <a:t>Unidad Académica y de Investigación ECO-materiales</a:t>
            </a:r>
            <a:endParaRPr lang="es-ES" sz="2400" i="1" dirty="0"/>
          </a:p>
        </p:txBody>
      </p:sp>
    </p:spTree>
    <p:extLst>
      <p:ext uri="{BB962C8B-B14F-4D97-AF65-F5344CB8AC3E}">
        <p14:creationId xmlns:p14="http://schemas.microsoft.com/office/powerpoint/2010/main" val="31634475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614934" y="2609977"/>
            <a:ext cx="11073384" cy="1325563"/>
          </a:xfrm>
        </p:spPr>
        <p:txBody>
          <a:bodyPr>
            <a:normAutofit/>
          </a:bodyPr>
          <a:lstStyle/>
          <a:p>
            <a:pPr algn="ctr"/>
            <a:r>
              <a:rPr lang="es-EC" sz="4000" b="1" dirty="0" smtClean="0"/>
              <a:t>PROPIEDADES FÍSICAS-QUÍMICAS Y MECÁNICAS</a:t>
            </a:r>
            <a:endParaRPr lang="es-EC" sz="4000" b="1" dirty="0"/>
          </a:p>
        </p:txBody>
      </p:sp>
    </p:spTree>
    <p:extLst>
      <p:ext uri="{BB962C8B-B14F-4D97-AF65-F5344CB8AC3E}">
        <p14:creationId xmlns:p14="http://schemas.microsoft.com/office/powerpoint/2010/main" val="2522454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ángulo 4"/>
          <p:cNvSpPr/>
          <p:nvPr/>
        </p:nvSpPr>
        <p:spPr>
          <a:xfrm>
            <a:off x="1132765" y="1761995"/>
            <a:ext cx="10208526" cy="4662815"/>
          </a:xfrm>
          <a:prstGeom prst="rect">
            <a:avLst/>
          </a:prstGeom>
        </p:spPr>
        <p:txBody>
          <a:bodyPr wrap="square">
            <a:spAutoFit/>
          </a:bodyPr>
          <a:lstStyle/>
          <a:p>
            <a:pPr algn="just">
              <a:lnSpc>
                <a:spcPct val="150000"/>
              </a:lnSpc>
            </a:pPr>
            <a:r>
              <a:rPr lang="es-EC" dirty="0">
                <a:solidFill>
                  <a:srgbClr val="000000"/>
                </a:solidFill>
                <a:ea typeface="Times New Roman" panose="02020603050405020304" pitchFamily="18" charset="0"/>
                <a:cs typeface="Arial" panose="020B0604020202020204" pitchFamily="34" charset="0"/>
              </a:rPr>
              <a:t>Para la determinación de la conductividad térmica del material se siguieron lineamientos que recomiendan las Normas </a:t>
            </a:r>
            <a:r>
              <a:rPr lang="es-EC" dirty="0" smtClean="0">
                <a:solidFill>
                  <a:srgbClr val="000000"/>
                </a:solidFill>
                <a:ea typeface="Times New Roman" panose="02020603050405020304" pitchFamily="18" charset="0"/>
                <a:cs typeface="Arial" panose="020B0604020202020204" pitchFamily="34" charset="0"/>
              </a:rPr>
              <a:t>ASTM </a:t>
            </a:r>
            <a:r>
              <a:rPr lang="es-ES" dirty="0" smtClean="0">
                <a:solidFill>
                  <a:srgbClr val="000000"/>
                </a:solidFill>
                <a:ea typeface="Times New Roman" panose="02020603050405020304" pitchFamily="18" charset="0"/>
                <a:cs typeface="Arial" panose="020B0604020202020204" pitchFamily="34" charset="0"/>
              </a:rPr>
              <a:t>C1363 </a:t>
            </a:r>
            <a:r>
              <a:rPr lang="es-ES" dirty="0">
                <a:solidFill>
                  <a:srgbClr val="000000"/>
                </a:solidFill>
                <a:ea typeface="Times New Roman" panose="02020603050405020304" pitchFamily="18" charset="0"/>
                <a:cs typeface="Arial" panose="020B0604020202020204" pitchFamily="34" charset="0"/>
              </a:rPr>
              <a:t>Y ASTM C236. </a:t>
            </a:r>
            <a:r>
              <a:rPr lang="en-US" dirty="0">
                <a:solidFill>
                  <a:srgbClr val="000000"/>
                </a:solidFill>
                <a:ea typeface="Times New Roman" panose="02020603050405020304" pitchFamily="18" charset="0"/>
                <a:cs typeface="Arial" panose="020B0604020202020204" pitchFamily="34" charset="0"/>
              </a:rPr>
              <a:t>“</a:t>
            </a:r>
            <a:r>
              <a:rPr lang="es-ES" dirty="0">
                <a:solidFill>
                  <a:srgbClr val="000000"/>
                </a:solidFill>
                <a:ea typeface="Times New Roman" panose="02020603050405020304" pitchFamily="18" charset="0"/>
                <a:cs typeface="Arial" panose="020B0604020202020204" pitchFamily="34" charset="0"/>
              </a:rPr>
              <a:t>PRUEBAS DE AISLAMIENTO TERMICO”.</a:t>
            </a:r>
            <a:endParaRPr lang="es-EC" dirty="0">
              <a:cs typeface="Arial" panose="020B0604020202020204" pitchFamily="34" charset="0"/>
            </a:endParaRPr>
          </a:p>
          <a:p>
            <a:pPr algn="just">
              <a:lnSpc>
                <a:spcPct val="150000"/>
              </a:lnSpc>
            </a:pPr>
            <a:r>
              <a:rPr lang="es-EC" dirty="0" smtClean="0">
                <a:solidFill>
                  <a:srgbClr val="000000"/>
                </a:solidFill>
                <a:ea typeface="Times New Roman" panose="02020603050405020304" pitchFamily="18" charset="0"/>
                <a:cs typeface="Arial" panose="020B0604020202020204" pitchFamily="34" charset="0"/>
              </a:rPr>
              <a:t>Se </a:t>
            </a:r>
            <a:r>
              <a:rPr lang="es-EC" dirty="0">
                <a:solidFill>
                  <a:srgbClr val="000000"/>
                </a:solidFill>
                <a:ea typeface="Times New Roman" panose="02020603050405020304" pitchFamily="18" charset="0"/>
                <a:cs typeface="Arial" panose="020B0604020202020204" pitchFamily="34" charset="0"/>
              </a:rPr>
              <a:t>procedió con la fabricación de una caja aislada, la </a:t>
            </a:r>
            <a:r>
              <a:rPr lang="es-EC" dirty="0" smtClean="0">
                <a:solidFill>
                  <a:srgbClr val="000000"/>
                </a:solidFill>
                <a:ea typeface="Times New Roman" panose="02020603050405020304" pitchFamily="18" charset="0"/>
                <a:cs typeface="Arial" panose="020B0604020202020204" pitchFamily="34" charset="0"/>
              </a:rPr>
              <a:t>cual esta compuesta de </a:t>
            </a:r>
            <a:r>
              <a:rPr lang="es-EC" dirty="0">
                <a:solidFill>
                  <a:srgbClr val="000000"/>
                </a:solidFill>
                <a:ea typeface="Times New Roman" panose="02020603050405020304" pitchFamily="18" charset="0"/>
                <a:cs typeface="Arial" panose="020B0604020202020204" pitchFamily="34" charset="0"/>
              </a:rPr>
              <a:t>paredes de poliestireno y poliuretano de 15 cm de espesor para evitar que el calor producido por la resistencia se escape por estas 5 caras. </a:t>
            </a:r>
            <a:endParaRPr lang="es-EC" dirty="0" smtClean="0">
              <a:solidFill>
                <a:srgbClr val="000000"/>
              </a:solidFill>
              <a:ea typeface="Times New Roman" panose="02020603050405020304" pitchFamily="18" charset="0"/>
              <a:cs typeface="Arial" panose="020B0604020202020204" pitchFamily="34" charset="0"/>
            </a:endParaRPr>
          </a:p>
          <a:p>
            <a:pPr algn="just">
              <a:lnSpc>
                <a:spcPct val="150000"/>
              </a:lnSpc>
            </a:pPr>
            <a:r>
              <a:rPr lang="es-EC" dirty="0">
                <a:cs typeface="Arial" panose="020B0604020202020204" pitchFamily="34" charset="0"/>
              </a:rPr>
              <a:t>Este método cubre la medición de la conductividad térmica de elementos constructivos como paneles. La caja caliente resguardada es un aparato diseñado en esencia mediante  el cual puede establecerse una diferencia de temperatura estable en el tiempo para asegurar un flujo de calor constante y temperatura estacionaria y medir estas cantidades con la exactitud deseada. </a:t>
            </a:r>
          </a:p>
        </p:txBody>
      </p:sp>
      <p:sp>
        <p:nvSpPr>
          <p:cNvPr id="6" name="Título 2"/>
          <p:cNvSpPr>
            <a:spLocks noGrp="1"/>
          </p:cNvSpPr>
          <p:nvPr>
            <p:ph type="title"/>
          </p:nvPr>
        </p:nvSpPr>
        <p:spPr>
          <a:xfrm>
            <a:off x="1132765" y="436432"/>
            <a:ext cx="9592678" cy="1325563"/>
          </a:xfrm>
        </p:spPr>
        <p:txBody>
          <a:bodyPr>
            <a:normAutofit/>
          </a:bodyPr>
          <a:lstStyle/>
          <a:p>
            <a:r>
              <a:rPr lang="en-US" sz="4000" b="1" dirty="0"/>
              <a:t>ENSAYOS DE CONDUCTIVIDAD </a:t>
            </a:r>
            <a:r>
              <a:rPr lang="en-US" sz="4000" b="1" dirty="0" smtClean="0"/>
              <a:t>TÉRMICA Y NORMAS. </a:t>
            </a:r>
            <a:endParaRPr lang="es-EC" sz="4000" b="1" dirty="0"/>
          </a:p>
        </p:txBody>
      </p:sp>
    </p:spTree>
    <p:extLst>
      <p:ext uri="{BB962C8B-B14F-4D97-AF65-F5344CB8AC3E}">
        <p14:creationId xmlns:p14="http://schemas.microsoft.com/office/powerpoint/2010/main" val="23097779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66778" y="4438650"/>
            <a:ext cx="3225800" cy="2419350"/>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28" y="1847850"/>
            <a:ext cx="3225800" cy="2419350"/>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8728" y="1866900"/>
            <a:ext cx="3225800" cy="2419350"/>
          </a:xfrm>
          <a:prstGeom prst="rect">
            <a:avLst/>
          </a:prstGeom>
        </p:spPr>
      </p:pic>
      <p:pic>
        <p:nvPicPr>
          <p:cNvPr id="7" name="Imagen 6"/>
          <p:cNvPicPr>
            <a:picLocks noChangeAspect="1"/>
          </p:cNvPicPr>
          <p:nvPr/>
        </p:nvPicPr>
        <p:blipFill rotWithShape="1">
          <a:blip r:embed="rId5" cstate="print">
            <a:extLst>
              <a:ext uri="{28A0092B-C50C-407E-A947-70E740481C1C}">
                <a14:useLocalDpi xmlns:a14="http://schemas.microsoft.com/office/drawing/2010/main" val="0"/>
              </a:ext>
            </a:extLst>
          </a:blip>
          <a:srcRect t="17280" r="18301"/>
          <a:stretch/>
        </p:blipFill>
        <p:spPr>
          <a:xfrm rot="5400000">
            <a:off x="6556239" y="2174739"/>
            <a:ext cx="2400300" cy="1822721"/>
          </a:xfrm>
          <a:prstGeom prst="rect">
            <a:avLst/>
          </a:prstGeom>
        </p:spPr>
      </p:pic>
      <p:pic>
        <p:nvPicPr>
          <p:cNvPr id="8" name="Imagen 7"/>
          <p:cNvPicPr>
            <a:picLocks noChangeAspect="1"/>
          </p:cNvPicPr>
          <p:nvPr/>
        </p:nvPicPr>
        <p:blipFill rotWithShape="1">
          <a:blip r:embed="rId6" cstate="print">
            <a:extLst>
              <a:ext uri="{28A0092B-C50C-407E-A947-70E740481C1C}">
                <a14:useLocalDpi xmlns:a14="http://schemas.microsoft.com/office/drawing/2010/main" val="0"/>
              </a:ext>
            </a:extLst>
          </a:blip>
          <a:srcRect l="3786" r="6539"/>
          <a:stretch/>
        </p:blipFill>
        <p:spPr>
          <a:xfrm>
            <a:off x="0" y="4438650"/>
            <a:ext cx="2869930" cy="2400300"/>
          </a:xfrm>
          <a:prstGeom prst="rect">
            <a:avLst/>
          </a:prstGeom>
        </p:spPr>
      </p:pic>
      <p:pic>
        <p:nvPicPr>
          <p:cNvPr id="9" name="Imagen 8"/>
          <p:cNvPicPr>
            <a:picLocks noChangeAspect="1"/>
          </p:cNvPicPr>
          <p:nvPr/>
        </p:nvPicPr>
        <p:blipFill rotWithShape="1">
          <a:blip r:embed="rId7" cstate="print">
            <a:extLst>
              <a:ext uri="{28A0092B-C50C-407E-A947-70E740481C1C}">
                <a14:useLocalDpi xmlns:a14="http://schemas.microsoft.com/office/drawing/2010/main" val="0"/>
              </a:ext>
            </a:extLst>
          </a:blip>
          <a:srcRect l="10000" r="11388" b="5090"/>
          <a:stretch/>
        </p:blipFill>
        <p:spPr>
          <a:xfrm rot="5400000">
            <a:off x="6362700" y="4552949"/>
            <a:ext cx="2419350" cy="2190751"/>
          </a:xfrm>
          <a:prstGeom prst="rect">
            <a:avLst/>
          </a:prstGeom>
        </p:spPr>
      </p:pic>
      <p:sp>
        <p:nvSpPr>
          <p:cNvPr id="12" name="Título 2"/>
          <p:cNvSpPr>
            <a:spLocks noGrp="1"/>
          </p:cNvSpPr>
          <p:nvPr>
            <p:ph type="title"/>
          </p:nvPr>
        </p:nvSpPr>
        <p:spPr>
          <a:xfrm>
            <a:off x="257175" y="227885"/>
            <a:ext cx="8736700" cy="1325563"/>
          </a:xfrm>
        </p:spPr>
        <p:txBody>
          <a:bodyPr>
            <a:normAutofit/>
          </a:bodyPr>
          <a:lstStyle/>
          <a:p>
            <a:r>
              <a:rPr lang="en-US" sz="4000" b="1" dirty="0"/>
              <a:t>ENSAYOS DE CONDUCTIVIDAD </a:t>
            </a:r>
            <a:r>
              <a:rPr lang="en-US" sz="4000" b="1" dirty="0" smtClean="0"/>
              <a:t>TÉRMICA Y NORMAS. </a:t>
            </a:r>
            <a:endParaRPr lang="es-EC" sz="4000" b="1" dirty="0"/>
          </a:p>
        </p:txBody>
      </p:sp>
      <p:sp>
        <p:nvSpPr>
          <p:cNvPr id="13" name="Rectángulo 12"/>
          <p:cNvSpPr/>
          <p:nvPr/>
        </p:nvSpPr>
        <p:spPr>
          <a:xfrm>
            <a:off x="9217433" y="2321955"/>
            <a:ext cx="2609306" cy="1477328"/>
          </a:xfrm>
          <a:prstGeom prst="rect">
            <a:avLst/>
          </a:prstGeom>
        </p:spPr>
        <p:txBody>
          <a:bodyPr wrap="square">
            <a:spAutoFit/>
          </a:bodyPr>
          <a:lstStyle/>
          <a:p>
            <a:r>
              <a:rPr lang="es-ES" dirty="0" smtClean="0">
                <a:solidFill>
                  <a:srgbClr val="000000"/>
                </a:solidFill>
                <a:latin typeface="Verdana" panose="020B0604030504040204" pitchFamily="34" charset="0"/>
                <a:ea typeface="Times New Roman" panose="02020603050405020304" pitchFamily="18" charset="0"/>
                <a:cs typeface="Arial" panose="020B0604020202020204" pitchFamily="34" charset="0"/>
              </a:rPr>
              <a:t>NORMAS TECNICAS ASTM </a:t>
            </a:r>
            <a:r>
              <a:rPr lang="es-ES" dirty="0">
                <a:solidFill>
                  <a:srgbClr val="000000"/>
                </a:solidFill>
                <a:latin typeface="Verdana" panose="020B0604030504040204" pitchFamily="34" charset="0"/>
                <a:ea typeface="Times New Roman" panose="02020603050405020304" pitchFamily="18" charset="0"/>
                <a:cs typeface="Arial" panose="020B0604020202020204" pitchFamily="34" charset="0"/>
              </a:rPr>
              <a:t>C1363 Y ASTM </a:t>
            </a:r>
            <a:r>
              <a:rPr lang="es-ES" dirty="0" smtClean="0">
                <a:solidFill>
                  <a:srgbClr val="000000"/>
                </a:solidFill>
                <a:latin typeface="Verdana" panose="020B0604030504040204" pitchFamily="34" charset="0"/>
                <a:ea typeface="Times New Roman" panose="02020603050405020304" pitchFamily="18" charset="0"/>
                <a:cs typeface="Arial" panose="020B0604020202020204" pitchFamily="34" charset="0"/>
              </a:rPr>
              <a:t>C236. </a:t>
            </a:r>
            <a:r>
              <a:rPr lang="en-US" dirty="0" smtClean="0">
                <a:solidFill>
                  <a:srgbClr val="000000"/>
                </a:solidFill>
                <a:latin typeface="Verdana" panose="020B0604030504040204" pitchFamily="34" charset="0"/>
                <a:ea typeface="Times New Roman" panose="02020603050405020304" pitchFamily="18" charset="0"/>
                <a:cs typeface="Arial" panose="020B0604020202020204" pitchFamily="34" charset="0"/>
              </a:rPr>
              <a:t>“</a:t>
            </a:r>
            <a:r>
              <a:rPr lang="es-ES" dirty="0" smtClean="0">
                <a:solidFill>
                  <a:srgbClr val="000000"/>
                </a:solidFill>
                <a:latin typeface="Verdana" panose="020B0604030504040204" pitchFamily="34" charset="0"/>
                <a:ea typeface="Times New Roman" panose="02020603050405020304" pitchFamily="18" charset="0"/>
                <a:cs typeface="Arial" panose="020B0604020202020204" pitchFamily="34" charset="0"/>
              </a:rPr>
              <a:t>PRUEBAS DE AISLAMIENTO TERMICO”.</a:t>
            </a:r>
            <a:endParaRPr lang="es-EC" dirty="0"/>
          </a:p>
        </p:txBody>
      </p:sp>
      <p:pic>
        <p:nvPicPr>
          <p:cNvPr id="14" name="Imagen 13"/>
          <p:cNvPicPr/>
          <p:nvPr/>
        </p:nvPicPr>
        <p:blipFill>
          <a:blip r:embed="rId8">
            <a:extLst>
              <a:ext uri="{28A0092B-C50C-407E-A947-70E740481C1C}">
                <a14:useLocalDpi xmlns:a14="http://schemas.microsoft.com/office/drawing/2010/main" val="0"/>
              </a:ext>
            </a:extLst>
          </a:blip>
          <a:srcRect l="34921" t="31441" r="34039" b="36465"/>
          <a:stretch>
            <a:fillRect/>
          </a:stretch>
        </p:blipFill>
        <p:spPr bwMode="auto">
          <a:xfrm>
            <a:off x="8710462" y="3695699"/>
            <a:ext cx="3495186" cy="3143251"/>
          </a:xfrm>
          <a:prstGeom prst="rect">
            <a:avLst/>
          </a:prstGeom>
          <a:noFill/>
          <a:ln>
            <a:noFill/>
          </a:ln>
        </p:spPr>
      </p:pic>
    </p:spTree>
    <p:extLst>
      <p:ext uri="{BB962C8B-B14F-4D97-AF65-F5344CB8AC3E}">
        <p14:creationId xmlns:p14="http://schemas.microsoft.com/office/powerpoint/2010/main" val="3182919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357219" y="464241"/>
            <a:ext cx="6325325" cy="6096000"/>
          </a:xfrm>
        </p:spPr>
        <p:txBody>
          <a:bodyPr>
            <a:normAutofit fontScale="85000" lnSpcReduction="20000"/>
          </a:bodyPr>
          <a:lstStyle/>
          <a:p>
            <a:r>
              <a:rPr lang="en-US" sz="3000" b="1" dirty="0" smtClean="0"/>
              <a:t>EQUIPO DE TRABAJO</a:t>
            </a:r>
          </a:p>
          <a:p>
            <a:endParaRPr lang="es-EC" sz="2000" b="1" dirty="0" smtClean="0"/>
          </a:p>
          <a:p>
            <a:r>
              <a:rPr lang="es-EC" sz="2000" b="1" dirty="0" smtClean="0"/>
              <a:t>Director</a:t>
            </a:r>
            <a:r>
              <a:rPr lang="en-US" sz="2000" b="1" dirty="0" smtClean="0"/>
              <a:t>: </a:t>
            </a:r>
            <a:r>
              <a:rPr lang="en-US" sz="2000" dirty="0" smtClean="0"/>
              <a:t>Arq. Alejandro González.</a:t>
            </a:r>
          </a:p>
          <a:p>
            <a:r>
              <a:rPr lang="en-US" sz="2000" b="1" dirty="0" smtClean="0"/>
              <a:t>Investigadores: </a:t>
            </a:r>
            <a:r>
              <a:rPr lang="en-US" sz="2000" dirty="0" smtClean="0"/>
              <a:t>Arq. Robinson Vega.</a:t>
            </a:r>
          </a:p>
          <a:p>
            <a:pPr marL="0" indent="0">
              <a:buNone/>
            </a:pPr>
            <a:r>
              <a:rPr lang="en-US" sz="2000" b="1" dirty="0"/>
              <a:t>	</a:t>
            </a:r>
            <a:r>
              <a:rPr lang="en-US" sz="2000" b="1" dirty="0" smtClean="0"/>
              <a:t>	                  </a:t>
            </a:r>
            <a:r>
              <a:rPr lang="en-US" sz="2000" dirty="0" smtClean="0"/>
              <a:t>Arq. Ignacio de Teresa.</a:t>
            </a:r>
          </a:p>
          <a:p>
            <a:pPr marL="0" indent="0">
              <a:buNone/>
            </a:pPr>
            <a:r>
              <a:rPr lang="en-US" sz="2000" b="1" dirty="0"/>
              <a:t>	</a:t>
            </a:r>
            <a:r>
              <a:rPr lang="en-US" sz="2000" b="1" dirty="0" smtClean="0"/>
              <a:t>	                  </a:t>
            </a:r>
            <a:r>
              <a:rPr lang="en-US" sz="2000" dirty="0" smtClean="0"/>
              <a:t>Arq. Juan Carlos Bamba.</a:t>
            </a:r>
          </a:p>
          <a:p>
            <a:pPr marL="0" indent="0">
              <a:buNone/>
            </a:pPr>
            <a:r>
              <a:rPr lang="en-US" sz="2000" dirty="0"/>
              <a:t>	</a:t>
            </a:r>
            <a:r>
              <a:rPr lang="en-US" sz="2000" dirty="0" smtClean="0"/>
              <a:t>	                  Ing. Qco. Miguel Gálvez.</a:t>
            </a:r>
          </a:p>
          <a:p>
            <a:pPr marL="0" indent="0">
              <a:buNone/>
            </a:pPr>
            <a:r>
              <a:rPr lang="en-US" sz="2000" dirty="0"/>
              <a:t> </a:t>
            </a:r>
            <a:r>
              <a:rPr lang="en-US" sz="2000" dirty="0" smtClean="0"/>
              <a:t>                                Ing. Civil. Pedro Córdova.</a:t>
            </a:r>
          </a:p>
          <a:p>
            <a:pPr marL="0" indent="0">
              <a:buNone/>
            </a:pPr>
            <a:r>
              <a:rPr lang="en-US" sz="2000" dirty="0" smtClean="0"/>
              <a:t>                                 Ing. Qca. Raquel </a:t>
            </a:r>
            <a:r>
              <a:rPr lang="en-US" sz="2000" dirty="0"/>
              <a:t>Foronda</a:t>
            </a:r>
            <a:r>
              <a:rPr lang="en-US" sz="2000" dirty="0" smtClean="0"/>
              <a:t>.</a:t>
            </a:r>
          </a:p>
          <a:p>
            <a:endParaRPr lang="en-US" sz="2000" dirty="0" smtClean="0"/>
          </a:p>
          <a:p>
            <a:r>
              <a:rPr lang="en-US" sz="2000" b="1" dirty="0" smtClean="0"/>
              <a:t>Asistentes:        </a:t>
            </a:r>
            <a:r>
              <a:rPr lang="en-US" sz="2000" dirty="0" smtClean="0"/>
              <a:t>Srta. Beatríz Nivelo.</a:t>
            </a:r>
          </a:p>
          <a:p>
            <a:pPr marL="0" indent="0">
              <a:buNone/>
            </a:pPr>
            <a:r>
              <a:rPr lang="en-US" sz="2000" dirty="0"/>
              <a:t>	 </a:t>
            </a:r>
            <a:r>
              <a:rPr lang="en-US" sz="2000" dirty="0" smtClean="0"/>
              <a:t>                       Srta. Andrea Chabla.</a:t>
            </a:r>
          </a:p>
          <a:p>
            <a:pPr marL="0" indent="0">
              <a:buNone/>
            </a:pPr>
            <a:r>
              <a:rPr lang="en-US" sz="2000" dirty="0"/>
              <a:t> </a:t>
            </a:r>
            <a:r>
              <a:rPr lang="en-US" sz="2000" dirty="0" smtClean="0"/>
              <a:t>                               Srta. Carolina Romero.</a:t>
            </a:r>
          </a:p>
          <a:p>
            <a:pPr marL="0" indent="0">
              <a:buNone/>
            </a:pPr>
            <a:r>
              <a:rPr lang="en-US" sz="2000" dirty="0"/>
              <a:t> </a:t>
            </a:r>
            <a:r>
              <a:rPr lang="en-US" sz="2000" dirty="0" smtClean="0"/>
              <a:t>                               Sr. Anthony Rivera.</a:t>
            </a:r>
          </a:p>
          <a:p>
            <a:pPr marL="0" indent="0">
              <a:buNone/>
            </a:pPr>
            <a:r>
              <a:rPr lang="en-US" sz="2000" dirty="0"/>
              <a:t> </a:t>
            </a:r>
            <a:r>
              <a:rPr lang="en-US" sz="2000" dirty="0" smtClean="0"/>
              <a:t>                               Sr. Luis Tixe.</a:t>
            </a:r>
          </a:p>
          <a:p>
            <a:pPr marL="0" indent="0">
              <a:buNone/>
            </a:pPr>
            <a:r>
              <a:rPr lang="en-US" sz="2000" dirty="0" smtClean="0"/>
              <a:t>                                Sr. David Rojas.</a:t>
            </a:r>
          </a:p>
          <a:p>
            <a:pPr marL="0" indent="0">
              <a:buNone/>
            </a:pPr>
            <a:r>
              <a:rPr lang="en-US" sz="2000" dirty="0"/>
              <a:t> </a:t>
            </a:r>
            <a:r>
              <a:rPr lang="en-US" sz="2000" dirty="0" smtClean="0"/>
              <a:t>                               Sr. César Aguirre.</a:t>
            </a:r>
            <a:r>
              <a:rPr lang="en-US" dirty="0" smtClean="0"/>
              <a:t>	</a:t>
            </a:r>
            <a:endParaRPr lang="es-EC" dirty="0"/>
          </a:p>
        </p:txBody>
      </p:sp>
    </p:spTree>
    <p:extLst>
      <p:ext uri="{BB962C8B-B14F-4D97-AF65-F5344CB8AC3E}">
        <p14:creationId xmlns:p14="http://schemas.microsoft.com/office/powerpoint/2010/main" val="41093926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4" descr="20160319_082750.jpg"/>
          <p:cNvPicPr/>
          <p:nvPr/>
        </p:nvPicPr>
        <p:blipFill>
          <a:blip r:embed="rId2" cstate="print">
            <a:lum bright="20000"/>
            <a:extLst>
              <a:ext uri="{28A0092B-C50C-407E-A947-70E740481C1C}">
                <a14:useLocalDpi xmlns:a14="http://schemas.microsoft.com/office/drawing/2010/main" val="0"/>
              </a:ext>
            </a:extLst>
          </a:blip>
          <a:srcRect l="25397" t="5942" r="14104"/>
          <a:stretch>
            <a:fillRect/>
          </a:stretch>
        </p:blipFill>
        <p:spPr bwMode="auto">
          <a:xfrm rot="5400000">
            <a:off x="4868695" y="2650653"/>
            <a:ext cx="2572144" cy="2184958"/>
          </a:xfrm>
          <a:prstGeom prst="rect">
            <a:avLst/>
          </a:prstGeom>
          <a:noFill/>
          <a:ln>
            <a:noFill/>
          </a:ln>
        </p:spPr>
      </p:pic>
      <p:pic>
        <p:nvPicPr>
          <p:cNvPr id="7" name="Imagen 6"/>
          <p:cNvPicPr>
            <a:picLocks noChangeAspect="1"/>
          </p:cNvPicPr>
          <p:nvPr/>
        </p:nvPicPr>
        <p:blipFill rotWithShape="1">
          <a:blip r:embed="rId3"/>
          <a:srcRect l="27000"/>
          <a:stretch/>
        </p:blipFill>
        <p:spPr>
          <a:xfrm>
            <a:off x="7314007" y="2456666"/>
            <a:ext cx="1891810" cy="4400942"/>
          </a:xfrm>
          <a:prstGeom prst="rect">
            <a:avLst/>
          </a:prstGeom>
        </p:spPr>
      </p:pic>
      <p:pic>
        <p:nvPicPr>
          <p:cNvPr id="11" name="Imagen 10"/>
          <p:cNvPicPr>
            <a:picLocks noChangeAspect="1"/>
          </p:cNvPicPr>
          <p:nvPr/>
        </p:nvPicPr>
        <p:blipFill rotWithShape="1">
          <a:blip r:embed="rId4" cstate="print">
            <a:extLst>
              <a:ext uri="{28A0092B-C50C-407E-A947-70E740481C1C}">
                <a14:useLocalDpi xmlns:a14="http://schemas.microsoft.com/office/drawing/2010/main" val="0"/>
              </a:ext>
            </a:extLst>
          </a:blip>
          <a:srcRect t="37470" r="15335" b="14153"/>
          <a:stretch/>
        </p:blipFill>
        <p:spPr>
          <a:xfrm rot="5400000">
            <a:off x="-1230200" y="3714553"/>
            <a:ext cx="4400943" cy="1885951"/>
          </a:xfrm>
          <a:prstGeom prst="rect">
            <a:avLst/>
          </a:prstGeom>
        </p:spPr>
      </p:pic>
      <p:pic>
        <p:nvPicPr>
          <p:cNvPr id="14" name="Imagen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5990" y="5115258"/>
            <a:ext cx="2171256" cy="1742742"/>
          </a:xfrm>
          <a:prstGeom prst="rect">
            <a:avLst/>
          </a:prstGeom>
        </p:spPr>
      </p:pic>
      <p:sp>
        <p:nvSpPr>
          <p:cNvPr id="15" name="Título 2"/>
          <p:cNvSpPr txBox="1">
            <a:spLocks/>
          </p:cNvSpPr>
          <p:nvPr/>
        </p:nvSpPr>
        <p:spPr>
          <a:xfrm>
            <a:off x="209681" y="238127"/>
            <a:ext cx="11418212"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sz="3600" b="1" dirty="0" smtClean="0">
                <a:latin typeface="+mj-lt"/>
              </a:rPr>
              <a:t>ENSAYOS DE CONDUCTIVIDAD TÉRMICA Y NORMAS EN EL LABORATORIO ECOMATERIALES-UCSG.</a:t>
            </a:r>
            <a:endParaRPr lang="es-EC" sz="3600" b="1" dirty="0">
              <a:latin typeface="+mj-lt"/>
            </a:endParaRPr>
          </a:p>
        </p:txBody>
      </p:sp>
      <p:pic>
        <p:nvPicPr>
          <p:cNvPr id="17" name="Imagen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35175" y="2457058"/>
            <a:ext cx="2929529" cy="4400942"/>
          </a:xfrm>
          <a:prstGeom prst="rect">
            <a:avLst/>
          </a:prstGeom>
        </p:spPr>
      </p:pic>
      <p:pic>
        <p:nvPicPr>
          <p:cNvPr id="18" name="Imagen 17"/>
          <p:cNvPicPr>
            <a:picLocks noChangeAspect="1"/>
          </p:cNvPicPr>
          <p:nvPr/>
        </p:nvPicPr>
        <p:blipFill rotWithShape="1">
          <a:blip r:embed="rId7" cstate="print">
            <a:extLst>
              <a:ext uri="{28A0092B-C50C-407E-A947-70E740481C1C}">
                <a14:useLocalDpi xmlns:a14="http://schemas.microsoft.com/office/drawing/2010/main" val="0"/>
              </a:ext>
            </a:extLst>
          </a:blip>
          <a:srcRect l="9234" r="16214"/>
          <a:stretch/>
        </p:blipFill>
        <p:spPr>
          <a:xfrm>
            <a:off x="1978926" y="2456667"/>
            <a:ext cx="3016156" cy="4401334"/>
          </a:xfrm>
          <a:prstGeom prst="rect">
            <a:avLst/>
          </a:prstGeom>
        </p:spPr>
      </p:pic>
    </p:spTree>
    <p:extLst>
      <p:ext uri="{BB962C8B-B14F-4D97-AF65-F5344CB8AC3E}">
        <p14:creationId xmlns:p14="http://schemas.microsoft.com/office/powerpoint/2010/main" val="7924105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939825" y="2092012"/>
            <a:ext cx="10241730" cy="2479988"/>
          </a:xfrm>
          <a:prstGeom prst="rect">
            <a:avLst/>
          </a:prstGeom>
        </p:spPr>
      </p:pic>
      <p:pic>
        <p:nvPicPr>
          <p:cNvPr id="6" name="Imagen 5"/>
          <p:cNvPicPr>
            <a:picLocks noChangeAspect="1"/>
          </p:cNvPicPr>
          <p:nvPr/>
        </p:nvPicPr>
        <p:blipFill>
          <a:blip r:embed="rId3"/>
          <a:stretch>
            <a:fillRect/>
          </a:stretch>
        </p:blipFill>
        <p:spPr>
          <a:xfrm>
            <a:off x="6585930" y="5106702"/>
            <a:ext cx="1329771" cy="884665"/>
          </a:xfrm>
          <a:prstGeom prst="rect">
            <a:avLst/>
          </a:prstGeom>
        </p:spPr>
      </p:pic>
      <p:sp>
        <p:nvSpPr>
          <p:cNvPr id="7" name="CuadroTexto 6"/>
          <p:cNvSpPr txBox="1"/>
          <p:nvPr/>
        </p:nvSpPr>
        <p:spPr>
          <a:xfrm>
            <a:off x="4380932" y="5106702"/>
            <a:ext cx="2621454" cy="923330"/>
          </a:xfrm>
          <a:prstGeom prst="rect">
            <a:avLst/>
          </a:prstGeom>
          <a:noFill/>
        </p:spPr>
        <p:txBody>
          <a:bodyPr wrap="square" rtlCol="0">
            <a:spAutoFit/>
          </a:bodyPr>
          <a:lstStyle/>
          <a:p>
            <a:r>
              <a:rPr lang="en-US" b="1" dirty="0" smtClean="0"/>
              <a:t>CONDUCTIVIDAD T</a:t>
            </a:r>
            <a:r>
              <a:rPr lang="es-EC" b="1" dirty="0" smtClean="0"/>
              <a:t>É</a:t>
            </a:r>
            <a:r>
              <a:rPr lang="en-US" b="1" dirty="0" smtClean="0"/>
              <a:t>RMICA</a:t>
            </a:r>
          </a:p>
          <a:p>
            <a:r>
              <a:rPr lang="es-EC" dirty="0" smtClean="0"/>
              <a:t>(Watts/m*K)</a:t>
            </a:r>
            <a:endParaRPr lang="es-EC" dirty="0"/>
          </a:p>
        </p:txBody>
      </p:sp>
      <p:sp>
        <p:nvSpPr>
          <p:cNvPr id="8" name="Título 2"/>
          <p:cNvSpPr txBox="1">
            <a:spLocks/>
          </p:cNvSpPr>
          <p:nvPr/>
        </p:nvSpPr>
        <p:spPr>
          <a:xfrm>
            <a:off x="819281" y="499098"/>
            <a:ext cx="942920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sz="3600" b="1" dirty="0" smtClean="0">
                <a:latin typeface="+mj-lt"/>
              </a:rPr>
              <a:t>ENSAYOS DE CONDUCTIVIDAD T</a:t>
            </a:r>
            <a:r>
              <a:rPr lang="es-EC" sz="3600" b="1" dirty="0" smtClean="0">
                <a:latin typeface="+mj-lt"/>
              </a:rPr>
              <a:t>É</a:t>
            </a:r>
            <a:r>
              <a:rPr lang="en-US" sz="3600" b="1" dirty="0" smtClean="0">
                <a:latin typeface="+mj-lt"/>
              </a:rPr>
              <a:t>RMICA Y NORMAS.</a:t>
            </a:r>
            <a:endParaRPr lang="es-EC" sz="3600" b="1" dirty="0">
              <a:latin typeface="+mj-lt"/>
            </a:endParaRPr>
          </a:p>
        </p:txBody>
      </p:sp>
    </p:spTree>
    <p:extLst>
      <p:ext uri="{BB962C8B-B14F-4D97-AF65-F5344CB8AC3E}">
        <p14:creationId xmlns:p14="http://schemas.microsoft.com/office/powerpoint/2010/main" val="8398823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6 Tabla"/>
          <p:cNvGraphicFramePr>
            <a:graphicFrameLocks noGrp="1"/>
          </p:cNvGraphicFramePr>
          <p:nvPr>
            <p:extLst>
              <p:ext uri="{D42A27DB-BD31-4B8C-83A1-F6EECF244321}">
                <p14:modId xmlns:p14="http://schemas.microsoft.com/office/powerpoint/2010/main" val="2067110054"/>
              </p:ext>
            </p:extLst>
          </p:nvPr>
        </p:nvGraphicFramePr>
        <p:xfrm>
          <a:off x="3479799" y="2260654"/>
          <a:ext cx="5506611" cy="4135132"/>
        </p:xfrm>
        <a:graphic>
          <a:graphicData uri="http://schemas.openxmlformats.org/drawingml/2006/table">
            <a:tbl>
              <a:tblPr firstRow="1" firstCol="1" bandRow="1"/>
              <a:tblGrid>
                <a:gridCol w="474809"/>
                <a:gridCol w="2000017"/>
                <a:gridCol w="1338910"/>
                <a:gridCol w="1692875"/>
              </a:tblGrid>
              <a:tr h="704041">
                <a:tc>
                  <a:txBody>
                    <a:bodyPr/>
                    <a:lstStyle/>
                    <a:p>
                      <a:pPr algn="ctr">
                        <a:lnSpc>
                          <a:spcPct val="115000"/>
                        </a:lnSpc>
                        <a:spcAft>
                          <a:spcPts val="0"/>
                        </a:spcAft>
                      </a:pPr>
                      <a:r>
                        <a:rPr lang="es-EC" sz="1800" b="1" dirty="0">
                          <a:solidFill>
                            <a:srgbClr val="000000"/>
                          </a:solidFill>
                          <a:effectLst/>
                          <a:latin typeface="Calibri"/>
                          <a:ea typeface="Times New Roman"/>
                          <a:cs typeface="Times New Roman"/>
                        </a:rPr>
                        <a:t>N°</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0"/>
                        </a:spcAft>
                      </a:pPr>
                      <a:r>
                        <a:rPr lang="es-EC" sz="1200" b="1" dirty="0">
                          <a:solidFill>
                            <a:srgbClr val="000000"/>
                          </a:solidFill>
                          <a:effectLst/>
                          <a:latin typeface="Verdana"/>
                          <a:ea typeface="Times New Roman"/>
                          <a:cs typeface="Times New Roman"/>
                        </a:rPr>
                        <a:t>FIBRAS</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a:lnSpc>
                          <a:spcPct val="115000"/>
                        </a:lnSpc>
                        <a:spcAft>
                          <a:spcPts val="0"/>
                        </a:spcAft>
                      </a:pPr>
                      <a:r>
                        <a:rPr lang="es-EC" sz="1200" b="1" dirty="0">
                          <a:solidFill>
                            <a:srgbClr val="000000"/>
                          </a:solidFill>
                          <a:effectLst/>
                          <a:latin typeface="Verdana"/>
                          <a:ea typeface="Times New Roman"/>
                          <a:cs typeface="Times New Roman"/>
                        </a:rPr>
                        <a:t>CONDUCTIVIDAD TÉRMICA λ (Watts/m*K)</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s-EC"/>
                    </a:p>
                  </a:txBody>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1</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Paja de páramo.</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effectLst/>
                          <a:latin typeface="Verdana"/>
                          <a:ea typeface="Times New Roman"/>
                          <a:cs typeface="Times New Roman"/>
                        </a:rPr>
                        <a:t>0,050</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0,0015</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2</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Fibra de abacá.</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effectLst/>
                          <a:latin typeface="Verdana"/>
                          <a:ea typeface="Times New Roman"/>
                          <a:cs typeface="Times New Roman"/>
                        </a:rPr>
                        <a:t>0,051</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0.0019</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3</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Cascarilla de arroz.</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effectLst/>
                          <a:latin typeface="Verdana"/>
                          <a:ea typeface="Times New Roman"/>
                          <a:cs typeface="Times New Roman"/>
                        </a:rPr>
                        <a:t>0,052</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0.0015</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4</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Fibra de coco.</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effectLst/>
                          <a:latin typeface="Verdana"/>
                          <a:ea typeface="Times New Roman"/>
                          <a:cs typeface="Times New Roman"/>
                        </a:rPr>
                        <a:t>0,055</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0.0037997</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5</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Lechuguín.</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a:effectLst/>
                          <a:latin typeface="Verdana"/>
                          <a:ea typeface="Times New Roman"/>
                          <a:cs typeface="Times New Roman"/>
                        </a:rPr>
                        <a:t>0,061</a:t>
                      </a:r>
                      <a:endParaRPr lang="es-EC" sz="18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0.0076</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6</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Luffa.</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a:effectLst/>
                          <a:latin typeface="Verdana"/>
                          <a:ea typeface="Times New Roman"/>
                          <a:cs typeface="Times New Roman"/>
                        </a:rPr>
                        <a:t>0,075</a:t>
                      </a:r>
                      <a:endParaRPr lang="es-EC" sz="18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0.0041</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7</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Totora.</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a:effectLst/>
                          <a:latin typeface="Verdana"/>
                          <a:ea typeface="Times New Roman"/>
                          <a:cs typeface="Times New Roman"/>
                        </a:rPr>
                        <a:t>0,084</a:t>
                      </a:r>
                      <a:endParaRPr lang="es-EC" sz="18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0.02249</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8</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Tusa de maíz.</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a:effectLst/>
                          <a:latin typeface="Verdana"/>
                          <a:ea typeface="Times New Roman"/>
                          <a:cs typeface="Times New Roman"/>
                        </a:rPr>
                        <a:t>0,090</a:t>
                      </a:r>
                      <a:endParaRPr lang="es-EC" sz="180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0.008989</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390">
                <a:tc>
                  <a:txBody>
                    <a:bodyPr/>
                    <a:lstStyle/>
                    <a:p>
                      <a:pPr algn="ctr">
                        <a:lnSpc>
                          <a:spcPct val="115000"/>
                        </a:lnSpc>
                        <a:spcAft>
                          <a:spcPts val="0"/>
                        </a:spcAft>
                      </a:pPr>
                      <a:r>
                        <a:rPr lang="es-EC" sz="1200" dirty="0">
                          <a:solidFill>
                            <a:srgbClr val="000000"/>
                          </a:solidFill>
                          <a:effectLst/>
                          <a:latin typeface="Calibri"/>
                          <a:ea typeface="Times New Roman"/>
                          <a:cs typeface="Times New Roman"/>
                        </a:rPr>
                        <a:t>9</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a:solidFill>
                            <a:srgbClr val="000000"/>
                          </a:solidFill>
                          <a:effectLst/>
                          <a:latin typeface="Verdana"/>
                          <a:ea typeface="Times New Roman"/>
                          <a:cs typeface="Times New Roman"/>
                        </a:rPr>
                        <a:t>Raquis de banano.</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dirty="0">
                          <a:effectLst/>
                          <a:latin typeface="Verdana"/>
                          <a:ea typeface="Times New Roman"/>
                          <a:cs typeface="Times New Roman"/>
                        </a:rPr>
                        <a:t>0,093</a:t>
                      </a:r>
                      <a:endParaRPr lang="es-EC" sz="18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C" sz="1200" dirty="0">
                          <a:solidFill>
                            <a:srgbClr val="000000"/>
                          </a:solidFill>
                          <a:effectLst/>
                          <a:latin typeface="Verdana"/>
                          <a:ea typeface="Times New Roman"/>
                          <a:cs typeface="Times New Roman"/>
                        </a:rPr>
                        <a:t>± 0.00538</a:t>
                      </a:r>
                      <a:endParaRPr lang="es-EC"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581">
                <a:tc>
                  <a:txBody>
                    <a:bodyPr/>
                    <a:lstStyle/>
                    <a:p>
                      <a:pPr algn="ctr">
                        <a:lnSpc>
                          <a:spcPct val="115000"/>
                        </a:lnSpc>
                        <a:spcAft>
                          <a:spcPts val="0"/>
                        </a:spcAft>
                      </a:pPr>
                      <a:r>
                        <a:rPr lang="es-EC" sz="1200" dirty="0" smtClean="0">
                          <a:effectLst/>
                          <a:latin typeface="Calibri"/>
                          <a:ea typeface="Calibri"/>
                          <a:cs typeface="Times New Roman"/>
                        </a:rPr>
                        <a:t>10 </a:t>
                      </a:r>
                      <a:endParaRPr lang="es-EC" sz="12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nSpc>
                          <a:spcPct val="115000"/>
                        </a:lnSpc>
                        <a:spcAft>
                          <a:spcPts val="0"/>
                        </a:spcAft>
                      </a:pPr>
                      <a:r>
                        <a:rPr lang="es-EC" sz="1200" dirty="0" smtClean="0">
                          <a:effectLst/>
                          <a:latin typeface="Verdana" panose="020B0604030504040204" pitchFamily="34" charset="0"/>
                          <a:ea typeface="Verdana" panose="020B0604030504040204" pitchFamily="34" charset="0"/>
                          <a:cs typeface="Verdana" panose="020B0604030504040204" pitchFamily="34" charset="0"/>
                        </a:rPr>
                        <a:t>Tablero PlasBam (Bambú)</a:t>
                      </a:r>
                      <a:endParaRPr lang="es-EC" sz="1200" dirty="0">
                        <a:effectLst/>
                        <a:latin typeface="Verdana" panose="020B0604030504040204" pitchFamily="34" charset="0"/>
                        <a:ea typeface="Verdana" panose="020B0604030504040204" pitchFamily="34" charset="0"/>
                        <a:cs typeface="Verdana" panose="020B060403050404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s-EC" sz="1400" dirty="0" smtClean="0">
                          <a:effectLst/>
                          <a:latin typeface="Calibri"/>
                          <a:ea typeface="Calibri"/>
                          <a:cs typeface="Times New Roman"/>
                        </a:rPr>
                        <a:t>0,143</a:t>
                      </a:r>
                      <a:endParaRPr lang="es-EC" sz="14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15000"/>
                        </a:lnSpc>
                        <a:spcAft>
                          <a:spcPts val="0"/>
                        </a:spcAft>
                      </a:pPr>
                      <a:r>
                        <a:rPr lang="en-US" sz="1400" dirty="0" smtClean="0">
                          <a:effectLst/>
                          <a:latin typeface="Calibri"/>
                          <a:ea typeface="Calibri"/>
                          <a:cs typeface="Times New Roman"/>
                        </a:rPr>
                        <a:t>± 0.008</a:t>
                      </a:r>
                      <a:endParaRPr lang="es-EC" sz="1400" dirty="0">
                        <a:effectLst/>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bl>
          </a:graphicData>
        </a:graphic>
      </p:graphicFrame>
      <p:sp>
        <p:nvSpPr>
          <p:cNvPr id="9" name="Título 2"/>
          <p:cNvSpPr>
            <a:spLocks noGrp="1"/>
          </p:cNvSpPr>
          <p:nvPr>
            <p:ph type="title"/>
          </p:nvPr>
        </p:nvSpPr>
        <p:spPr>
          <a:xfrm>
            <a:off x="739431" y="186434"/>
            <a:ext cx="10987348" cy="1801504"/>
          </a:xfrm>
        </p:spPr>
        <p:txBody>
          <a:bodyPr>
            <a:normAutofit fontScale="90000"/>
          </a:bodyPr>
          <a:lstStyle/>
          <a:p>
            <a:r>
              <a:rPr lang="en-US" sz="4000" b="1" dirty="0" smtClean="0"/>
              <a:t>RESULTADOS: </a:t>
            </a:r>
            <a:r>
              <a:rPr lang="en-US" sz="4000" dirty="0" smtClean="0"/>
              <a:t>ENSAYOS </a:t>
            </a:r>
            <a:r>
              <a:rPr lang="en-US" sz="4000" dirty="0"/>
              <a:t>DE CONDUCTIVIDAD </a:t>
            </a:r>
            <a:r>
              <a:rPr lang="en-US" sz="4000" dirty="0" smtClean="0"/>
              <a:t>TÉRMICA EN LABORATORIO ECOMATERIALES </a:t>
            </a:r>
            <a:br>
              <a:rPr lang="en-US" sz="4000" dirty="0" smtClean="0"/>
            </a:br>
            <a:r>
              <a:rPr lang="en-US" sz="4000" dirty="0" smtClean="0"/>
              <a:t>DE LA UCSG - ECUADOR.</a:t>
            </a:r>
            <a:endParaRPr lang="es-EC" sz="4000" dirty="0"/>
          </a:p>
        </p:txBody>
      </p:sp>
    </p:spTree>
    <p:extLst>
      <p:ext uri="{BB962C8B-B14F-4D97-AF65-F5344CB8AC3E}">
        <p14:creationId xmlns:p14="http://schemas.microsoft.com/office/powerpoint/2010/main" val="2860117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668742" y="219982"/>
            <a:ext cx="10378425" cy="1325563"/>
          </a:xfrm>
        </p:spPr>
        <p:txBody>
          <a:bodyPr>
            <a:noAutofit/>
          </a:bodyPr>
          <a:lstStyle/>
          <a:p>
            <a:r>
              <a:rPr lang="es-EC" b="1" dirty="0" smtClean="0"/>
              <a:t>TRATAMIENTO AL FUEGO Y ATAQUE DE MICROORGANISMOS:</a:t>
            </a:r>
            <a:endParaRPr lang="es-EC" b="1" dirty="0"/>
          </a:p>
        </p:txBody>
      </p:sp>
      <p:pic>
        <p:nvPicPr>
          <p:cNvPr id="5" name="4 Imagen"/>
          <p:cNvPicPr/>
          <p:nvPr/>
        </p:nvPicPr>
        <p:blipFill rotWithShape="1">
          <a:blip r:embed="rId2">
            <a:extLst>
              <a:ext uri="{28A0092B-C50C-407E-A947-70E740481C1C}">
                <a14:useLocalDpi xmlns:a14="http://schemas.microsoft.com/office/drawing/2010/main" val="0"/>
              </a:ext>
            </a:extLst>
          </a:blip>
          <a:srcRect t="15043"/>
          <a:stretch/>
        </p:blipFill>
        <p:spPr bwMode="auto">
          <a:xfrm>
            <a:off x="1409984" y="1436363"/>
            <a:ext cx="8801100" cy="5312456"/>
          </a:xfrm>
          <a:prstGeom prst="rect">
            <a:avLst/>
          </a:prstGeom>
          <a:solidFill>
            <a:schemeClr val="bg1"/>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83140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1 Imagen" descr="1.png"/>
          <p:cNvPicPr>
            <a:picLocks/>
          </p:cNvPicPr>
          <p:nvPr/>
        </p:nvPicPr>
        <p:blipFill>
          <a:blip r:embed="rId2">
            <a:extLst>
              <a:ext uri="{28A0092B-C50C-407E-A947-70E740481C1C}">
                <a14:useLocalDpi xmlns:a14="http://schemas.microsoft.com/office/drawing/2010/main" val="0"/>
              </a:ext>
            </a:extLst>
          </a:blip>
          <a:srcRect b="4301"/>
          <a:stretch>
            <a:fillRect/>
          </a:stretch>
        </p:blipFill>
        <p:spPr>
          <a:xfrm>
            <a:off x="1360226" y="1107201"/>
            <a:ext cx="8534400" cy="55324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1 Título"/>
          <p:cNvSpPr>
            <a:spLocks noGrp="1"/>
          </p:cNvSpPr>
          <p:nvPr>
            <p:ph type="title"/>
          </p:nvPr>
        </p:nvSpPr>
        <p:spPr>
          <a:xfrm>
            <a:off x="707408" y="313899"/>
            <a:ext cx="9840036" cy="793300"/>
          </a:xfrm>
        </p:spPr>
        <p:txBody>
          <a:bodyPr>
            <a:normAutofit/>
          </a:bodyPr>
          <a:lstStyle/>
          <a:p>
            <a:r>
              <a:rPr lang="es-EC" sz="3600" b="1" dirty="0"/>
              <a:t>PROPIEDADES </a:t>
            </a:r>
            <a:r>
              <a:rPr lang="es-EC" sz="3600" b="1" dirty="0" smtClean="0"/>
              <a:t>MECÁNICAS:</a:t>
            </a:r>
            <a:r>
              <a:rPr lang="es-EC" sz="4000" b="1" dirty="0"/>
              <a:t> </a:t>
            </a:r>
            <a:r>
              <a:rPr lang="es-EC" sz="4000" b="1" dirty="0" smtClean="0"/>
              <a:t>PLASBAM.</a:t>
            </a:r>
            <a:endParaRPr lang="es-EC" sz="4000" dirty="0"/>
          </a:p>
        </p:txBody>
      </p:sp>
    </p:spTree>
    <p:extLst>
      <p:ext uri="{BB962C8B-B14F-4D97-AF65-F5344CB8AC3E}">
        <p14:creationId xmlns:p14="http://schemas.microsoft.com/office/powerpoint/2010/main" val="775718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ángulo 4"/>
          <p:cNvSpPr/>
          <p:nvPr/>
        </p:nvSpPr>
        <p:spPr>
          <a:xfrm>
            <a:off x="674424" y="1869887"/>
            <a:ext cx="6096000" cy="2862322"/>
          </a:xfrm>
          <a:prstGeom prst="rect">
            <a:avLst/>
          </a:prstGeom>
        </p:spPr>
        <p:txBody>
          <a:bodyPr>
            <a:spAutoFit/>
          </a:bodyPr>
          <a:lstStyle/>
          <a:p>
            <a:pPr algn="just">
              <a:spcAft>
                <a:spcPts val="0"/>
              </a:spcAft>
            </a:pPr>
            <a:r>
              <a:rPr lang="es-ES" dirty="0">
                <a:solidFill>
                  <a:srgbClr val="000000"/>
                </a:solidFill>
                <a:latin typeface="Arial" panose="020B0604020202020204" pitchFamily="34" charset="0"/>
                <a:ea typeface="Times New Roman" panose="02020603050405020304" pitchFamily="18" charset="0"/>
                <a:cs typeface="Arial" panose="020B0604020202020204" pitchFamily="34" charset="0"/>
              </a:rPr>
              <a:t>N</a:t>
            </a:r>
            <a:r>
              <a:rPr lang="es-ES"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orma </a:t>
            </a:r>
            <a:r>
              <a:rPr lang="es-ES" dirty="0">
                <a:solidFill>
                  <a:srgbClr val="000000"/>
                </a:solidFill>
                <a:latin typeface="Arial" panose="020B0604020202020204" pitchFamily="34" charset="0"/>
                <a:ea typeface="Times New Roman" panose="02020603050405020304" pitchFamily="18" charset="0"/>
                <a:cs typeface="Arial" panose="020B0604020202020204" pitchFamily="34" charset="0"/>
              </a:rPr>
              <a:t>ASTM C 1557 </a:t>
            </a:r>
            <a:r>
              <a:rPr lang="es-ES"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usando cinta </a:t>
            </a:r>
            <a:r>
              <a:rPr lang="es-ES" dirty="0" err="1" smtClean="0">
                <a:solidFill>
                  <a:srgbClr val="000000"/>
                </a:solidFill>
                <a:latin typeface="Arial" panose="020B0604020202020204" pitchFamily="34" charset="0"/>
                <a:ea typeface="Times New Roman" panose="02020603050405020304" pitchFamily="18" charset="0"/>
                <a:cs typeface="Arial" panose="020B0604020202020204" pitchFamily="34" charset="0"/>
              </a:rPr>
              <a:t>nexcare</a:t>
            </a:r>
            <a:r>
              <a:rPr lang="es-ES"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en los extremos de la muestra, teniendo la seguridad de que no ocurrieran fallas en el área de agarre de la muestra, tal como se muestra en la figura 10. </a:t>
            </a:r>
            <a:r>
              <a:rPr lang="es-EC"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(Córdova, ASTM, C 1557-03 (2008) Método </a:t>
            </a:r>
            <a:r>
              <a:rPr lang="es-EC" dirty="0">
                <a:solidFill>
                  <a:srgbClr val="000000"/>
                </a:solidFill>
                <a:latin typeface="Arial" panose="020B0604020202020204" pitchFamily="34" charset="0"/>
                <a:ea typeface="Times New Roman" panose="02020603050405020304" pitchFamily="18" charset="0"/>
                <a:cs typeface="Arial" panose="020B0604020202020204" pitchFamily="34" charset="0"/>
              </a:rPr>
              <a:t>de ensayo estándar para la determinación de la resistencia a la tracción y el módulo de elasticidad de fibras.)</a:t>
            </a:r>
            <a:r>
              <a:rPr lang="es-ES"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EC" dirty="0">
                <a:solidFill>
                  <a:srgbClr val="000000"/>
                </a:solidFill>
                <a:latin typeface="Arial" panose="020B0604020202020204" pitchFamily="34" charset="0"/>
                <a:ea typeface="Times New Roman" panose="02020603050405020304" pitchFamily="18" charset="0"/>
                <a:cs typeface="Arial" panose="020B0604020202020204" pitchFamily="34" charset="0"/>
              </a:rPr>
              <a:t>(Córdova, ASTM, D 3822-07 (2007) </a:t>
            </a:r>
            <a:r>
              <a:rPr lang="es-EC"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Método </a:t>
            </a:r>
            <a:r>
              <a:rPr lang="es-EC" dirty="0">
                <a:solidFill>
                  <a:srgbClr val="000000"/>
                </a:solidFill>
                <a:latin typeface="Arial" panose="020B0604020202020204" pitchFamily="34" charset="0"/>
                <a:ea typeface="Times New Roman" panose="02020603050405020304" pitchFamily="18" charset="0"/>
                <a:cs typeface="Arial" panose="020B0604020202020204" pitchFamily="34" charset="0"/>
              </a:rPr>
              <a:t>de ensayo estándar para la determinación de las propiedades mecánicas de tensión de fibras textiles.)</a:t>
            </a:r>
            <a:r>
              <a:rPr lang="es-ES"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EC"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s-EC" dirty="0" err="1">
                <a:solidFill>
                  <a:srgbClr val="000000"/>
                </a:solidFill>
                <a:latin typeface="Arial" panose="020B0604020202020204" pitchFamily="34" charset="0"/>
                <a:ea typeface="Times New Roman" panose="02020603050405020304" pitchFamily="18" charset="0"/>
                <a:cs typeface="Arial" panose="020B0604020202020204" pitchFamily="34" charset="0"/>
              </a:rPr>
              <a:t>Symington</a:t>
            </a:r>
            <a:r>
              <a:rPr lang="es-EC" dirty="0">
                <a:solidFill>
                  <a:srgbClr val="000000"/>
                </a:solidFill>
                <a:latin typeface="Arial" panose="020B0604020202020204" pitchFamily="34" charset="0"/>
                <a:ea typeface="Times New Roman" panose="02020603050405020304" pitchFamily="18" charset="0"/>
                <a:cs typeface="Arial" panose="020B0604020202020204" pitchFamily="34" charset="0"/>
              </a:rPr>
              <a:t>, W. M. Banks, &amp; </a:t>
            </a:r>
            <a:r>
              <a:rPr lang="es-EC" dirty="0" err="1">
                <a:solidFill>
                  <a:srgbClr val="000000"/>
                </a:solidFill>
                <a:latin typeface="Arial" panose="020B0604020202020204" pitchFamily="34" charset="0"/>
                <a:ea typeface="Times New Roman" panose="02020603050405020304" pitchFamily="18" charset="0"/>
                <a:cs typeface="Arial" panose="020B0604020202020204" pitchFamily="34" charset="0"/>
              </a:rPr>
              <a:t>Pothrik</a:t>
            </a:r>
            <a:r>
              <a:rPr lang="es-EC" dirty="0">
                <a:solidFill>
                  <a:srgbClr val="000000"/>
                </a:solidFill>
                <a:latin typeface="Arial" panose="020B0604020202020204" pitchFamily="34" charset="0"/>
                <a:ea typeface="Times New Roman" panose="02020603050405020304" pitchFamily="18" charset="0"/>
                <a:cs typeface="Arial" panose="020B0604020202020204" pitchFamily="34" charset="0"/>
              </a:rPr>
              <a:t>., 2009)</a:t>
            </a:r>
            <a:endParaRPr lang="es-EC" sz="24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1 Título"/>
          <p:cNvSpPr>
            <a:spLocks noGrp="1"/>
          </p:cNvSpPr>
          <p:nvPr>
            <p:ph type="title"/>
          </p:nvPr>
        </p:nvSpPr>
        <p:spPr>
          <a:xfrm>
            <a:off x="674424" y="364360"/>
            <a:ext cx="7315200" cy="1325563"/>
          </a:xfrm>
        </p:spPr>
        <p:txBody>
          <a:bodyPr>
            <a:normAutofit/>
          </a:bodyPr>
          <a:lstStyle/>
          <a:p>
            <a:r>
              <a:rPr lang="es-EC" b="1" dirty="0">
                <a:cs typeface="Arial" panose="020B0604020202020204" pitchFamily="34" charset="0"/>
              </a:rPr>
              <a:t>PROPIEDADES </a:t>
            </a:r>
            <a:r>
              <a:rPr lang="es-EC" b="1" dirty="0" smtClean="0">
                <a:cs typeface="Arial" panose="020B0604020202020204" pitchFamily="34" charset="0"/>
              </a:rPr>
              <a:t>MECÁNICAS:</a:t>
            </a:r>
            <a:br>
              <a:rPr lang="es-EC" b="1" dirty="0" smtClean="0">
                <a:cs typeface="Arial" panose="020B0604020202020204" pitchFamily="34" charset="0"/>
              </a:rPr>
            </a:br>
            <a:r>
              <a:rPr lang="es-EC" b="1" dirty="0" smtClean="0">
                <a:cs typeface="Arial" panose="020B0604020202020204" pitchFamily="34" charset="0"/>
              </a:rPr>
              <a:t>FIBRAS NATURALES.</a:t>
            </a:r>
            <a:endParaRPr lang="es-EC" dirty="0"/>
          </a:p>
        </p:txBody>
      </p:sp>
      <p:pic>
        <p:nvPicPr>
          <p:cNvPr id="7" name="5 Imagen" descr="Sin título.jpg"/>
          <p:cNvPicPr/>
          <p:nvPr/>
        </p:nvPicPr>
        <p:blipFill>
          <a:blip r:embed="rId2" cstate="print"/>
          <a:stretch>
            <a:fillRect/>
          </a:stretch>
        </p:blipFill>
        <p:spPr>
          <a:xfrm rot="16200000">
            <a:off x="9163373" y="1108409"/>
            <a:ext cx="761354" cy="4914900"/>
          </a:xfrm>
          <a:prstGeom prst="rect">
            <a:avLst/>
          </a:prstGeom>
        </p:spPr>
      </p:pic>
    </p:spTree>
    <p:extLst>
      <p:ext uri="{BB962C8B-B14F-4D97-AF65-F5344CB8AC3E}">
        <p14:creationId xmlns:p14="http://schemas.microsoft.com/office/powerpoint/2010/main" val="21056394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866500" y="282475"/>
            <a:ext cx="10229129" cy="1628212"/>
          </a:xfrm>
        </p:spPr>
        <p:txBody>
          <a:bodyPr>
            <a:normAutofit fontScale="90000"/>
          </a:bodyPr>
          <a:lstStyle/>
          <a:p>
            <a:r>
              <a:rPr lang="es-EC" b="1" dirty="0" smtClean="0">
                <a:latin typeface="+mn-lt"/>
                <a:cs typeface="Arial" panose="020B0604020202020204" pitchFamily="34" charset="0"/>
              </a:rPr>
              <a:t>RESULTADOS: </a:t>
            </a:r>
            <a:r>
              <a:rPr lang="es-EC" dirty="0" smtClean="0">
                <a:latin typeface="+mn-lt"/>
                <a:cs typeface="Arial" panose="020B0604020202020204" pitchFamily="34" charset="0"/>
              </a:rPr>
              <a:t>PROPIEDADES MECÁNICAS DE</a:t>
            </a:r>
            <a:r>
              <a:rPr lang="es-EC" dirty="0" smtClean="0">
                <a:latin typeface="+mn-lt"/>
                <a:cs typeface="Arial" panose="020B0604020202020204" pitchFamily="34" charset="0"/>
              </a:rPr>
              <a:t> </a:t>
            </a:r>
            <a:r>
              <a:rPr lang="es-EC" dirty="0" smtClean="0">
                <a:latin typeface="+mn-lt"/>
                <a:cs typeface="Arial" panose="020B0604020202020204" pitchFamily="34" charset="0"/>
              </a:rPr>
              <a:t>FIBRAS NATURALES </a:t>
            </a:r>
            <a:r>
              <a:rPr lang="en-US" dirty="0"/>
              <a:t>EN LABORATORIO ECOMATERIALES </a:t>
            </a:r>
            <a:br>
              <a:rPr lang="en-US" dirty="0"/>
            </a:br>
            <a:r>
              <a:rPr lang="en-US" dirty="0"/>
              <a:t>DE LA UCSG - ECUADOR.</a:t>
            </a:r>
            <a:endParaRPr lang="es-EC" dirty="0">
              <a:latin typeface="+mn-lt"/>
            </a:endParaRPr>
          </a:p>
        </p:txBody>
      </p:sp>
      <p:graphicFrame>
        <p:nvGraphicFramePr>
          <p:cNvPr id="5" name="4 Tabla"/>
          <p:cNvGraphicFramePr>
            <a:graphicFrameLocks noGrp="1"/>
          </p:cNvGraphicFramePr>
          <p:nvPr>
            <p:extLst>
              <p:ext uri="{D42A27DB-BD31-4B8C-83A1-F6EECF244321}">
                <p14:modId xmlns:p14="http://schemas.microsoft.com/office/powerpoint/2010/main" val="2955138316"/>
              </p:ext>
            </p:extLst>
          </p:nvPr>
        </p:nvGraphicFramePr>
        <p:xfrm>
          <a:off x="2923903" y="2112721"/>
          <a:ext cx="5257799" cy="3164129"/>
        </p:xfrm>
        <a:graphic>
          <a:graphicData uri="http://schemas.openxmlformats.org/drawingml/2006/table">
            <a:tbl>
              <a:tblPr firstRow="1" firstCol="1" bandRow="1"/>
              <a:tblGrid>
                <a:gridCol w="406865"/>
                <a:gridCol w="1511653"/>
                <a:gridCol w="1330881"/>
                <a:gridCol w="2008400"/>
              </a:tblGrid>
              <a:tr h="1392035">
                <a:tc>
                  <a:txBody>
                    <a:bodyPr/>
                    <a:lstStyle/>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 </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N°</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FIBRAS</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ESFUERZO DE TENSIÓN </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σ(Kg/cm</a:t>
                      </a:r>
                      <a:r>
                        <a:rPr lang="es-MX" sz="1200" b="1" baseline="30000" dirty="0">
                          <a:effectLst/>
                          <a:latin typeface="Verdana" panose="020B0604030504040204" pitchFamily="34" charset="0"/>
                          <a:ea typeface="Verdana" panose="020B0604030504040204" pitchFamily="34" charset="0"/>
                          <a:cs typeface="Verdana" panose="020B0604030504040204" pitchFamily="34" charset="0"/>
                        </a:rPr>
                        <a:t>2</a:t>
                      </a:r>
                      <a:r>
                        <a:rPr lang="es-MX" sz="1200" b="1" dirty="0">
                          <a:effectLst/>
                          <a:latin typeface="Verdana" panose="020B0604030504040204" pitchFamily="34" charset="0"/>
                          <a:ea typeface="Verdana" panose="020B0604030504040204" pitchFamily="34" charset="0"/>
                          <a:cs typeface="Verdana" panose="020B0604030504040204" pitchFamily="34" charset="0"/>
                        </a:rPr>
                        <a:t>)</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MÓDULO DE ELASTICIDAD DE TENSIÓN PARALELA </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800"/>
                        </a:spcAft>
                      </a:pPr>
                      <a:r>
                        <a:rPr lang="es-MX" sz="1200" b="1" dirty="0">
                          <a:effectLst/>
                          <a:latin typeface="Verdana" panose="020B0604030504040204" pitchFamily="34" charset="0"/>
                          <a:ea typeface="Verdana" panose="020B0604030504040204" pitchFamily="34" charset="0"/>
                          <a:cs typeface="Verdana" panose="020B0604030504040204" pitchFamily="34" charset="0"/>
                        </a:rPr>
                        <a:t>Ek (Kg/cm</a:t>
                      </a:r>
                      <a:r>
                        <a:rPr lang="es-MX" sz="1200" b="1" baseline="30000" dirty="0">
                          <a:effectLst/>
                          <a:latin typeface="Verdana" panose="020B0604030504040204" pitchFamily="34" charset="0"/>
                          <a:ea typeface="Verdana" panose="020B0604030504040204" pitchFamily="34" charset="0"/>
                          <a:cs typeface="Verdana" panose="020B0604030504040204" pitchFamily="34" charset="0"/>
                        </a:rPr>
                        <a:t>2</a:t>
                      </a:r>
                      <a:r>
                        <a:rPr lang="es-MX" sz="1200" b="1" dirty="0">
                          <a:effectLst/>
                          <a:latin typeface="Verdana" panose="020B0604030504040204" pitchFamily="34" charset="0"/>
                          <a:ea typeface="Verdana" panose="020B0604030504040204" pitchFamily="34" charset="0"/>
                          <a:cs typeface="Verdana" panose="020B0604030504040204" pitchFamily="34" charset="0"/>
                        </a:rPr>
                        <a:t>)</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415065">
                <a:tc>
                  <a:txBody>
                    <a:bodyPr/>
                    <a:lstStyle/>
                    <a:p>
                      <a:pPr algn="ct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1</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Fibra de abacá</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1076,6971</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57787,749</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755">
                <a:tc>
                  <a:txBody>
                    <a:bodyPr/>
                    <a:lstStyle/>
                    <a:p>
                      <a:pPr algn="ct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2</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Raquis de banano</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64,384</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2068,356</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755">
                <a:tc>
                  <a:txBody>
                    <a:bodyPr/>
                    <a:lstStyle/>
                    <a:p>
                      <a:pPr algn="ct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3</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Raquis de verde</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63,042</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1734,688</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519">
                <a:tc>
                  <a:txBody>
                    <a:bodyPr/>
                    <a:lstStyle/>
                    <a:p>
                      <a:pPr algn="ct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4</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s-MX" sz="1200">
                          <a:effectLst/>
                          <a:latin typeface="Verdana" panose="020B0604030504040204" pitchFamily="34" charset="0"/>
                          <a:ea typeface="Verdana" panose="020B0604030504040204" pitchFamily="34" charset="0"/>
                          <a:cs typeface="Verdana" panose="020B0604030504040204" pitchFamily="34" charset="0"/>
                        </a:rPr>
                        <a:t>Lechuguín</a:t>
                      </a:r>
                      <a:endParaRPr lang="es-EC"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20,555</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800"/>
                        </a:spcAft>
                      </a:pPr>
                      <a:r>
                        <a:rPr lang="es-MX" sz="1200" dirty="0">
                          <a:effectLst/>
                          <a:latin typeface="Verdana" panose="020B0604030504040204" pitchFamily="34" charset="0"/>
                          <a:ea typeface="Verdana" panose="020B0604030504040204" pitchFamily="34" charset="0"/>
                          <a:cs typeface="Verdana" panose="020B0604030504040204" pitchFamily="34" charset="0"/>
                        </a:rPr>
                        <a:t>159,679</a:t>
                      </a:r>
                      <a:endParaRPr lang="es-EC"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177773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1001970" y="268829"/>
            <a:ext cx="9397623" cy="1095947"/>
          </a:xfrm>
        </p:spPr>
        <p:txBody>
          <a:bodyPr>
            <a:normAutofit fontScale="90000"/>
          </a:bodyPr>
          <a:lstStyle/>
          <a:p>
            <a:r>
              <a:rPr lang="es-EC" b="1" dirty="0" smtClean="0"/>
              <a:t>PROTOTIPOS EXPERIMENTALES: BAMBÚ Y FIBRAS NATURALES ENSAYADAS EN LA ANTÁRTICA.</a:t>
            </a:r>
            <a:endParaRPr lang="es-EC" b="1" dirty="0"/>
          </a:p>
        </p:txBody>
      </p:sp>
      <p:pic>
        <p:nvPicPr>
          <p:cNvPr id="5" name="Imagen 4" descr="C:\Users\UCSG\Desktop\ANTARTIDA ENERO 2017\camara sony\DSC08772.JPG"/>
          <p:cNvPicPr/>
          <p:nvPr/>
        </p:nvPicPr>
        <p:blipFill rotWithShape="1">
          <a:blip r:embed="rId2" cstate="print">
            <a:extLst>
              <a:ext uri="{28A0092B-C50C-407E-A947-70E740481C1C}">
                <a14:useLocalDpi xmlns:a14="http://schemas.microsoft.com/office/drawing/2010/main" val="0"/>
              </a:ext>
            </a:extLst>
          </a:blip>
          <a:srcRect l="4011" t="29037" r="6914" b="6931"/>
          <a:stretch/>
        </p:blipFill>
        <p:spPr bwMode="auto">
          <a:xfrm>
            <a:off x="1119116" y="1594392"/>
            <a:ext cx="8966579" cy="473817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763682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Imagen 5" descr="F:\DCIM\100MSDCF\DSC08782.JPG"/>
          <p:cNvPicPr/>
          <p:nvPr/>
        </p:nvPicPr>
        <p:blipFill rotWithShape="1">
          <a:blip r:embed="rId2" cstate="print">
            <a:extLst>
              <a:ext uri="{28A0092B-C50C-407E-A947-70E740481C1C}">
                <a14:useLocalDpi xmlns:a14="http://schemas.microsoft.com/office/drawing/2010/main" val="0"/>
              </a:ext>
            </a:extLst>
          </a:blip>
          <a:srcRect/>
          <a:stretch/>
        </p:blipFill>
        <p:spPr bwMode="auto">
          <a:xfrm>
            <a:off x="0" y="1635334"/>
            <a:ext cx="4241578" cy="4738170"/>
          </a:xfrm>
          <a:prstGeom prst="rect">
            <a:avLst/>
          </a:prstGeom>
          <a:noFill/>
          <a:ln>
            <a:noFill/>
          </a:ln>
          <a:extLst>
            <a:ext uri="{53640926-AAD7-44D8-BBD7-CCE9431645EC}">
              <a14:shadowObscured xmlns:a14="http://schemas.microsoft.com/office/drawing/2010/main"/>
            </a:ext>
          </a:extLst>
        </p:spPr>
      </p:pic>
      <p:pic>
        <p:nvPicPr>
          <p:cNvPr id="7" name="Imagen 6" descr="F:\DCIM\100MSDCF\DSC08784.JPG"/>
          <p:cNvPicPr/>
          <p:nvPr/>
        </p:nvPicPr>
        <p:blipFill rotWithShape="1">
          <a:blip r:embed="rId3" cstate="print">
            <a:extLst>
              <a:ext uri="{28A0092B-C50C-407E-A947-70E740481C1C}">
                <a14:useLocalDpi xmlns:a14="http://schemas.microsoft.com/office/drawing/2010/main" val="0"/>
              </a:ext>
            </a:extLst>
          </a:blip>
          <a:srcRect b="1647"/>
          <a:stretch/>
        </p:blipFill>
        <p:spPr bwMode="auto">
          <a:xfrm>
            <a:off x="4241578" y="1635334"/>
            <a:ext cx="3911822" cy="4738170"/>
          </a:xfrm>
          <a:prstGeom prst="rect">
            <a:avLst/>
          </a:prstGeom>
          <a:noFill/>
          <a:ln>
            <a:noFill/>
          </a:ln>
          <a:extLst>
            <a:ext uri="{53640926-AAD7-44D8-BBD7-CCE9431645EC}">
              <a14:shadowObscured xmlns:a14="http://schemas.microsoft.com/office/drawing/2010/main"/>
            </a:ext>
          </a:extLst>
        </p:spPr>
      </p:pic>
      <p:pic>
        <p:nvPicPr>
          <p:cNvPr id="8" name="Imagen 7" descr="F:\DCIM\100MSDCF\DSC08780.JPG"/>
          <p:cNvPicPr/>
          <p:nvPr/>
        </p:nvPicPr>
        <p:blipFill rotWithShape="1">
          <a:blip r:embed="rId4" cstate="print">
            <a:extLst>
              <a:ext uri="{28A0092B-C50C-407E-A947-70E740481C1C}">
                <a14:useLocalDpi xmlns:a14="http://schemas.microsoft.com/office/drawing/2010/main" val="0"/>
              </a:ext>
            </a:extLst>
          </a:blip>
          <a:srcRect/>
          <a:stretch/>
        </p:blipFill>
        <p:spPr bwMode="auto">
          <a:xfrm>
            <a:off x="8276230" y="1635334"/>
            <a:ext cx="2983173" cy="2466683"/>
          </a:xfrm>
          <a:prstGeom prst="rect">
            <a:avLst/>
          </a:prstGeom>
          <a:noFill/>
          <a:ln>
            <a:noFill/>
          </a:ln>
          <a:extLst>
            <a:ext uri="{53640926-AAD7-44D8-BBD7-CCE9431645EC}">
              <a14:shadowObscured xmlns:a14="http://schemas.microsoft.com/office/drawing/2010/main"/>
            </a:ext>
          </a:extLst>
        </p:spPr>
      </p:pic>
      <p:pic>
        <p:nvPicPr>
          <p:cNvPr id="9" name="Imagen 8" descr="F:\DCIM\100MSDCF\DSC08781.JPG"/>
          <p:cNvPicPr/>
          <p:nvPr/>
        </p:nvPicPr>
        <p:blipFill rotWithShape="1">
          <a:blip r:embed="rId5" cstate="print">
            <a:extLst>
              <a:ext uri="{28A0092B-C50C-407E-A947-70E740481C1C}">
                <a14:useLocalDpi xmlns:a14="http://schemas.microsoft.com/office/drawing/2010/main" val="0"/>
              </a:ext>
            </a:extLst>
          </a:blip>
          <a:srcRect l="26990" t="23607" r="15672" b="1866"/>
          <a:stretch/>
        </p:blipFill>
        <p:spPr bwMode="auto">
          <a:xfrm rot="165764">
            <a:off x="8924678" y="3781267"/>
            <a:ext cx="3001684" cy="2685230"/>
          </a:xfrm>
          <a:prstGeom prst="rect">
            <a:avLst/>
          </a:prstGeom>
          <a:noFill/>
          <a:ln>
            <a:noFill/>
          </a:ln>
          <a:extLst>
            <a:ext uri="{53640926-AAD7-44D8-BBD7-CCE9431645EC}">
              <a14:shadowObscured xmlns:a14="http://schemas.microsoft.com/office/drawing/2010/main"/>
            </a:ext>
          </a:extLst>
        </p:spPr>
      </p:pic>
      <p:sp>
        <p:nvSpPr>
          <p:cNvPr id="10" name="Título 1"/>
          <p:cNvSpPr>
            <a:spLocks noGrp="1"/>
          </p:cNvSpPr>
          <p:nvPr>
            <p:ph type="title"/>
          </p:nvPr>
        </p:nvSpPr>
        <p:spPr>
          <a:xfrm>
            <a:off x="688071" y="268829"/>
            <a:ext cx="9752465" cy="1325563"/>
          </a:xfrm>
        </p:spPr>
        <p:txBody>
          <a:bodyPr>
            <a:normAutofit fontScale="90000"/>
          </a:bodyPr>
          <a:lstStyle/>
          <a:p>
            <a:r>
              <a:rPr lang="es-EC" b="1" dirty="0" smtClean="0"/>
              <a:t>PROTOTIPOS EXPERIMENTALES: BAMBÚ Y FIBRAS NATURALES ENSAYADAS EN LA ANTÁRTICA.</a:t>
            </a:r>
            <a:endParaRPr lang="es-EC" b="1" dirty="0"/>
          </a:p>
        </p:txBody>
      </p:sp>
    </p:spTree>
    <p:extLst>
      <p:ext uri="{BB962C8B-B14F-4D97-AF65-F5344CB8AC3E}">
        <p14:creationId xmlns:p14="http://schemas.microsoft.com/office/powerpoint/2010/main" val="20145848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1"/>
          <p:cNvSpPr>
            <a:spLocks noGrp="1"/>
          </p:cNvSpPr>
          <p:nvPr>
            <p:ph type="title"/>
          </p:nvPr>
        </p:nvSpPr>
        <p:spPr>
          <a:xfrm>
            <a:off x="1083858" y="159645"/>
            <a:ext cx="10258785" cy="1325563"/>
          </a:xfrm>
        </p:spPr>
        <p:txBody>
          <a:bodyPr>
            <a:normAutofit fontScale="90000"/>
          </a:bodyPr>
          <a:lstStyle/>
          <a:p>
            <a:r>
              <a:rPr lang="es-EC" b="1" dirty="0" smtClean="0"/>
              <a:t>ENSAYOS DE CONDUCTIVIDAD TÉRMICA EN LA ANTÁRTICA DE LOS  PROTOTIPOS EXPERIMENTALES </a:t>
            </a:r>
            <a:endParaRPr lang="es-EC" b="1" dirty="0"/>
          </a:p>
        </p:txBody>
      </p:sp>
      <p:pic>
        <p:nvPicPr>
          <p:cNvPr id="7" name="Imagen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239" y="1539799"/>
            <a:ext cx="6899866" cy="5174900"/>
          </a:xfrm>
          <a:prstGeom prst="rect">
            <a:avLst/>
          </a:prstGeom>
        </p:spPr>
      </p:pic>
      <p:pic>
        <p:nvPicPr>
          <p:cNvPr id="8" name="Imagen 7"/>
          <p:cNvPicPr>
            <a:picLocks noChangeAspect="1"/>
          </p:cNvPicPr>
          <p:nvPr/>
        </p:nvPicPr>
        <p:blipFill rotWithShape="1">
          <a:blip r:embed="rId3" cstate="print">
            <a:extLst>
              <a:ext uri="{28A0092B-C50C-407E-A947-70E740481C1C}">
                <a14:useLocalDpi xmlns:a14="http://schemas.microsoft.com/office/drawing/2010/main" val="0"/>
              </a:ext>
            </a:extLst>
          </a:blip>
          <a:srcRect t="28856" b="7463"/>
          <a:stretch/>
        </p:blipFill>
        <p:spPr>
          <a:xfrm>
            <a:off x="7022697" y="1539798"/>
            <a:ext cx="5091373" cy="2431701"/>
          </a:xfrm>
          <a:prstGeom prst="rect">
            <a:avLst/>
          </a:prstGeom>
        </p:spPr>
      </p:pic>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l="19306" t="1990" r="7140"/>
          <a:stretch/>
        </p:blipFill>
        <p:spPr>
          <a:xfrm>
            <a:off x="7028597" y="4026091"/>
            <a:ext cx="2690290" cy="2688609"/>
          </a:xfrm>
          <a:prstGeom prst="rect">
            <a:avLst/>
          </a:prstGeom>
        </p:spPr>
      </p:pic>
      <p:pic>
        <p:nvPicPr>
          <p:cNvPr id="10" name="Imagen 9"/>
          <p:cNvPicPr>
            <a:picLocks noChangeAspect="1"/>
          </p:cNvPicPr>
          <p:nvPr/>
        </p:nvPicPr>
        <p:blipFill rotWithShape="1">
          <a:blip r:embed="rId5" cstate="print">
            <a:extLst>
              <a:ext uri="{28A0092B-C50C-407E-A947-70E740481C1C}">
                <a14:useLocalDpi xmlns:a14="http://schemas.microsoft.com/office/drawing/2010/main" val="0"/>
              </a:ext>
            </a:extLst>
          </a:blip>
          <a:srcRect l="16886" r="17345"/>
          <a:stretch/>
        </p:blipFill>
        <p:spPr>
          <a:xfrm>
            <a:off x="9765731" y="4012443"/>
            <a:ext cx="2361063" cy="2692461"/>
          </a:xfrm>
          <a:prstGeom prst="rect">
            <a:avLst/>
          </a:prstGeom>
        </p:spPr>
      </p:pic>
    </p:spTree>
    <p:extLst>
      <p:ext uri="{BB962C8B-B14F-4D97-AF65-F5344CB8AC3E}">
        <p14:creationId xmlns:p14="http://schemas.microsoft.com/office/powerpoint/2010/main" val="2576269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1050726" y="787884"/>
            <a:ext cx="9362516" cy="1280890"/>
          </a:xfrm>
        </p:spPr>
        <p:txBody>
          <a:bodyPr/>
          <a:lstStyle/>
          <a:p>
            <a:r>
              <a:rPr lang="es-EC" b="1" dirty="0" smtClean="0">
                <a:latin typeface="Arial" panose="020B0604020202020204" pitchFamily="34" charset="0"/>
                <a:cs typeface="Arial" panose="020B0604020202020204" pitchFamily="34" charset="0"/>
              </a:rPr>
              <a:t>OBJETIVO PRINCIPAL DEL PROYECTO</a:t>
            </a:r>
            <a:endParaRPr lang="es-CO" dirty="0"/>
          </a:p>
        </p:txBody>
      </p:sp>
      <p:sp>
        <p:nvSpPr>
          <p:cNvPr id="3" name="Marcador de contenido 2"/>
          <p:cNvSpPr>
            <a:spLocks noGrp="1"/>
          </p:cNvSpPr>
          <p:nvPr>
            <p:ph idx="1"/>
          </p:nvPr>
        </p:nvSpPr>
        <p:spPr>
          <a:xfrm>
            <a:off x="709532" y="1945943"/>
            <a:ext cx="9512641" cy="2302238"/>
          </a:xfrm>
        </p:spPr>
        <p:txBody>
          <a:bodyPr>
            <a:normAutofit/>
          </a:bodyPr>
          <a:lstStyle/>
          <a:p>
            <a:pPr algn="just"/>
            <a:r>
              <a:rPr lang="es-ES" sz="2000" dirty="0">
                <a:latin typeface="+mj-lt"/>
                <a:cs typeface="Arial" panose="020B0604020202020204" pitchFamily="34" charset="0"/>
              </a:rPr>
              <a:t>Construir un refugio habitable de emergencia, para la Estación Científica Ecuatoriana "Pedro Vicente Maldonado" en la Antártida, desarrollando, evaluando y aplicando ecomateriales adecuados para las condiciones climáticas de la </a:t>
            </a:r>
            <a:r>
              <a:rPr lang="es-ES" sz="2000" dirty="0" smtClean="0">
                <a:latin typeface="+mj-lt"/>
                <a:cs typeface="Arial" panose="020B0604020202020204" pitchFamily="34" charset="0"/>
              </a:rPr>
              <a:t>zona, </a:t>
            </a:r>
            <a:r>
              <a:rPr lang="es-ES" sz="2000" dirty="0">
                <a:latin typeface="+mj-lt"/>
                <a:cs typeface="Arial" panose="020B0604020202020204" pitchFamily="34" charset="0"/>
              </a:rPr>
              <a:t>que brinden protección y confort a sus ocupantes.</a:t>
            </a:r>
            <a:endParaRPr lang="es-EC" sz="2000" dirty="0">
              <a:latin typeface="+mj-lt"/>
              <a:cs typeface="Arial" panose="020B0604020202020204" pitchFamily="34" charset="0"/>
            </a:endParaRPr>
          </a:p>
          <a:p>
            <a:pPr marL="817200" lvl="1" indent="-457200" algn="just">
              <a:spcBef>
                <a:spcPts val="0"/>
              </a:spcBef>
            </a:pPr>
            <a:endParaRPr lang="en-US" dirty="0">
              <a:solidFill>
                <a:srgbClr val="FF0000"/>
              </a:solidFill>
              <a:latin typeface="Arial" panose="020B0604020202020204" pitchFamily="34" charset="0"/>
              <a:cs typeface="Arial" panose="020B0604020202020204" pitchFamily="34" charset="0"/>
            </a:endParaRPr>
          </a:p>
          <a:p>
            <a:pPr marL="817200" lvl="1" indent="-457200" algn="just">
              <a:spcBef>
                <a:spcPts val="0"/>
              </a:spcBef>
            </a:pPr>
            <a:endParaRPr lang="es-EC" dirty="0">
              <a:solidFill>
                <a:srgbClr val="FF0000"/>
              </a:solidFill>
              <a:latin typeface="Arial" panose="020B0604020202020204" pitchFamily="34" charset="0"/>
              <a:cs typeface="Arial" panose="020B0604020202020204" pitchFamily="34" charset="0"/>
            </a:endParaRPr>
          </a:p>
          <a:p>
            <a:pPr algn="just"/>
            <a:endParaRPr lang="es-CO" dirty="0"/>
          </a:p>
        </p:txBody>
      </p:sp>
    </p:spTree>
    <p:extLst>
      <p:ext uri="{BB962C8B-B14F-4D97-AF65-F5344CB8AC3E}">
        <p14:creationId xmlns:p14="http://schemas.microsoft.com/office/powerpoint/2010/main" val="24852349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3" cstate="print">
            <a:extLst>
              <a:ext uri="{28A0092B-C50C-407E-A947-70E740481C1C}">
                <a14:useLocalDpi xmlns:a14="http://schemas.microsoft.com/office/drawing/2010/main" val="0"/>
              </a:ext>
            </a:extLst>
          </a:blip>
          <a:srcRect l="45477" r="1"/>
          <a:stretch/>
        </p:blipFill>
        <p:spPr>
          <a:xfrm>
            <a:off x="805225" y="1472956"/>
            <a:ext cx="3812268" cy="5244152"/>
          </a:xfrm>
          <a:prstGeom prst="rect">
            <a:avLst/>
          </a:prstGeom>
        </p:spPr>
      </p:pic>
      <p:pic>
        <p:nvPicPr>
          <p:cNvPr id="6" name="Imagen 5"/>
          <p:cNvPicPr>
            <a:picLocks noChangeAspect="1"/>
          </p:cNvPicPr>
          <p:nvPr/>
        </p:nvPicPr>
        <p:blipFill rotWithShape="1">
          <a:blip r:embed="rId4" cstate="print">
            <a:extLst>
              <a:ext uri="{28A0092B-C50C-407E-A947-70E740481C1C}">
                <a14:useLocalDpi xmlns:a14="http://schemas.microsoft.com/office/drawing/2010/main" val="0"/>
              </a:ext>
            </a:extLst>
          </a:blip>
          <a:srcRect l="19444" r="14209" b="13782"/>
          <a:stretch/>
        </p:blipFill>
        <p:spPr>
          <a:xfrm>
            <a:off x="6760192" y="1499552"/>
            <a:ext cx="2699061" cy="2630606"/>
          </a:xfrm>
          <a:prstGeom prst="rect">
            <a:avLst/>
          </a:prstGeom>
        </p:spPr>
      </p:pic>
      <p:sp>
        <p:nvSpPr>
          <p:cNvPr id="8" name="Título 1"/>
          <p:cNvSpPr>
            <a:spLocks noGrp="1"/>
          </p:cNvSpPr>
          <p:nvPr>
            <p:ph type="title"/>
          </p:nvPr>
        </p:nvSpPr>
        <p:spPr>
          <a:xfrm>
            <a:off x="1083858" y="159645"/>
            <a:ext cx="10258785" cy="1325563"/>
          </a:xfrm>
        </p:spPr>
        <p:txBody>
          <a:bodyPr>
            <a:normAutofit fontScale="90000"/>
          </a:bodyPr>
          <a:lstStyle/>
          <a:p>
            <a:r>
              <a:rPr lang="es-EC" b="1" dirty="0" smtClean="0"/>
              <a:t>ENSAYOS DE CONDUCTIVIDAD TÉRMICA EN LA ANTÁRTICA DE LOS PROTOTIPOS EXPERIMENTALES </a:t>
            </a:r>
            <a:endParaRPr lang="es-EC" b="1" dirty="0"/>
          </a:p>
        </p:txBody>
      </p:sp>
      <p:pic>
        <p:nvPicPr>
          <p:cNvPr id="9" name="Imagen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4517" y="4199748"/>
            <a:ext cx="3168126" cy="2517358"/>
          </a:xfrm>
          <a:prstGeom prst="rect">
            <a:avLst/>
          </a:prstGeom>
        </p:spPr>
      </p:pic>
      <p:pic>
        <p:nvPicPr>
          <p:cNvPr id="10" name="Imagen 9"/>
          <p:cNvPicPr>
            <a:picLocks noChangeAspect="1"/>
          </p:cNvPicPr>
          <p:nvPr/>
        </p:nvPicPr>
        <p:blipFill rotWithShape="1">
          <a:blip r:embed="rId6" cstate="print">
            <a:extLst>
              <a:ext uri="{28A0092B-C50C-407E-A947-70E740481C1C}">
                <a14:useLocalDpi xmlns:a14="http://schemas.microsoft.com/office/drawing/2010/main" val="0"/>
              </a:ext>
            </a:extLst>
          </a:blip>
          <a:srcRect l="9394" t="10048"/>
          <a:stretch/>
        </p:blipFill>
        <p:spPr>
          <a:xfrm>
            <a:off x="4687510" y="4199093"/>
            <a:ext cx="3315057" cy="2518013"/>
          </a:xfrm>
          <a:prstGeom prst="rect">
            <a:avLst/>
          </a:prstGeom>
        </p:spPr>
      </p:pic>
      <p:pic>
        <p:nvPicPr>
          <p:cNvPr id="11" name="Imagen 10"/>
          <p:cNvPicPr>
            <a:picLocks noChangeAspect="1"/>
          </p:cNvPicPr>
          <p:nvPr/>
        </p:nvPicPr>
        <p:blipFill rotWithShape="1">
          <a:blip r:embed="rId7" cstate="print">
            <a:extLst>
              <a:ext uri="{28A0092B-C50C-407E-A947-70E740481C1C}">
                <a14:useLocalDpi xmlns:a14="http://schemas.microsoft.com/office/drawing/2010/main" val="0"/>
              </a:ext>
            </a:extLst>
          </a:blip>
          <a:srcRect l="45027" t="25934" r="10450" b="12214"/>
          <a:stretch/>
        </p:blipFill>
        <p:spPr>
          <a:xfrm>
            <a:off x="4672086" y="1499552"/>
            <a:ext cx="2033514" cy="2630605"/>
          </a:xfrm>
          <a:prstGeom prst="rect">
            <a:avLst/>
          </a:prstGeom>
        </p:spPr>
      </p:pic>
      <p:pic>
        <p:nvPicPr>
          <p:cNvPr id="12" name="Imagen 11"/>
          <p:cNvPicPr>
            <a:picLocks noChangeAspect="1"/>
          </p:cNvPicPr>
          <p:nvPr/>
        </p:nvPicPr>
        <p:blipFill rotWithShape="1">
          <a:blip r:embed="rId8" cstate="print">
            <a:extLst>
              <a:ext uri="{28A0092B-C50C-407E-A947-70E740481C1C}">
                <a14:useLocalDpi xmlns:a14="http://schemas.microsoft.com/office/drawing/2010/main" val="0"/>
              </a:ext>
            </a:extLst>
          </a:blip>
          <a:srcRect l="15516" r="24137" b="11140"/>
          <a:stretch/>
        </p:blipFill>
        <p:spPr>
          <a:xfrm>
            <a:off x="9513845" y="1586197"/>
            <a:ext cx="2056269" cy="2518014"/>
          </a:xfrm>
          <a:prstGeom prst="rect">
            <a:avLst/>
          </a:prstGeom>
        </p:spPr>
      </p:pic>
      <p:pic>
        <p:nvPicPr>
          <p:cNvPr id="13" name="Imagen 12" descr="C:\Users\UCSG\Desktop\fotos antártida iphone\2\IMG_6258.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55560" y="5786565"/>
            <a:ext cx="1324507" cy="930541"/>
          </a:xfrm>
          <a:prstGeom prst="rect">
            <a:avLst/>
          </a:prstGeom>
          <a:noFill/>
          <a:ln>
            <a:noFill/>
          </a:ln>
        </p:spPr>
      </p:pic>
    </p:spTree>
    <p:extLst>
      <p:ext uri="{BB962C8B-B14F-4D97-AF65-F5344CB8AC3E}">
        <p14:creationId xmlns:p14="http://schemas.microsoft.com/office/powerpoint/2010/main" val="12075515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1"/>
          <p:cNvSpPr>
            <a:spLocks noGrp="1"/>
          </p:cNvSpPr>
          <p:nvPr>
            <p:ph type="title"/>
          </p:nvPr>
        </p:nvSpPr>
        <p:spPr>
          <a:xfrm>
            <a:off x="1340530" y="432359"/>
            <a:ext cx="10258785" cy="1587268"/>
          </a:xfrm>
        </p:spPr>
        <p:txBody>
          <a:bodyPr>
            <a:normAutofit fontScale="90000"/>
          </a:bodyPr>
          <a:lstStyle/>
          <a:p>
            <a:r>
              <a:rPr lang="es-EC" b="1" dirty="0" smtClean="0"/>
              <a:t>ENSAYOS DE INTEMPERISMO EN LA ANTÁRTICA DE PROTOTIPOS EXPERIMENTALES SELECCIONADOS</a:t>
            </a:r>
            <a:endParaRPr lang="es-EC" b="1" dirty="0"/>
          </a:p>
        </p:txBody>
      </p:sp>
      <p:pic>
        <p:nvPicPr>
          <p:cNvPr id="6" name="Imagen 5" descr="C:\Users\UCSG\Desktop\Fotos trabajo Ing. Lozada PEVIMA\Pruebas de intemperismo\IMG_6406.JPG"/>
          <p:cNvPicPr/>
          <p:nvPr/>
        </p:nvPicPr>
        <p:blipFill rotWithShape="1">
          <a:blip r:embed="rId2" cstate="print">
            <a:extLst>
              <a:ext uri="{28A0092B-C50C-407E-A947-70E740481C1C}">
                <a14:useLocalDpi xmlns:a14="http://schemas.microsoft.com/office/drawing/2010/main" val="0"/>
              </a:ext>
            </a:extLst>
          </a:blip>
          <a:srcRect r="14123"/>
          <a:stretch/>
        </p:blipFill>
        <p:spPr bwMode="auto">
          <a:xfrm>
            <a:off x="5759119" y="1758260"/>
            <a:ext cx="5999744" cy="4369823"/>
          </a:xfrm>
          <a:prstGeom prst="rect">
            <a:avLst/>
          </a:prstGeom>
          <a:noFill/>
          <a:ln>
            <a:noFill/>
          </a:ln>
          <a:extLst>
            <a:ext uri="{53640926-AAD7-44D8-BBD7-CCE9431645EC}">
              <a14:shadowObscured xmlns:a14="http://schemas.microsoft.com/office/drawing/2010/main"/>
            </a:ext>
          </a:extLst>
        </p:spPr>
      </p:pic>
      <p:pic>
        <p:nvPicPr>
          <p:cNvPr id="7" name="Imagen 6" descr="C:\Users\UCSG\Desktop\Fotos trabajo Ing. Lozada PEVIMA\Pruebas de intemperismo\IMG_6409.JPG"/>
          <p:cNvPicPr/>
          <p:nvPr/>
        </p:nvPicPr>
        <p:blipFill rotWithShape="1">
          <a:blip r:embed="rId3" cstate="print">
            <a:extLst>
              <a:ext uri="{28A0092B-C50C-407E-A947-70E740481C1C}">
                <a14:useLocalDpi xmlns:a14="http://schemas.microsoft.com/office/drawing/2010/main" val="0"/>
              </a:ext>
            </a:extLst>
          </a:blip>
          <a:srcRect l="1035" t="14015" b="15267"/>
          <a:stretch/>
        </p:blipFill>
        <p:spPr bwMode="auto">
          <a:xfrm>
            <a:off x="1090863" y="3753852"/>
            <a:ext cx="4604089" cy="2374231"/>
          </a:xfrm>
          <a:prstGeom prst="rect">
            <a:avLst/>
          </a:prstGeom>
          <a:noFill/>
          <a:ln>
            <a:noFill/>
          </a:ln>
          <a:extLst>
            <a:ext uri="{53640926-AAD7-44D8-BBD7-CCE9431645EC}">
              <a14:shadowObscured xmlns:a14="http://schemas.microsoft.com/office/drawing/2010/main"/>
            </a:ext>
          </a:extLst>
        </p:spPr>
      </p:pic>
      <p:pic>
        <p:nvPicPr>
          <p:cNvPr id="8" name="Imagen 7" descr="C:\Users\UCSG\Desktop\fotos antártida iphone\2\IMG_6365.JPG"/>
          <p:cNvPicPr/>
          <p:nvPr/>
        </p:nvPicPr>
        <p:blipFill rotWithShape="1">
          <a:blip r:embed="rId4" cstate="print">
            <a:extLst>
              <a:ext uri="{28A0092B-C50C-407E-A947-70E740481C1C}">
                <a14:useLocalDpi xmlns:a14="http://schemas.microsoft.com/office/drawing/2010/main" val="0"/>
              </a:ext>
            </a:extLst>
          </a:blip>
          <a:srcRect l="5502" r="17890"/>
          <a:stretch/>
        </p:blipFill>
        <p:spPr bwMode="auto">
          <a:xfrm>
            <a:off x="1090863" y="1758260"/>
            <a:ext cx="2255804" cy="1915381"/>
          </a:xfrm>
          <a:prstGeom prst="rect">
            <a:avLst/>
          </a:prstGeom>
          <a:noFill/>
          <a:ln>
            <a:noFill/>
          </a:ln>
          <a:extLst>
            <a:ext uri="{53640926-AAD7-44D8-BBD7-CCE9431645EC}">
              <a14:shadowObscured xmlns:a14="http://schemas.microsoft.com/office/drawing/2010/main"/>
            </a:ext>
          </a:extLst>
        </p:spPr>
      </p:pic>
      <p:pic>
        <p:nvPicPr>
          <p:cNvPr id="9" name="Imagen 8" descr="C:\Users\UCSG\Desktop\fotos antártida iphone\2\IMG_6367.JPG"/>
          <p:cNvPicPr/>
          <p:nvPr/>
        </p:nvPicPr>
        <p:blipFill rotWithShape="1">
          <a:blip r:embed="rId5" cstate="print">
            <a:extLst>
              <a:ext uri="{28A0092B-C50C-407E-A947-70E740481C1C}">
                <a14:useLocalDpi xmlns:a14="http://schemas.microsoft.com/office/drawing/2010/main" val="0"/>
              </a:ext>
            </a:extLst>
          </a:blip>
          <a:srcRect l="4444" r="20006"/>
          <a:stretch/>
        </p:blipFill>
        <p:spPr bwMode="auto">
          <a:xfrm>
            <a:off x="3442047" y="1758260"/>
            <a:ext cx="2239340" cy="191538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345678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1"/>
          <p:cNvSpPr>
            <a:spLocks noGrp="1"/>
          </p:cNvSpPr>
          <p:nvPr>
            <p:ph type="title"/>
          </p:nvPr>
        </p:nvSpPr>
        <p:spPr>
          <a:xfrm>
            <a:off x="1083858" y="159645"/>
            <a:ext cx="10258785" cy="1587268"/>
          </a:xfrm>
        </p:spPr>
        <p:txBody>
          <a:bodyPr>
            <a:normAutofit fontScale="90000"/>
          </a:bodyPr>
          <a:lstStyle/>
          <a:p>
            <a:r>
              <a:rPr lang="es-EC" b="1" dirty="0" smtClean="0"/>
              <a:t>ENSAYOS DE INTEMPERISMO EN LA ANTÁRTICA DE PROTOTIPOS EXPERIMENTALES SELECCIONADOS</a:t>
            </a:r>
            <a:endParaRPr lang="es-EC" b="1" dirty="0"/>
          </a:p>
        </p:txBody>
      </p:sp>
      <p:pic>
        <p:nvPicPr>
          <p:cNvPr id="10" name="Imagen 9" descr="C:\Users\UCSG\Desktop\Fotos trabajo Ing. Lozada PEVIMA\Pruebas de intemperismo\DSC09445.JPG"/>
          <p:cNvPicPr/>
          <p:nvPr/>
        </p:nvPicPr>
        <p:blipFill rotWithShape="1">
          <a:blip r:embed="rId2" cstate="print">
            <a:extLst>
              <a:ext uri="{28A0092B-C50C-407E-A947-70E740481C1C}">
                <a14:useLocalDpi xmlns:a14="http://schemas.microsoft.com/office/drawing/2010/main" val="0"/>
              </a:ext>
            </a:extLst>
          </a:blip>
          <a:srcRect l="11797" t="30264" r="67" b="16422"/>
          <a:stretch/>
        </p:blipFill>
        <p:spPr bwMode="auto">
          <a:xfrm>
            <a:off x="5426572" y="1568990"/>
            <a:ext cx="5900029" cy="2294210"/>
          </a:xfrm>
          <a:prstGeom prst="rect">
            <a:avLst/>
          </a:prstGeom>
          <a:noFill/>
          <a:ln>
            <a:noFill/>
          </a:ln>
          <a:extLst>
            <a:ext uri="{53640926-AAD7-44D8-BBD7-CCE9431645EC}">
              <a14:shadowObscured xmlns:a14="http://schemas.microsoft.com/office/drawing/2010/main"/>
            </a:ext>
          </a:extLst>
        </p:spPr>
      </p:pic>
      <p:pic>
        <p:nvPicPr>
          <p:cNvPr id="11" name="Imagen 10" descr="C:\Users\UCSG\Desktop\ANTARTIDA ENERO 2017\TRABAJO\DSC09241.JPG"/>
          <p:cNvPicPr/>
          <p:nvPr/>
        </p:nvPicPr>
        <p:blipFill rotWithShape="1">
          <a:blip r:embed="rId3" cstate="print">
            <a:extLst>
              <a:ext uri="{28A0092B-C50C-407E-A947-70E740481C1C}">
                <a14:useLocalDpi xmlns:a14="http://schemas.microsoft.com/office/drawing/2010/main" val="0"/>
              </a:ext>
            </a:extLst>
          </a:blip>
          <a:srcRect l="6416" t="21638" b="8816"/>
          <a:stretch/>
        </p:blipFill>
        <p:spPr bwMode="auto">
          <a:xfrm>
            <a:off x="930442" y="1571936"/>
            <a:ext cx="4411577" cy="2307305"/>
          </a:xfrm>
          <a:prstGeom prst="rect">
            <a:avLst/>
          </a:prstGeom>
          <a:noFill/>
          <a:ln>
            <a:noFill/>
          </a:ln>
          <a:extLst>
            <a:ext uri="{53640926-AAD7-44D8-BBD7-CCE9431645EC}">
              <a14:shadowObscured xmlns:a14="http://schemas.microsoft.com/office/drawing/2010/main"/>
            </a:ext>
          </a:extLst>
        </p:spPr>
      </p:pic>
      <p:pic>
        <p:nvPicPr>
          <p:cNvPr id="12" name="Imagen 11" descr="C:\Users\UCSG\Desktop\Fotos trabajo Ing. Lozada PEVIMA\Pruebas de intemperismo\DSC09426.JPG"/>
          <p:cNvPicPr/>
          <p:nvPr/>
        </p:nvPicPr>
        <p:blipFill rotWithShape="1">
          <a:blip r:embed="rId4" cstate="print">
            <a:extLst>
              <a:ext uri="{28A0092B-C50C-407E-A947-70E740481C1C}">
                <a14:useLocalDpi xmlns:a14="http://schemas.microsoft.com/office/drawing/2010/main" val="0"/>
              </a:ext>
            </a:extLst>
          </a:blip>
          <a:srcRect l="3896" t="5292" b="8726"/>
          <a:stretch/>
        </p:blipFill>
        <p:spPr bwMode="auto">
          <a:xfrm>
            <a:off x="930442" y="3944154"/>
            <a:ext cx="4411577" cy="2440603"/>
          </a:xfrm>
          <a:prstGeom prst="rect">
            <a:avLst/>
          </a:prstGeom>
          <a:noFill/>
          <a:ln>
            <a:noFill/>
          </a:ln>
          <a:extLst>
            <a:ext uri="{53640926-AAD7-44D8-BBD7-CCE9431645EC}">
              <a14:shadowObscured xmlns:a14="http://schemas.microsoft.com/office/drawing/2010/main"/>
            </a:ext>
          </a:extLst>
        </p:spPr>
      </p:pic>
      <p:pic>
        <p:nvPicPr>
          <p:cNvPr id="13" name="Imagen 12" descr="C:\Users\UCSG\Desktop\ANTARTIDA ENERO 2017\TRABAJO\DSC09264.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26572" y="3944155"/>
            <a:ext cx="3091786" cy="2440602"/>
          </a:xfrm>
          <a:prstGeom prst="rect">
            <a:avLst/>
          </a:prstGeom>
          <a:noFill/>
          <a:ln>
            <a:noFill/>
          </a:ln>
        </p:spPr>
      </p:pic>
      <p:pic>
        <p:nvPicPr>
          <p:cNvPr id="14" name="Imagen 13" descr="C:\Users\UCSG\Desktop\ANTARTIDA ENERO 2017\TRABAJO\DSC09261.JPG"/>
          <p:cNvPicPr/>
          <p:nvPr/>
        </p:nvPicPr>
        <p:blipFill rotWithShape="1">
          <a:blip r:embed="rId6" cstate="print">
            <a:extLst>
              <a:ext uri="{28A0092B-C50C-407E-A947-70E740481C1C}">
                <a14:useLocalDpi xmlns:a14="http://schemas.microsoft.com/office/drawing/2010/main" val="0"/>
              </a:ext>
            </a:extLst>
          </a:blip>
          <a:srcRect b="4459"/>
          <a:stretch/>
        </p:blipFill>
        <p:spPr bwMode="auto">
          <a:xfrm>
            <a:off x="8602912" y="3944155"/>
            <a:ext cx="2705914" cy="244060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771559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descr="Foto 15-12-15 14 50 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5726" y="0"/>
            <a:ext cx="9181785" cy="6858000"/>
          </a:xfrm>
          <a:prstGeom prst="rect">
            <a:avLst/>
          </a:prstGeom>
        </p:spPr>
      </p:pic>
      <p:sp>
        <p:nvSpPr>
          <p:cNvPr id="5" name="CuadroTexto 4"/>
          <p:cNvSpPr txBox="1"/>
          <p:nvPr/>
        </p:nvSpPr>
        <p:spPr>
          <a:xfrm>
            <a:off x="2552391" y="3870856"/>
            <a:ext cx="6947308" cy="2985433"/>
          </a:xfrm>
          <a:prstGeom prst="rect">
            <a:avLst/>
          </a:prstGeom>
          <a:noFill/>
          <a:ln>
            <a:solidFill>
              <a:srgbClr val="FFFFFF"/>
            </a:solidFill>
          </a:ln>
        </p:spPr>
        <p:txBody>
          <a:bodyPr wrap="square" rtlCol="0">
            <a:spAutoFit/>
          </a:bodyPr>
          <a:lstStyle/>
          <a:p>
            <a:pPr algn="r"/>
            <a:endParaRPr lang="es-ES" sz="5400" b="1" dirty="0">
              <a:solidFill>
                <a:srgbClr val="FFFFFF"/>
              </a:solidFill>
            </a:endParaRPr>
          </a:p>
          <a:p>
            <a:pPr algn="r"/>
            <a:r>
              <a:rPr lang="es-ES" sz="5400" b="1" dirty="0">
                <a:solidFill>
                  <a:srgbClr val="FFFFFF"/>
                </a:solidFill>
              </a:rPr>
              <a:t>sistema </a:t>
            </a:r>
            <a:r>
              <a:rPr lang="es-ES" sz="5400" b="1" dirty="0" smtClean="0">
                <a:solidFill>
                  <a:srgbClr val="FFFFFF"/>
                </a:solidFill>
              </a:rPr>
              <a:t>modular </a:t>
            </a:r>
            <a:r>
              <a:rPr lang="es-ES" sz="2400" dirty="0" smtClean="0">
                <a:solidFill>
                  <a:srgbClr val="FFFFFF"/>
                </a:solidFill>
              </a:rPr>
              <a:t>paneles bambú</a:t>
            </a:r>
          </a:p>
          <a:p>
            <a:pPr algn="r"/>
            <a:r>
              <a:rPr lang="es-ES" sz="2400" dirty="0" smtClean="0">
                <a:solidFill>
                  <a:srgbClr val="FFFFFF"/>
                </a:solidFill>
              </a:rPr>
              <a:t>(preliminar)</a:t>
            </a:r>
            <a:endParaRPr lang="es-ES" sz="2400" dirty="0">
              <a:solidFill>
                <a:srgbClr val="FFFFFF"/>
              </a:solidFill>
            </a:endParaRPr>
          </a:p>
          <a:p>
            <a:pPr algn="r"/>
            <a:endParaRPr lang="es-ES" sz="3200" dirty="0">
              <a:solidFill>
                <a:srgbClr val="FFFFFF"/>
              </a:solidFill>
            </a:endParaRPr>
          </a:p>
        </p:txBody>
      </p:sp>
    </p:spTree>
    <p:extLst>
      <p:ext uri="{BB962C8B-B14F-4D97-AF65-F5344CB8AC3E}">
        <p14:creationId xmlns:p14="http://schemas.microsoft.com/office/powerpoint/2010/main" val="30540615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descr="IMG_3774_R"/>
          <p:cNvPicPr>
            <a:picLocks noChangeAspect="1" noChangeArrowheads="1"/>
          </p:cNvPicPr>
          <p:nvPr/>
        </p:nvPicPr>
        <p:blipFill>
          <a:blip r:embed="rId2" cstate="print"/>
          <a:srcRect/>
          <a:stretch>
            <a:fillRect/>
          </a:stretch>
        </p:blipFill>
        <p:spPr bwMode="auto">
          <a:xfrm>
            <a:off x="3046362" y="627684"/>
            <a:ext cx="6099279" cy="5602635"/>
          </a:xfrm>
          <a:prstGeom prst="rect">
            <a:avLst/>
          </a:prstGeom>
          <a:noFill/>
          <a:ln w="9525">
            <a:noFill/>
            <a:miter lim="800000"/>
            <a:headEnd/>
            <a:tailEnd/>
          </a:ln>
        </p:spPr>
      </p:pic>
    </p:spTree>
    <p:extLst>
      <p:ext uri="{BB962C8B-B14F-4D97-AF65-F5344CB8AC3E}">
        <p14:creationId xmlns:p14="http://schemas.microsoft.com/office/powerpoint/2010/main" val="36782583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2" descr="C:\Users\ucsg\Dropbox\BAMBA_GONZALEZ_DE TERESA\UNIVERSIDAD\2.INVESTIGACION\1.SINDE\PROYECTO SINDE III_REFUGIO ANTARTICO\INFORMES\INFORME MENSUAL\BAMBA\INFORME FEBRERO_BAMBA\DOCUMENTOS\JPG\IMG_3775_R.jpg"/>
          <p:cNvPicPr>
            <a:picLocks noChangeAspect="1" noChangeArrowheads="1"/>
          </p:cNvPicPr>
          <p:nvPr/>
        </p:nvPicPr>
        <p:blipFill>
          <a:blip r:embed="rId2" cstate="print"/>
          <a:srcRect/>
          <a:stretch>
            <a:fillRect/>
          </a:stretch>
        </p:blipFill>
        <p:spPr bwMode="auto">
          <a:xfrm>
            <a:off x="2819636" y="1299365"/>
            <a:ext cx="6552728" cy="4259273"/>
          </a:xfrm>
          <a:prstGeom prst="rect">
            <a:avLst/>
          </a:prstGeom>
          <a:noFill/>
        </p:spPr>
      </p:pic>
    </p:spTree>
    <p:extLst>
      <p:ext uri="{BB962C8B-B14F-4D97-AF65-F5344CB8AC3E}">
        <p14:creationId xmlns:p14="http://schemas.microsoft.com/office/powerpoint/2010/main" val="9422150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Grupo 15"/>
          <p:cNvGrpSpPr/>
          <p:nvPr/>
        </p:nvGrpSpPr>
        <p:grpSpPr>
          <a:xfrm>
            <a:off x="841830" y="1712686"/>
            <a:ext cx="10827656" cy="2815771"/>
            <a:chOff x="1906373" y="2417929"/>
            <a:chExt cx="8497356" cy="2005598"/>
          </a:xfrm>
        </p:grpSpPr>
        <p:pic>
          <p:nvPicPr>
            <p:cNvPr id="6" name="Imagen 5"/>
            <p:cNvPicPr>
              <a:picLocks noChangeAspect="1"/>
            </p:cNvPicPr>
            <p:nvPr/>
          </p:nvPicPr>
          <p:blipFill rotWithShape="1">
            <a:blip r:embed="rId2" cstate="print"/>
            <a:srcRect t="1011" b="84665"/>
            <a:stretch/>
          </p:blipFill>
          <p:spPr>
            <a:xfrm>
              <a:off x="1906373" y="2756848"/>
              <a:ext cx="1804990" cy="1160061"/>
            </a:xfrm>
            <a:prstGeom prst="rect">
              <a:avLst/>
            </a:prstGeom>
          </p:spPr>
        </p:pic>
        <p:pic>
          <p:nvPicPr>
            <p:cNvPr id="7" name="Imagen 6"/>
            <p:cNvPicPr>
              <a:picLocks noChangeAspect="1"/>
            </p:cNvPicPr>
            <p:nvPr/>
          </p:nvPicPr>
          <p:blipFill rotWithShape="1">
            <a:blip r:embed="rId2" cstate="print"/>
            <a:srcRect t="21879" b="63320"/>
            <a:stretch/>
          </p:blipFill>
          <p:spPr>
            <a:xfrm>
              <a:off x="3896758" y="2718180"/>
              <a:ext cx="1804990" cy="1198729"/>
            </a:xfrm>
            <a:prstGeom prst="rect">
              <a:avLst/>
            </a:prstGeom>
          </p:spPr>
        </p:pic>
        <p:pic>
          <p:nvPicPr>
            <p:cNvPr id="8" name="Imagen 7"/>
            <p:cNvPicPr>
              <a:picLocks noChangeAspect="1"/>
            </p:cNvPicPr>
            <p:nvPr/>
          </p:nvPicPr>
          <p:blipFill rotWithShape="1">
            <a:blip r:embed="rId2" cstate="print"/>
            <a:srcRect t="44601" r="30977" b="41749"/>
            <a:stretch/>
          </p:blipFill>
          <p:spPr>
            <a:xfrm>
              <a:off x="5970111" y="2784142"/>
              <a:ext cx="1245847" cy="1105470"/>
            </a:xfrm>
            <a:prstGeom prst="rect">
              <a:avLst/>
            </a:prstGeom>
          </p:spPr>
        </p:pic>
        <p:pic>
          <p:nvPicPr>
            <p:cNvPr id="9" name="Imagen 8"/>
            <p:cNvPicPr>
              <a:picLocks noChangeAspect="1"/>
            </p:cNvPicPr>
            <p:nvPr/>
          </p:nvPicPr>
          <p:blipFill rotWithShape="1">
            <a:blip r:embed="rId2" cstate="print"/>
            <a:srcRect t="65666" r="15129" b="20178"/>
            <a:stretch/>
          </p:blipFill>
          <p:spPr>
            <a:xfrm>
              <a:off x="7215957" y="2718179"/>
              <a:ext cx="1531918" cy="1146412"/>
            </a:xfrm>
            <a:prstGeom prst="rect">
              <a:avLst/>
            </a:prstGeom>
          </p:spPr>
        </p:pic>
        <p:pic>
          <p:nvPicPr>
            <p:cNvPr id="10" name="Imagen 9"/>
            <p:cNvPicPr>
              <a:picLocks noChangeAspect="1"/>
            </p:cNvPicPr>
            <p:nvPr/>
          </p:nvPicPr>
          <p:blipFill rotWithShape="1">
            <a:blip r:embed="rId2" cstate="print"/>
            <a:srcRect t="88051" r="17523"/>
            <a:stretch/>
          </p:blipFill>
          <p:spPr>
            <a:xfrm>
              <a:off x="8915029" y="2784142"/>
              <a:ext cx="1488700" cy="967750"/>
            </a:xfrm>
            <a:prstGeom prst="rect">
              <a:avLst/>
            </a:prstGeom>
          </p:spPr>
        </p:pic>
        <p:sp>
          <p:nvSpPr>
            <p:cNvPr id="11" name="CuadroTexto 10"/>
            <p:cNvSpPr txBox="1"/>
            <p:nvPr/>
          </p:nvSpPr>
          <p:spPr>
            <a:xfrm>
              <a:off x="1906374" y="3916908"/>
              <a:ext cx="982403" cy="286602"/>
            </a:xfrm>
            <a:prstGeom prst="rect">
              <a:avLst/>
            </a:prstGeom>
            <a:noFill/>
          </p:spPr>
          <p:txBody>
            <a:bodyPr wrap="square" rtlCol="0">
              <a:spAutoFit/>
            </a:bodyPr>
            <a:lstStyle/>
            <a:p>
              <a:r>
                <a:rPr lang="es-EC" sz="1200" dirty="0"/>
                <a:t>Dormitorio</a:t>
              </a:r>
              <a:endParaRPr lang="en-GB" sz="1200" dirty="0"/>
            </a:p>
          </p:txBody>
        </p:sp>
        <p:sp>
          <p:nvSpPr>
            <p:cNvPr id="12" name="CuadroTexto 11"/>
            <p:cNvSpPr txBox="1"/>
            <p:nvPr/>
          </p:nvSpPr>
          <p:spPr>
            <a:xfrm>
              <a:off x="3896759" y="3889612"/>
              <a:ext cx="982403" cy="286602"/>
            </a:xfrm>
            <a:prstGeom prst="rect">
              <a:avLst/>
            </a:prstGeom>
            <a:noFill/>
          </p:spPr>
          <p:txBody>
            <a:bodyPr wrap="square" rtlCol="0">
              <a:spAutoFit/>
            </a:bodyPr>
            <a:lstStyle/>
            <a:p>
              <a:r>
                <a:rPr lang="es-EC" sz="1200" dirty="0"/>
                <a:t>Baño</a:t>
              </a:r>
              <a:endParaRPr lang="en-GB" sz="1200" dirty="0"/>
            </a:p>
          </p:txBody>
        </p:sp>
        <p:sp>
          <p:nvSpPr>
            <p:cNvPr id="13" name="CuadroTexto 12"/>
            <p:cNvSpPr txBox="1"/>
            <p:nvPr/>
          </p:nvSpPr>
          <p:spPr>
            <a:xfrm>
              <a:off x="5831805" y="3900985"/>
              <a:ext cx="1384153" cy="276999"/>
            </a:xfrm>
            <a:prstGeom prst="rect">
              <a:avLst/>
            </a:prstGeom>
            <a:noFill/>
          </p:spPr>
          <p:txBody>
            <a:bodyPr wrap="square" rtlCol="0">
              <a:spAutoFit/>
            </a:bodyPr>
            <a:lstStyle/>
            <a:p>
              <a:r>
                <a:rPr lang="es-EC" sz="1200" dirty="0"/>
                <a:t>Cocina / Comedor</a:t>
              </a:r>
              <a:endParaRPr lang="en-GB" sz="1200" dirty="0"/>
            </a:p>
          </p:txBody>
        </p:sp>
        <p:sp>
          <p:nvSpPr>
            <p:cNvPr id="14" name="CuadroTexto 13"/>
            <p:cNvSpPr txBox="1"/>
            <p:nvPr/>
          </p:nvSpPr>
          <p:spPr>
            <a:xfrm>
              <a:off x="7215958" y="3916908"/>
              <a:ext cx="1384153" cy="276999"/>
            </a:xfrm>
            <a:prstGeom prst="rect">
              <a:avLst/>
            </a:prstGeom>
            <a:noFill/>
          </p:spPr>
          <p:txBody>
            <a:bodyPr wrap="square" rtlCol="0">
              <a:spAutoFit/>
            </a:bodyPr>
            <a:lstStyle/>
            <a:p>
              <a:r>
                <a:rPr lang="es-EC" sz="1200" dirty="0"/>
                <a:t>Área de estudio</a:t>
              </a:r>
              <a:endParaRPr lang="en-GB" sz="1200" dirty="0"/>
            </a:p>
          </p:txBody>
        </p:sp>
        <p:sp>
          <p:nvSpPr>
            <p:cNvPr id="15" name="CuadroTexto 14"/>
            <p:cNvSpPr txBox="1"/>
            <p:nvPr/>
          </p:nvSpPr>
          <p:spPr>
            <a:xfrm>
              <a:off x="8860677" y="3900985"/>
              <a:ext cx="1384153" cy="276999"/>
            </a:xfrm>
            <a:prstGeom prst="rect">
              <a:avLst/>
            </a:prstGeom>
            <a:noFill/>
          </p:spPr>
          <p:txBody>
            <a:bodyPr wrap="square" rtlCol="0">
              <a:spAutoFit/>
            </a:bodyPr>
            <a:lstStyle/>
            <a:p>
              <a:r>
                <a:rPr lang="es-EC" sz="1200" dirty="0"/>
                <a:t>Transición</a:t>
              </a:r>
              <a:endParaRPr lang="en-GB" sz="1200" dirty="0"/>
            </a:p>
          </p:txBody>
        </p:sp>
        <p:cxnSp>
          <p:nvCxnSpPr>
            <p:cNvPr id="17" name="Conector recto 16"/>
            <p:cNvCxnSpPr/>
            <p:nvPr/>
          </p:nvCxnSpPr>
          <p:spPr>
            <a:xfrm>
              <a:off x="5831804" y="2417929"/>
              <a:ext cx="0" cy="200559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Conector recto 17"/>
            <p:cNvCxnSpPr/>
            <p:nvPr/>
          </p:nvCxnSpPr>
          <p:spPr>
            <a:xfrm>
              <a:off x="3769999" y="2417929"/>
              <a:ext cx="0" cy="200559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Conector recto 18"/>
            <p:cNvCxnSpPr/>
            <p:nvPr/>
          </p:nvCxnSpPr>
          <p:spPr>
            <a:xfrm>
              <a:off x="7076025" y="2444603"/>
              <a:ext cx="0" cy="19789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747875" y="2444603"/>
              <a:ext cx="0" cy="19789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09611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PROTOTIPO_MODULO CHIMBORAZO.pdf"/>
          <p:cNvPicPr>
            <a:picLocks noChangeAspect="1"/>
          </p:cNvPicPr>
          <p:nvPr/>
        </p:nvPicPr>
        <p:blipFill rotWithShape="1">
          <a:blip r:embed="rId2">
            <a:extLst>
              <a:ext uri="{28A0092B-C50C-407E-A947-70E740481C1C}">
                <a14:useLocalDpi xmlns:a14="http://schemas.microsoft.com/office/drawing/2010/main" val="0"/>
              </a:ext>
            </a:extLst>
          </a:blip>
          <a:srcRect t="6082"/>
          <a:stretch/>
        </p:blipFill>
        <p:spPr>
          <a:xfrm>
            <a:off x="5982146" y="210456"/>
            <a:ext cx="4496520" cy="5976149"/>
          </a:xfrm>
          <a:prstGeom prst="rect">
            <a:avLst/>
          </a:prstGeom>
        </p:spPr>
      </p:pic>
      <p:pic>
        <p:nvPicPr>
          <p:cNvPr id="5" name="Imagen 4" descr="PROTOTIPO_AXO ESTRUCTURA.pdf"/>
          <p:cNvPicPr>
            <a:picLocks noChangeAspect="1"/>
          </p:cNvPicPr>
          <p:nvPr/>
        </p:nvPicPr>
        <p:blipFill rotWithShape="1">
          <a:blip r:embed="rId3" cstate="print">
            <a:extLst>
              <a:ext uri="{28A0092B-C50C-407E-A947-70E740481C1C}">
                <a14:useLocalDpi xmlns:a14="http://schemas.microsoft.com/office/drawing/2010/main" val="0"/>
              </a:ext>
            </a:extLst>
          </a:blip>
          <a:srcRect t="8520"/>
          <a:stretch/>
        </p:blipFill>
        <p:spPr>
          <a:xfrm>
            <a:off x="1533931" y="428170"/>
            <a:ext cx="4448215" cy="5758435"/>
          </a:xfrm>
          <a:prstGeom prst="rect">
            <a:avLst/>
          </a:prstGeom>
        </p:spPr>
      </p:pic>
    </p:spTree>
    <p:extLst>
      <p:ext uri="{BB962C8B-B14F-4D97-AF65-F5344CB8AC3E}">
        <p14:creationId xmlns:p14="http://schemas.microsoft.com/office/powerpoint/2010/main" val="23339704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25218" t="8043" r="34415" b="20375"/>
          <a:stretch/>
        </p:blipFill>
        <p:spPr>
          <a:xfrm>
            <a:off x="4778256" y="544584"/>
            <a:ext cx="2293258" cy="5602514"/>
          </a:xfrm>
          <a:prstGeom prst="rect">
            <a:avLst/>
          </a:prstGeom>
        </p:spPr>
      </p:pic>
      <p:sp>
        <p:nvSpPr>
          <p:cNvPr id="4" name="CuadroTexto 2"/>
          <p:cNvSpPr txBox="1"/>
          <p:nvPr/>
        </p:nvSpPr>
        <p:spPr>
          <a:xfrm>
            <a:off x="113867" y="175252"/>
            <a:ext cx="4041491" cy="369332"/>
          </a:xfrm>
          <a:prstGeom prst="rect">
            <a:avLst/>
          </a:prstGeom>
          <a:noFill/>
        </p:spPr>
        <p:txBody>
          <a:bodyPr wrap="none" rtlCol="0">
            <a:spAutoFit/>
          </a:bodyPr>
          <a:lstStyle/>
          <a:p>
            <a:r>
              <a:rPr lang="es-EC" dirty="0">
                <a:latin typeface="Swis721 BT" pitchFamily="34" charset="0"/>
                <a:cs typeface="Times New Roman" pitchFamily="18" charset="0"/>
              </a:rPr>
              <a:t>Proyecto básico // </a:t>
            </a:r>
            <a:r>
              <a:rPr lang="es-EC" dirty="0">
                <a:latin typeface="Swis721 Lt BT" pitchFamily="34" charset="0"/>
                <a:cs typeface="Times New Roman" pitchFamily="18" charset="0"/>
              </a:rPr>
              <a:t>Plantas propuestas</a:t>
            </a:r>
            <a:endParaRPr lang="en-GB" dirty="0">
              <a:latin typeface="Swis721 Lt BT" pitchFamily="34" charset="0"/>
            </a:endParaRPr>
          </a:p>
        </p:txBody>
      </p:sp>
    </p:spTree>
    <p:extLst>
      <p:ext uri="{BB962C8B-B14F-4D97-AF65-F5344CB8AC3E}">
        <p14:creationId xmlns:p14="http://schemas.microsoft.com/office/powerpoint/2010/main" val="33117661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uadroTexto 2"/>
          <p:cNvSpPr txBox="1"/>
          <p:nvPr/>
        </p:nvSpPr>
        <p:spPr>
          <a:xfrm>
            <a:off x="0" y="44624"/>
            <a:ext cx="4041491" cy="369332"/>
          </a:xfrm>
          <a:prstGeom prst="rect">
            <a:avLst/>
          </a:prstGeom>
          <a:noFill/>
        </p:spPr>
        <p:txBody>
          <a:bodyPr wrap="none" rtlCol="0">
            <a:spAutoFit/>
          </a:bodyPr>
          <a:lstStyle/>
          <a:p>
            <a:r>
              <a:rPr lang="es-EC" dirty="0">
                <a:latin typeface="Swis721 BT" pitchFamily="34" charset="0"/>
                <a:cs typeface="Times New Roman" pitchFamily="18" charset="0"/>
              </a:rPr>
              <a:t>Proyecto básico // </a:t>
            </a:r>
            <a:r>
              <a:rPr lang="es-EC" dirty="0">
                <a:latin typeface="Swis721 Lt BT" pitchFamily="34" charset="0"/>
                <a:cs typeface="Times New Roman" pitchFamily="18" charset="0"/>
              </a:rPr>
              <a:t>Plantas propuestas</a:t>
            </a:r>
            <a:endParaRPr lang="en-GB" dirty="0">
              <a:latin typeface="Swis721 Lt BT" pitchFamily="34" charset="0"/>
            </a:endParaRPr>
          </a:p>
        </p:txBody>
      </p:sp>
      <p:pic>
        <p:nvPicPr>
          <p:cNvPr id="2" name="Imagen 1"/>
          <p:cNvPicPr>
            <a:picLocks noChangeAspect="1"/>
          </p:cNvPicPr>
          <p:nvPr/>
        </p:nvPicPr>
        <p:blipFill rotWithShape="1">
          <a:blip r:embed="rId2"/>
          <a:srcRect l="18063" t="7961" r="18953" b="20626"/>
          <a:stretch/>
        </p:blipFill>
        <p:spPr>
          <a:xfrm>
            <a:off x="4319909" y="413956"/>
            <a:ext cx="3570514" cy="5718629"/>
          </a:xfrm>
          <a:prstGeom prst="rect">
            <a:avLst/>
          </a:prstGeom>
        </p:spPr>
      </p:pic>
    </p:spTree>
    <p:extLst>
      <p:ext uri="{BB962C8B-B14F-4D97-AF65-F5344CB8AC3E}">
        <p14:creationId xmlns:p14="http://schemas.microsoft.com/office/powerpoint/2010/main" val="4060469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981501" y="669178"/>
            <a:ext cx="7315200" cy="1325563"/>
          </a:xfrm>
        </p:spPr>
        <p:txBody>
          <a:bodyPr/>
          <a:lstStyle/>
          <a:p>
            <a:r>
              <a:rPr lang="es-EC" b="1" dirty="0" smtClean="0">
                <a:latin typeface="Arial" panose="020B0604020202020204" pitchFamily="34" charset="0"/>
                <a:cs typeface="Arial" panose="020B0604020202020204" pitchFamily="34" charset="0"/>
              </a:rPr>
              <a:t>OBJETIVOS ESPECÍFICOS DEL PROYECTO</a:t>
            </a:r>
            <a:endParaRPr lang="es-CO" dirty="0"/>
          </a:p>
        </p:txBody>
      </p:sp>
      <p:sp>
        <p:nvSpPr>
          <p:cNvPr id="3" name="Marcador de contenido 2"/>
          <p:cNvSpPr>
            <a:spLocks noGrp="1"/>
          </p:cNvSpPr>
          <p:nvPr>
            <p:ph idx="1"/>
          </p:nvPr>
        </p:nvSpPr>
        <p:spPr>
          <a:xfrm>
            <a:off x="305401" y="1790021"/>
            <a:ext cx="10039168" cy="4484915"/>
          </a:xfrm>
        </p:spPr>
        <p:txBody>
          <a:bodyPr>
            <a:normAutofit/>
          </a:bodyPr>
          <a:lstStyle/>
          <a:p>
            <a:pPr lvl="0"/>
            <a:endParaRPr lang="es-ES" dirty="0"/>
          </a:p>
          <a:p>
            <a:pPr marL="702900" lvl="1" indent="-342900" algn="just">
              <a:spcBef>
                <a:spcPts val="0"/>
              </a:spcBef>
            </a:pPr>
            <a:r>
              <a:rPr lang="es-ES" sz="1800" dirty="0" smtClean="0"/>
              <a:t>Determinar </a:t>
            </a:r>
            <a:r>
              <a:rPr lang="es-ES" sz="1800" dirty="0"/>
              <a:t>ecomateriales idóneos para la construcción del refugio habitable en la Estación Científica Ecuatoriana "Pedro Vicente Maldonado" en la Antártida, mediante ensayos mecánicos, físicos y </a:t>
            </a:r>
            <a:r>
              <a:rPr lang="es-ES" sz="1800" dirty="0" smtClean="0"/>
              <a:t>químicos. </a:t>
            </a:r>
          </a:p>
          <a:p>
            <a:pPr marL="702900" lvl="1" indent="-342900" algn="just">
              <a:spcBef>
                <a:spcPts val="0"/>
              </a:spcBef>
            </a:pPr>
            <a:endParaRPr lang="es-ES" sz="1800" dirty="0"/>
          </a:p>
          <a:p>
            <a:pPr marL="702900" lvl="1" indent="-342900" algn="just">
              <a:spcBef>
                <a:spcPts val="0"/>
              </a:spcBef>
            </a:pPr>
            <a:r>
              <a:rPr lang="es-EC" sz="1800" dirty="0" smtClean="0"/>
              <a:t>Determinar </a:t>
            </a:r>
            <a:r>
              <a:rPr lang="es-EC" sz="1800" dirty="0"/>
              <a:t>que el tablero de </a:t>
            </a:r>
            <a:r>
              <a:rPr lang="es-EC" sz="1800" dirty="0" smtClean="0"/>
              <a:t>guadua y las fibras naturales, </a:t>
            </a:r>
            <a:r>
              <a:rPr lang="es-EC" sz="1800" dirty="0"/>
              <a:t>gracias a sus propiedades físicas y mecánicas, </a:t>
            </a:r>
            <a:r>
              <a:rPr lang="es-EC" sz="1800" dirty="0" smtClean="0"/>
              <a:t>pueden </a:t>
            </a:r>
            <a:r>
              <a:rPr lang="es-EC" sz="1800" dirty="0"/>
              <a:t>utilizarse como </a:t>
            </a:r>
            <a:r>
              <a:rPr lang="es-EC" sz="1800" dirty="0" smtClean="0"/>
              <a:t>Ecomateriales aislantes térmicos para </a:t>
            </a:r>
            <a:r>
              <a:rPr lang="es-EC" sz="1800" dirty="0"/>
              <a:t>la </a:t>
            </a:r>
            <a:r>
              <a:rPr lang="es-EC" sz="1800" dirty="0" smtClean="0"/>
              <a:t>construcción.</a:t>
            </a:r>
          </a:p>
          <a:p>
            <a:pPr marL="817200" lvl="1" indent="-457200" algn="just">
              <a:spcBef>
                <a:spcPts val="0"/>
              </a:spcBef>
            </a:pPr>
            <a:endParaRPr lang="es-EC" sz="1800" dirty="0"/>
          </a:p>
          <a:p>
            <a:pPr marL="702900" lvl="1" indent="-342900" algn="just">
              <a:spcBef>
                <a:spcPts val="0"/>
              </a:spcBef>
            </a:pPr>
            <a:r>
              <a:rPr lang="es-ES" sz="1800" dirty="0" smtClean="0"/>
              <a:t>Diseñar y construir </a:t>
            </a:r>
            <a:r>
              <a:rPr lang="es-ES" sz="1800" dirty="0"/>
              <a:t>un prototipo de refugio habitable de emergencia en las laderas del </a:t>
            </a:r>
            <a:r>
              <a:rPr lang="es-ES" sz="1800" u="sng" dirty="0"/>
              <a:t>volcán Chimborazo</a:t>
            </a:r>
            <a:r>
              <a:rPr lang="es-ES" sz="1800" dirty="0"/>
              <a:t>, como escenario de simulación de condiciones climáticas </a:t>
            </a:r>
            <a:r>
              <a:rPr lang="es-ES" sz="1800" dirty="0" smtClean="0"/>
              <a:t>extremas.</a:t>
            </a:r>
            <a:endParaRPr lang="es-EC" sz="1800" dirty="0"/>
          </a:p>
          <a:p>
            <a:pPr marL="702900" lvl="1" indent="-342900" algn="just">
              <a:spcBef>
                <a:spcPts val="0"/>
              </a:spcBef>
            </a:pPr>
            <a:endParaRPr lang="es-EC" sz="1800" dirty="0"/>
          </a:p>
          <a:p>
            <a:pPr marL="702900" lvl="1" indent="-342900" algn="just">
              <a:spcBef>
                <a:spcPts val="0"/>
              </a:spcBef>
            </a:pPr>
            <a:r>
              <a:rPr lang="en-US" sz="1800" dirty="0"/>
              <a:t>C</a:t>
            </a:r>
            <a:r>
              <a:rPr lang="en-US" sz="1800" dirty="0" smtClean="0"/>
              <a:t>onstruir </a:t>
            </a:r>
            <a:r>
              <a:rPr lang="en-US" sz="1800" dirty="0"/>
              <a:t>un </a:t>
            </a:r>
            <a:r>
              <a:rPr lang="en-US" sz="1800" dirty="0" smtClean="0"/>
              <a:t>segundo </a:t>
            </a:r>
            <a:r>
              <a:rPr lang="en-US" sz="1800" dirty="0" err="1" smtClean="0"/>
              <a:t>refugio</a:t>
            </a:r>
            <a:r>
              <a:rPr lang="en-US" sz="1800" dirty="0" smtClean="0"/>
              <a:t> </a:t>
            </a:r>
            <a:r>
              <a:rPr lang="en-US" sz="1800" dirty="0"/>
              <a:t>con tableros </a:t>
            </a:r>
            <a:r>
              <a:rPr lang="en-US" sz="1800" dirty="0" smtClean="0"/>
              <a:t>de </a:t>
            </a:r>
            <a:r>
              <a:rPr lang="en-US" sz="1800" dirty="0" err="1"/>
              <a:t>G</a:t>
            </a:r>
            <a:r>
              <a:rPr lang="en-US" sz="1800" dirty="0" err="1" smtClean="0"/>
              <a:t>uadua</a:t>
            </a:r>
            <a:r>
              <a:rPr lang="en-US" sz="1800" dirty="0" smtClean="0"/>
              <a:t> </a:t>
            </a:r>
            <a:r>
              <a:rPr lang="en-US" sz="1800" dirty="0"/>
              <a:t>y </a:t>
            </a:r>
            <a:r>
              <a:rPr lang="en-US" sz="1800" dirty="0" err="1"/>
              <a:t>fibras</a:t>
            </a:r>
            <a:r>
              <a:rPr lang="en-US" sz="1800" dirty="0"/>
              <a:t> </a:t>
            </a:r>
            <a:r>
              <a:rPr lang="en-US" sz="1800" dirty="0" err="1"/>
              <a:t>naturales</a:t>
            </a:r>
            <a:r>
              <a:rPr lang="en-US" sz="1800" dirty="0"/>
              <a:t> </a:t>
            </a:r>
            <a:r>
              <a:rPr lang="en-US" sz="1800" dirty="0" err="1"/>
              <a:t>en</a:t>
            </a:r>
            <a:r>
              <a:rPr lang="en-US" sz="1800" dirty="0"/>
              <a:t> la </a:t>
            </a:r>
            <a:r>
              <a:rPr lang="en-US" sz="1800" u="sng" dirty="0"/>
              <a:t>I</a:t>
            </a:r>
            <a:r>
              <a:rPr lang="en-US" sz="1800" u="sng" dirty="0" smtClean="0"/>
              <a:t>sla </a:t>
            </a:r>
            <a:r>
              <a:rPr lang="en-US" sz="1800" u="sng" dirty="0"/>
              <a:t>Dee</a:t>
            </a:r>
            <a:r>
              <a:rPr lang="en-US" sz="1800" dirty="0"/>
              <a:t>, </a:t>
            </a:r>
            <a:r>
              <a:rPr lang="en-US" sz="1800" dirty="0" err="1"/>
              <a:t>en</a:t>
            </a:r>
            <a:r>
              <a:rPr lang="en-US" sz="1800" dirty="0"/>
              <a:t> el </a:t>
            </a:r>
            <a:r>
              <a:rPr lang="en-US" sz="1800" dirty="0" err="1"/>
              <a:t>continente</a:t>
            </a:r>
            <a:r>
              <a:rPr lang="en-US" sz="1800" dirty="0"/>
              <a:t> </a:t>
            </a:r>
            <a:r>
              <a:rPr lang="en-US" sz="1800" dirty="0" err="1" smtClean="0"/>
              <a:t>antártico</a:t>
            </a:r>
            <a:r>
              <a:rPr lang="en-US" sz="1800" dirty="0" smtClean="0"/>
              <a:t> y m</a:t>
            </a:r>
            <a:r>
              <a:rPr lang="es-ES" sz="1800" dirty="0" err="1" smtClean="0"/>
              <a:t>onitorear</a:t>
            </a:r>
            <a:r>
              <a:rPr lang="es-ES" sz="1800" dirty="0" smtClean="0"/>
              <a:t> su </a:t>
            </a:r>
            <a:r>
              <a:rPr lang="es-ES" sz="1800" dirty="0"/>
              <a:t>comportamiento </a:t>
            </a:r>
            <a:r>
              <a:rPr lang="es-ES" sz="1800" dirty="0" smtClean="0"/>
              <a:t>a </a:t>
            </a:r>
            <a:r>
              <a:rPr lang="es-ES" sz="1800" dirty="0" err="1" smtClean="0"/>
              <a:t>traves</a:t>
            </a:r>
            <a:r>
              <a:rPr lang="es-ES" sz="1800" dirty="0" smtClean="0"/>
              <a:t> de </a:t>
            </a:r>
            <a:r>
              <a:rPr lang="es-ES" sz="1800" dirty="0"/>
              <a:t>la medición de los parámetros de confort y protección </a:t>
            </a:r>
            <a:r>
              <a:rPr lang="es-ES" sz="1800" dirty="0" smtClean="0"/>
              <a:t>adecuados.</a:t>
            </a:r>
            <a:endParaRPr lang="es-EC" sz="1800" dirty="0"/>
          </a:p>
          <a:p>
            <a:pPr marL="817200" lvl="1" indent="-457200" algn="just">
              <a:spcBef>
                <a:spcPts val="0"/>
              </a:spcBef>
            </a:pPr>
            <a:endParaRPr lang="es-EC" dirty="0" smtClean="0"/>
          </a:p>
          <a:p>
            <a:pPr marL="817200" lvl="1" indent="-457200" algn="just">
              <a:spcBef>
                <a:spcPts val="0"/>
              </a:spcBef>
            </a:pPr>
            <a:endParaRPr lang="es-EC" dirty="0">
              <a:latin typeface="Arial" panose="020B0604020202020204" pitchFamily="34" charset="0"/>
              <a:cs typeface="Arial" panose="020B0604020202020204" pitchFamily="34" charset="0"/>
            </a:endParaRPr>
          </a:p>
          <a:p>
            <a:pPr marL="360000" lvl="1" indent="0" algn="just">
              <a:spcBef>
                <a:spcPts val="0"/>
              </a:spcBef>
              <a:buNone/>
            </a:pPr>
            <a:endParaRPr lang="es-EC" dirty="0">
              <a:latin typeface="Arial" panose="020B0604020202020204" pitchFamily="34" charset="0"/>
              <a:cs typeface="Arial" panose="020B0604020202020204" pitchFamily="34" charset="0"/>
            </a:endParaRPr>
          </a:p>
          <a:p>
            <a:pPr marL="817200" lvl="1" indent="-457200" algn="just">
              <a:spcBef>
                <a:spcPts val="0"/>
              </a:spcBef>
            </a:pPr>
            <a:endParaRPr lang="en-US" dirty="0">
              <a:latin typeface="Arial" panose="020B0604020202020204" pitchFamily="34" charset="0"/>
              <a:cs typeface="Arial" panose="020B0604020202020204" pitchFamily="34" charset="0"/>
            </a:endParaRPr>
          </a:p>
          <a:p>
            <a:pPr marL="817200" lvl="1" indent="-457200" algn="just">
              <a:spcBef>
                <a:spcPts val="0"/>
              </a:spcBef>
            </a:pPr>
            <a:endParaRPr lang="en-US" dirty="0">
              <a:solidFill>
                <a:srgbClr val="FF0000"/>
              </a:solidFill>
              <a:latin typeface="Arial" panose="020B0604020202020204" pitchFamily="34" charset="0"/>
              <a:cs typeface="Arial" panose="020B0604020202020204" pitchFamily="34" charset="0"/>
            </a:endParaRPr>
          </a:p>
          <a:p>
            <a:pPr marL="817200" lvl="1" indent="-457200" algn="just">
              <a:spcBef>
                <a:spcPts val="0"/>
              </a:spcBef>
            </a:pPr>
            <a:endParaRPr lang="es-EC" dirty="0">
              <a:solidFill>
                <a:srgbClr val="FF0000"/>
              </a:solidFill>
              <a:latin typeface="Arial" panose="020B0604020202020204" pitchFamily="34" charset="0"/>
              <a:cs typeface="Arial" panose="020B0604020202020204" pitchFamily="34" charset="0"/>
            </a:endParaRPr>
          </a:p>
          <a:p>
            <a:endParaRPr lang="es-CO" dirty="0"/>
          </a:p>
        </p:txBody>
      </p:sp>
    </p:spTree>
    <p:extLst>
      <p:ext uri="{BB962C8B-B14F-4D97-AF65-F5344CB8AC3E}">
        <p14:creationId xmlns:p14="http://schemas.microsoft.com/office/powerpoint/2010/main" val="39100190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uadroTexto 2"/>
          <p:cNvSpPr txBox="1"/>
          <p:nvPr/>
        </p:nvSpPr>
        <p:spPr>
          <a:xfrm>
            <a:off x="0" y="44624"/>
            <a:ext cx="4041491" cy="369332"/>
          </a:xfrm>
          <a:prstGeom prst="rect">
            <a:avLst/>
          </a:prstGeom>
          <a:noFill/>
        </p:spPr>
        <p:txBody>
          <a:bodyPr wrap="none" rtlCol="0">
            <a:spAutoFit/>
          </a:bodyPr>
          <a:lstStyle/>
          <a:p>
            <a:r>
              <a:rPr lang="es-EC" dirty="0">
                <a:latin typeface="Swis721 BT" pitchFamily="34" charset="0"/>
                <a:cs typeface="Times New Roman" pitchFamily="18" charset="0"/>
              </a:rPr>
              <a:t>Proyecto básico // </a:t>
            </a:r>
            <a:r>
              <a:rPr lang="es-EC" dirty="0">
                <a:latin typeface="Swis721 Lt BT" pitchFamily="34" charset="0"/>
                <a:cs typeface="Times New Roman" pitchFamily="18" charset="0"/>
              </a:rPr>
              <a:t>Plantas propuestas</a:t>
            </a:r>
            <a:endParaRPr lang="en-GB" dirty="0">
              <a:latin typeface="Swis721 Lt BT" pitchFamily="34" charset="0"/>
            </a:endParaRPr>
          </a:p>
        </p:txBody>
      </p:sp>
      <p:pic>
        <p:nvPicPr>
          <p:cNvPr id="5" name="Imagen 4"/>
          <p:cNvPicPr>
            <a:picLocks noChangeAspect="1"/>
          </p:cNvPicPr>
          <p:nvPr/>
        </p:nvPicPr>
        <p:blipFill rotWithShape="1">
          <a:blip r:embed="rId2"/>
          <a:srcRect l="13131" t="7731" r="11595" b="20688"/>
          <a:stretch/>
        </p:blipFill>
        <p:spPr>
          <a:xfrm>
            <a:off x="3917330" y="529390"/>
            <a:ext cx="4267200" cy="5733142"/>
          </a:xfrm>
          <a:prstGeom prst="rect">
            <a:avLst/>
          </a:prstGeom>
        </p:spPr>
      </p:pic>
    </p:spTree>
    <p:extLst>
      <p:ext uri="{BB962C8B-B14F-4D97-AF65-F5344CB8AC3E}">
        <p14:creationId xmlns:p14="http://schemas.microsoft.com/office/powerpoint/2010/main" val="10626723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uadroTexto 2"/>
          <p:cNvSpPr txBox="1"/>
          <p:nvPr/>
        </p:nvSpPr>
        <p:spPr>
          <a:xfrm>
            <a:off x="0" y="0"/>
            <a:ext cx="4041491" cy="369332"/>
          </a:xfrm>
          <a:prstGeom prst="rect">
            <a:avLst/>
          </a:prstGeom>
          <a:noFill/>
        </p:spPr>
        <p:txBody>
          <a:bodyPr wrap="none" rtlCol="0">
            <a:spAutoFit/>
          </a:bodyPr>
          <a:lstStyle/>
          <a:p>
            <a:r>
              <a:rPr lang="es-EC" dirty="0">
                <a:latin typeface="Swis721 BT" pitchFamily="34" charset="0"/>
                <a:cs typeface="Times New Roman" pitchFamily="18" charset="0"/>
              </a:rPr>
              <a:t>Proyecto básico // </a:t>
            </a:r>
            <a:r>
              <a:rPr lang="es-EC" dirty="0">
                <a:latin typeface="Swis721 Lt BT" pitchFamily="34" charset="0"/>
                <a:cs typeface="Times New Roman" pitchFamily="18" charset="0"/>
              </a:rPr>
              <a:t>Plantas propuestas</a:t>
            </a:r>
            <a:endParaRPr lang="en-GB" dirty="0">
              <a:latin typeface="Swis721 Lt BT" pitchFamily="34" charset="0"/>
            </a:endParaRPr>
          </a:p>
        </p:txBody>
      </p:sp>
      <p:pic>
        <p:nvPicPr>
          <p:cNvPr id="2" name="Imagen 1"/>
          <p:cNvPicPr>
            <a:picLocks noChangeAspect="1"/>
          </p:cNvPicPr>
          <p:nvPr/>
        </p:nvPicPr>
        <p:blipFill rotWithShape="1">
          <a:blip r:embed="rId2"/>
          <a:srcRect l="5206" t="8375" r="7766" b="21119"/>
          <a:stretch/>
        </p:blipFill>
        <p:spPr>
          <a:xfrm>
            <a:off x="4041491" y="673768"/>
            <a:ext cx="4934857" cy="5646057"/>
          </a:xfrm>
          <a:prstGeom prst="rect">
            <a:avLst/>
          </a:prstGeom>
        </p:spPr>
      </p:pic>
    </p:spTree>
    <p:extLst>
      <p:ext uri="{BB962C8B-B14F-4D97-AF65-F5344CB8AC3E}">
        <p14:creationId xmlns:p14="http://schemas.microsoft.com/office/powerpoint/2010/main" val="15564294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1" name="Picture 3" descr="IMG_9192"/>
          <p:cNvPicPr>
            <a:picLocks noChangeAspect="1" noChangeArrowheads="1"/>
          </p:cNvPicPr>
          <p:nvPr/>
        </p:nvPicPr>
        <p:blipFill>
          <a:blip r:embed="rId2" cstate="print"/>
          <a:srcRect/>
          <a:stretch>
            <a:fillRect/>
          </a:stretch>
        </p:blipFill>
        <p:spPr bwMode="auto">
          <a:xfrm>
            <a:off x="2783633" y="836712"/>
            <a:ext cx="6087963" cy="5025788"/>
          </a:xfrm>
          <a:prstGeom prst="rect">
            <a:avLst/>
          </a:prstGeom>
          <a:noFill/>
          <a:ln w="9525">
            <a:noFill/>
            <a:miter lim="800000"/>
            <a:headEnd/>
            <a:tailEnd/>
          </a:ln>
        </p:spPr>
      </p:pic>
    </p:spTree>
    <p:extLst>
      <p:ext uri="{BB962C8B-B14F-4D97-AF65-F5344CB8AC3E}">
        <p14:creationId xmlns:p14="http://schemas.microsoft.com/office/powerpoint/2010/main" val="3386040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 descr="IMG_9199"/>
          <p:cNvPicPr>
            <a:picLocks noChangeAspect="1" noChangeArrowheads="1"/>
          </p:cNvPicPr>
          <p:nvPr/>
        </p:nvPicPr>
        <p:blipFill rotWithShape="1">
          <a:blip r:embed="rId2" cstate="print"/>
          <a:srcRect t="4111"/>
          <a:stretch/>
        </p:blipFill>
        <p:spPr bwMode="auto">
          <a:xfrm>
            <a:off x="1989290" y="14514"/>
            <a:ext cx="7526982" cy="6094500"/>
          </a:xfrm>
          <a:prstGeom prst="rect">
            <a:avLst/>
          </a:prstGeom>
          <a:noFill/>
          <a:ln w="9525">
            <a:noFill/>
            <a:miter lim="800000"/>
            <a:headEnd/>
            <a:tailEnd/>
          </a:ln>
        </p:spPr>
      </p:pic>
    </p:spTree>
    <p:extLst>
      <p:ext uri="{BB962C8B-B14F-4D97-AF65-F5344CB8AC3E}">
        <p14:creationId xmlns:p14="http://schemas.microsoft.com/office/powerpoint/2010/main" val="38291261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IMG_9201"/>
          <p:cNvPicPr>
            <a:picLocks noChangeAspect="1" noChangeArrowheads="1"/>
          </p:cNvPicPr>
          <p:nvPr/>
        </p:nvPicPr>
        <p:blipFill rotWithShape="1">
          <a:blip r:embed="rId2" cstate="print"/>
          <a:srcRect t="6168"/>
          <a:stretch/>
        </p:blipFill>
        <p:spPr bwMode="auto">
          <a:xfrm>
            <a:off x="1961952" y="72570"/>
            <a:ext cx="8297086" cy="6190389"/>
          </a:xfrm>
          <a:prstGeom prst="rect">
            <a:avLst/>
          </a:prstGeom>
          <a:noFill/>
          <a:ln w="9525">
            <a:noFill/>
            <a:miter lim="800000"/>
            <a:headEnd/>
            <a:tailEnd/>
          </a:ln>
        </p:spPr>
      </p:pic>
    </p:spTree>
    <p:extLst>
      <p:ext uri="{BB962C8B-B14F-4D97-AF65-F5344CB8AC3E}">
        <p14:creationId xmlns:p14="http://schemas.microsoft.com/office/powerpoint/2010/main" val="30825863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Foto 11-07-16 17 25 33.jpg"/>
          <p:cNvPicPr>
            <a:picLocks noChangeAspect="1"/>
          </p:cNvPicPr>
          <p:nvPr/>
        </p:nvPicPr>
        <p:blipFill rotWithShape="1">
          <a:blip r:embed="rId2">
            <a:extLst>
              <a:ext uri="{28A0092B-C50C-407E-A947-70E740481C1C}">
                <a14:useLocalDpi xmlns:a14="http://schemas.microsoft.com/office/drawing/2010/main" val="0"/>
              </a:ext>
            </a:extLst>
          </a:blip>
          <a:srcRect b="12077"/>
          <a:stretch/>
        </p:blipFill>
        <p:spPr>
          <a:xfrm>
            <a:off x="-1" y="0"/>
            <a:ext cx="12192001" cy="6858000"/>
          </a:xfrm>
          <a:prstGeom prst="rect">
            <a:avLst/>
          </a:prstGeom>
          <a:ln>
            <a:noFill/>
          </a:ln>
        </p:spPr>
      </p:pic>
      <p:sp>
        <p:nvSpPr>
          <p:cNvPr id="3" name="CuadroTexto 2"/>
          <p:cNvSpPr txBox="1"/>
          <p:nvPr/>
        </p:nvSpPr>
        <p:spPr>
          <a:xfrm>
            <a:off x="368966" y="3869738"/>
            <a:ext cx="7095054" cy="2616101"/>
          </a:xfrm>
          <a:prstGeom prst="rect">
            <a:avLst/>
          </a:prstGeom>
          <a:noFill/>
          <a:ln>
            <a:noFill/>
          </a:ln>
        </p:spPr>
        <p:txBody>
          <a:bodyPr wrap="square" rtlCol="0">
            <a:spAutoFit/>
          </a:bodyPr>
          <a:lstStyle/>
          <a:p>
            <a:r>
              <a:rPr lang="es-ES" sz="5400" b="1" dirty="0" smtClean="0">
                <a:solidFill>
                  <a:srgbClr val="FFC000"/>
                </a:solidFill>
              </a:rPr>
              <a:t>Laboratorio </a:t>
            </a:r>
            <a:r>
              <a:rPr lang="es-ES" sz="5400" b="1" dirty="0">
                <a:solidFill>
                  <a:srgbClr val="FFC000"/>
                </a:solidFill>
              </a:rPr>
              <a:t>natural #1</a:t>
            </a:r>
          </a:p>
          <a:p>
            <a:r>
              <a:rPr lang="es-ES" sz="3200" dirty="0">
                <a:solidFill>
                  <a:srgbClr val="FFC000"/>
                </a:solidFill>
              </a:rPr>
              <a:t>VOLCÁN CHIMBORAZO</a:t>
            </a:r>
          </a:p>
          <a:p>
            <a:r>
              <a:rPr lang="es-ES" sz="2400" i="1" dirty="0" smtClean="0">
                <a:solidFill>
                  <a:srgbClr val="FFC000"/>
                </a:solidFill>
              </a:rPr>
              <a:t>4850 msnm</a:t>
            </a:r>
            <a:endParaRPr lang="es-ES" sz="2400" i="1" dirty="0">
              <a:solidFill>
                <a:srgbClr val="FFC000"/>
              </a:solidFill>
            </a:endParaRPr>
          </a:p>
        </p:txBody>
      </p:sp>
    </p:spTree>
    <p:extLst>
      <p:ext uri="{BB962C8B-B14F-4D97-AF65-F5344CB8AC3E}">
        <p14:creationId xmlns:p14="http://schemas.microsoft.com/office/powerpoint/2010/main" val="33947540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chimborazo 2.jpg"/>
          <p:cNvPicPr>
            <a:picLocks noChangeAspect="1"/>
          </p:cNvPicPr>
          <p:nvPr/>
        </p:nvPicPr>
        <p:blipFill rotWithShape="1">
          <a:blip r:embed="rId2" cstate="print">
            <a:extLst>
              <a:ext uri="{28A0092B-C50C-407E-A947-70E740481C1C}">
                <a14:useLocalDpi xmlns:a14="http://schemas.microsoft.com/office/drawing/2010/main" val="0"/>
              </a:ext>
            </a:extLst>
          </a:blip>
          <a:srcRect b="11111"/>
          <a:stretch/>
        </p:blipFill>
        <p:spPr>
          <a:xfrm>
            <a:off x="0" y="0"/>
            <a:ext cx="12192000" cy="6858000"/>
          </a:xfrm>
          <a:prstGeom prst="rect">
            <a:avLst/>
          </a:prstGeom>
        </p:spPr>
      </p:pic>
      <p:pic>
        <p:nvPicPr>
          <p:cNvPr id="4" name="Imagen 3" descr="PROTOTIPO 4_RAE.pdf"/>
          <p:cNvPicPr>
            <a:picLocks noChangeAspect="1"/>
          </p:cNvPicPr>
          <p:nvPr/>
        </p:nvPicPr>
        <p:blipFill rotWithShape="1">
          <a:blip r:embed="rId3">
            <a:extLst>
              <a:ext uri="{28A0092B-C50C-407E-A947-70E740481C1C}">
                <a14:useLocalDpi xmlns:a14="http://schemas.microsoft.com/office/drawing/2010/main" val="0"/>
              </a:ext>
            </a:extLst>
          </a:blip>
          <a:srcRect t="8803" b="42097"/>
          <a:stretch/>
        </p:blipFill>
        <p:spPr>
          <a:xfrm>
            <a:off x="0" y="130628"/>
            <a:ext cx="4846211" cy="3367315"/>
          </a:xfrm>
          <a:prstGeom prst="rect">
            <a:avLst/>
          </a:prstGeom>
        </p:spPr>
      </p:pic>
      <p:sp>
        <p:nvSpPr>
          <p:cNvPr id="5" name="CuadroTexto 4"/>
          <p:cNvSpPr txBox="1"/>
          <p:nvPr/>
        </p:nvSpPr>
        <p:spPr>
          <a:xfrm>
            <a:off x="404840" y="5464966"/>
            <a:ext cx="7675506" cy="1015663"/>
          </a:xfrm>
          <a:prstGeom prst="rect">
            <a:avLst/>
          </a:prstGeom>
          <a:noFill/>
          <a:ln>
            <a:solidFill>
              <a:schemeClr val="bg1"/>
            </a:solidFill>
          </a:ln>
        </p:spPr>
        <p:txBody>
          <a:bodyPr wrap="square" rtlCol="0">
            <a:spAutoFit/>
          </a:bodyPr>
          <a:lstStyle/>
          <a:p>
            <a:r>
              <a:rPr lang="es-ES" sz="6000" b="1" dirty="0" smtClean="0">
                <a:solidFill>
                  <a:srgbClr val="FFFFFF"/>
                </a:solidFill>
              </a:rPr>
              <a:t>EN EL LUGAR</a:t>
            </a:r>
            <a:endParaRPr lang="es-ES" sz="6000" dirty="0">
              <a:solidFill>
                <a:srgbClr val="FFFFFF"/>
              </a:solidFill>
            </a:endParaRPr>
          </a:p>
        </p:txBody>
      </p:sp>
    </p:spTree>
    <p:extLst>
      <p:ext uri="{BB962C8B-B14F-4D97-AF65-F5344CB8AC3E}">
        <p14:creationId xmlns:p14="http://schemas.microsoft.com/office/powerpoint/2010/main" val="6004567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descr="vista1.jpg"/>
          <p:cNvPicPr>
            <a:picLocks noChangeAspect="1"/>
          </p:cNvPicPr>
          <p:nvPr/>
        </p:nvPicPr>
        <p:blipFill rotWithShape="1">
          <a:blip r:embed="rId2" cstate="print">
            <a:extLst>
              <a:ext uri="{28A0092B-C50C-407E-A947-70E740481C1C}">
                <a14:useLocalDpi xmlns:a14="http://schemas.microsoft.com/office/drawing/2010/main" val="0"/>
              </a:ext>
            </a:extLst>
          </a:blip>
          <a:srcRect l="16301" t="12275"/>
          <a:stretch/>
        </p:blipFill>
        <p:spPr>
          <a:xfrm>
            <a:off x="-1" y="0"/>
            <a:ext cx="12192001" cy="6858000"/>
          </a:xfrm>
          <a:prstGeom prst="rect">
            <a:avLst/>
          </a:prstGeom>
        </p:spPr>
      </p:pic>
      <p:sp>
        <p:nvSpPr>
          <p:cNvPr id="5" name="CuadroTexto 4"/>
          <p:cNvSpPr txBox="1"/>
          <p:nvPr/>
        </p:nvSpPr>
        <p:spPr>
          <a:xfrm>
            <a:off x="272714" y="3715755"/>
            <a:ext cx="7095054" cy="2862322"/>
          </a:xfrm>
          <a:prstGeom prst="rect">
            <a:avLst/>
          </a:prstGeom>
          <a:noFill/>
          <a:ln>
            <a:noFill/>
          </a:ln>
        </p:spPr>
        <p:txBody>
          <a:bodyPr wrap="square" rtlCol="0">
            <a:spAutoFit/>
          </a:bodyPr>
          <a:lstStyle/>
          <a:p>
            <a:r>
              <a:rPr lang="es-ES" sz="5400" b="1" dirty="0" smtClean="0">
                <a:solidFill>
                  <a:srgbClr val="002060"/>
                </a:solidFill>
              </a:rPr>
              <a:t>Laboratorio </a:t>
            </a:r>
            <a:r>
              <a:rPr lang="es-ES" sz="5400" b="1" dirty="0">
                <a:solidFill>
                  <a:srgbClr val="002060"/>
                </a:solidFill>
              </a:rPr>
              <a:t>natural #2</a:t>
            </a:r>
          </a:p>
          <a:p>
            <a:r>
              <a:rPr lang="es-ES" sz="4000" dirty="0">
                <a:solidFill>
                  <a:schemeClr val="bg1"/>
                </a:solidFill>
              </a:rPr>
              <a:t>ANTÁRTIDA</a:t>
            </a:r>
          </a:p>
          <a:p>
            <a:r>
              <a:rPr lang="es-ES" sz="2800" i="1" dirty="0">
                <a:solidFill>
                  <a:schemeClr val="bg1"/>
                </a:solidFill>
              </a:rPr>
              <a:t>0 </a:t>
            </a:r>
            <a:r>
              <a:rPr lang="es-ES" sz="2800" i="1" dirty="0" smtClean="0">
                <a:solidFill>
                  <a:schemeClr val="bg1"/>
                </a:solidFill>
              </a:rPr>
              <a:t>msnm</a:t>
            </a:r>
            <a:endParaRPr lang="es-ES" sz="2800" i="1" dirty="0">
              <a:solidFill>
                <a:schemeClr val="bg1"/>
              </a:solidFill>
            </a:endParaRPr>
          </a:p>
        </p:txBody>
      </p:sp>
    </p:spTree>
    <p:extLst>
      <p:ext uri="{BB962C8B-B14F-4D97-AF65-F5344CB8AC3E}">
        <p14:creationId xmlns:p14="http://schemas.microsoft.com/office/powerpoint/2010/main" val="11041118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20160105_12365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1650"/>
          <a:stretch/>
        </p:blipFill>
        <p:spPr bwMode="auto">
          <a:xfrm>
            <a:off x="4914900" y="2057400"/>
            <a:ext cx="72771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a:grpSpLocks/>
          </p:cNvGrpSpPr>
          <p:nvPr/>
        </p:nvGrpSpPr>
        <p:grpSpPr bwMode="auto">
          <a:xfrm>
            <a:off x="0" y="0"/>
            <a:ext cx="4754353" cy="6854825"/>
            <a:chOff x="3385" y="4849"/>
            <a:chExt cx="5147" cy="7906"/>
          </a:xfrm>
        </p:grpSpPr>
        <p:pic>
          <p:nvPicPr>
            <p:cNvPr id="2052" name="Imagen 1"/>
            <p:cNvPicPr>
              <a:picLocks noChangeAspect="1" noChangeArrowheads="1"/>
            </p:cNvPicPr>
            <p:nvPr/>
          </p:nvPicPr>
          <p:blipFill>
            <a:blip r:embed="rId3">
              <a:extLst>
                <a:ext uri="{28A0092B-C50C-407E-A947-70E740481C1C}">
                  <a14:useLocalDpi xmlns:a14="http://schemas.microsoft.com/office/drawing/2010/main" val="0"/>
                </a:ext>
              </a:extLst>
            </a:blip>
            <a:srcRect l="18274" t="9647" r="7750" b="17998"/>
            <a:stretch>
              <a:fillRect/>
            </a:stretch>
          </p:blipFill>
          <p:spPr bwMode="auto">
            <a:xfrm>
              <a:off x="3385" y="9744"/>
              <a:ext cx="5143" cy="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Imagen 1"/>
            <p:cNvPicPr>
              <a:picLocks noChangeAspect="1" noChangeArrowheads="1"/>
            </p:cNvPicPr>
            <p:nvPr/>
          </p:nvPicPr>
          <p:blipFill>
            <a:blip r:embed="rId4">
              <a:extLst>
                <a:ext uri="{28A0092B-C50C-407E-A947-70E740481C1C}">
                  <a14:useLocalDpi xmlns:a14="http://schemas.microsoft.com/office/drawing/2010/main" val="0"/>
                </a:ext>
              </a:extLst>
            </a:blip>
            <a:srcRect l="27478" t="9059" r="27527" b="19086"/>
            <a:stretch>
              <a:fillRect/>
            </a:stretch>
          </p:blipFill>
          <p:spPr bwMode="auto">
            <a:xfrm>
              <a:off x="3389" y="4849"/>
              <a:ext cx="5143" cy="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CuadroTexto 5"/>
          <p:cNvSpPr txBox="1"/>
          <p:nvPr/>
        </p:nvSpPr>
        <p:spPr>
          <a:xfrm>
            <a:off x="4914900" y="247650"/>
            <a:ext cx="4191000" cy="707886"/>
          </a:xfrm>
          <a:prstGeom prst="rect">
            <a:avLst/>
          </a:prstGeom>
          <a:noFill/>
          <a:ln>
            <a:noFill/>
          </a:ln>
        </p:spPr>
        <p:txBody>
          <a:bodyPr wrap="square" rtlCol="0">
            <a:spAutoFit/>
          </a:bodyPr>
          <a:lstStyle/>
          <a:p>
            <a:r>
              <a:rPr lang="es-ES" sz="4000" b="1" dirty="0" smtClean="0">
                <a:latin typeface="Verdana" panose="020B0604030504040204" pitchFamily="34" charset="0"/>
                <a:ea typeface="Verdana" panose="020B0604030504040204" pitchFamily="34" charset="0"/>
                <a:cs typeface="Verdana" panose="020B0604030504040204" pitchFamily="34" charset="0"/>
              </a:rPr>
              <a:t>ISLA DEE</a:t>
            </a:r>
            <a:endParaRPr lang="es-ES" sz="4000" b="1" dirty="0">
              <a:latin typeface="Verdana" panose="020B0604030504040204" pitchFamily="34" charset="0"/>
              <a:ea typeface="Verdana" panose="020B0604030504040204" pitchFamily="34" charset="0"/>
              <a:cs typeface="Verdana" panose="020B0604030504040204" pitchFamily="34" charset="0"/>
            </a:endParaRPr>
          </a:p>
        </p:txBody>
      </p:sp>
      <p:sp>
        <p:nvSpPr>
          <p:cNvPr id="5" name="Rectángulo 4"/>
          <p:cNvSpPr/>
          <p:nvPr/>
        </p:nvSpPr>
        <p:spPr>
          <a:xfrm>
            <a:off x="6629400" y="3200400"/>
            <a:ext cx="2857500" cy="18478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25624180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2" descr="C:\Users\ucsg\Dropbox\BAMBA_GONZALEZ_DE TERESA\UNIVERSIDAD\2.INVESTIGACION\1.SINDE\PROYECTO SINDE III_REFUGIO ANTARTICO\INFORMES\INFORME MENSUAL\BAMBA\INFORME FEBRERO_BAMBA\FOTOGRAFIAS\FOTOMONTAJES\Fig. 4.jpg"/>
          <p:cNvPicPr>
            <a:picLocks noChangeAspect="1" noChangeArrowheads="1"/>
          </p:cNvPicPr>
          <p:nvPr/>
        </p:nvPicPr>
        <p:blipFill rotWithShape="1">
          <a:blip r:embed="rId2" cstate="print"/>
          <a:srcRect l="5978"/>
          <a:stretch/>
        </p:blipFill>
        <p:spPr bwMode="auto">
          <a:xfrm>
            <a:off x="-14514" y="0"/>
            <a:ext cx="10272231" cy="6858000"/>
          </a:xfrm>
          <a:prstGeom prst="rect">
            <a:avLst/>
          </a:prstGeom>
          <a:noFill/>
        </p:spPr>
      </p:pic>
      <p:pic>
        <p:nvPicPr>
          <p:cNvPr id="3" name="Imagen 2"/>
          <p:cNvPicPr>
            <a:picLocks noChangeAspect="1"/>
          </p:cNvPicPr>
          <p:nvPr/>
        </p:nvPicPr>
        <p:blipFill rotWithShape="1">
          <a:blip r:embed="rId3" cstate="print"/>
          <a:srcRect t="1011" b="84665"/>
          <a:stretch/>
        </p:blipFill>
        <p:spPr>
          <a:xfrm>
            <a:off x="759737" y="758737"/>
            <a:ext cx="1804990" cy="1160061"/>
          </a:xfrm>
          <a:prstGeom prst="rect">
            <a:avLst/>
          </a:prstGeom>
        </p:spPr>
      </p:pic>
      <p:pic>
        <p:nvPicPr>
          <p:cNvPr id="4" name="Imagen 3"/>
          <p:cNvPicPr>
            <a:picLocks noChangeAspect="1"/>
          </p:cNvPicPr>
          <p:nvPr/>
        </p:nvPicPr>
        <p:blipFill rotWithShape="1">
          <a:blip r:embed="rId3" cstate="print"/>
          <a:srcRect t="21879" b="63320"/>
          <a:stretch/>
        </p:blipFill>
        <p:spPr>
          <a:xfrm>
            <a:off x="2750122" y="720069"/>
            <a:ext cx="1804990" cy="1198729"/>
          </a:xfrm>
          <a:prstGeom prst="rect">
            <a:avLst/>
          </a:prstGeom>
        </p:spPr>
      </p:pic>
      <p:pic>
        <p:nvPicPr>
          <p:cNvPr id="5" name="Imagen 4"/>
          <p:cNvPicPr>
            <a:picLocks noChangeAspect="1"/>
          </p:cNvPicPr>
          <p:nvPr/>
        </p:nvPicPr>
        <p:blipFill rotWithShape="1">
          <a:blip r:embed="rId3" cstate="print"/>
          <a:srcRect t="44601" r="30977" b="41749"/>
          <a:stretch/>
        </p:blipFill>
        <p:spPr>
          <a:xfrm>
            <a:off x="4823475" y="786031"/>
            <a:ext cx="1245847" cy="1105470"/>
          </a:xfrm>
          <a:prstGeom prst="rect">
            <a:avLst/>
          </a:prstGeom>
        </p:spPr>
      </p:pic>
      <p:pic>
        <p:nvPicPr>
          <p:cNvPr id="6" name="Imagen 5"/>
          <p:cNvPicPr>
            <a:picLocks noChangeAspect="1"/>
          </p:cNvPicPr>
          <p:nvPr/>
        </p:nvPicPr>
        <p:blipFill rotWithShape="1">
          <a:blip r:embed="rId3" cstate="print"/>
          <a:srcRect t="65666" r="15129" b="20178"/>
          <a:stretch/>
        </p:blipFill>
        <p:spPr>
          <a:xfrm>
            <a:off x="6069321" y="720068"/>
            <a:ext cx="1531918" cy="1146412"/>
          </a:xfrm>
          <a:prstGeom prst="rect">
            <a:avLst/>
          </a:prstGeom>
        </p:spPr>
      </p:pic>
      <p:pic>
        <p:nvPicPr>
          <p:cNvPr id="7" name="Imagen 6"/>
          <p:cNvPicPr>
            <a:picLocks noChangeAspect="1"/>
          </p:cNvPicPr>
          <p:nvPr/>
        </p:nvPicPr>
        <p:blipFill rotWithShape="1">
          <a:blip r:embed="rId3" cstate="print"/>
          <a:srcRect t="88051" r="17523"/>
          <a:stretch/>
        </p:blipFill>
        <p:spPr>
          <a:xfrm>
            <a:off x="7768393" y="786031"/>
            <a:ext cx="1488700" cy="967750"/>
          </a:xfrm>
          <a:prstGeom prst="rect">
            <a:avLst/>
          </a:prstGeom>
        </p:spPr>
      </p:pic>
      <p:sp>
        <p:nvSpPr>
          <p:cNvPr id="8" name="CuadroTexto 7"/>
          <p:cNvSpPr txBox="1"/>
          <p:nvPr/>
        </p:nvSpPr>
        <p:spPr>
          <a:xfrm>
            <a:off x="759738" y="1918797"/>
            <a:ext cx="982403" cy="286602"/>
          </a:xfrm>
          <a:prstGeom prst="rect">
            <a:avLst/>
          </a:prstGeom>
          <a:noFill/>
        </p:spPr>
        <p:txBody>
          <a:bodyPr wrap="square" rtlCol="0">
            <a:spAutoFit/>
          </a:bodyPr>
          <a:lstStyle/>
          <a:p>
            <a:r>
              <a:rPr lang="es-EC" sz="1200" dirty="0"/>
              <a:t>Dormitorio</a:t>
            </a:r>
            <a:endParaRPr lang="en-GB" sz="1200" dirty="0"/>
          </a:p>
        </p:txBody>
      </p:sp>
      <p:sp>
        <p:nvSpPr>
          <p:cNvPr id="9" name="CuadroTexto 8"/>
          <p:cNvSpPr txBox="1"/>
          <p:nvPr/>
        </p:nvSpPr>
        <p:spPr>
          <a:xfrm>
            <a:off x="2750123" y="1891501"/>
            <a:ext cx="982403" cy="286602"/>
          </a:xfrm>
          <a:prstGeom prst="rect">
            <a:avLst/>
          </a:prstGeom>
          <a:noFill/>
        </p:spPr>
        <p:txBody>
          <a:bodyPr wrap="square" rtlCol="0">
            <a:spAutoFit/>
          </a:bodyPr>
          <a:lstStyle/>
          <a:p>
            <a:r>
              <a:rPr lang="es-EC" sz="1200" dirty="0"/>
              <a:t>Baño</a:t>
            </a:r>
            <a:endParaRPr lang="en-GB" sz="1200" dirty="0"/>
          </a:p>
        </p:txBody>
      </p:sp>
      <p:sp>
        <p:nvSpPr>
          <p:cNvPr id="10" name="CuadroTexto 9"/>
          <p:cNvSpPr txBox="1"/>
          <p:nvPr/>
        </p:nvSpPr>
        <p:spPr>
          <a:xfrm>
            <a:off x="4685169" y="1902874"/>
            <a:ext cx="1384153" cy="276999"/>
          </a:xfrm>
          <a:prstGeom prst="rect">
            <a:avLst/>
          </a:prstGeom>
          <a:noFill/>
        </p:spPr>
        <p:txBody>
          <a:bodyPr wrap="square" rtlCol="0">
            <a:spAutoFit/>
          </a:bodyPr>
          <a:lstStyle/>
          <a:p>
            <a:r>
              <a:rPr lang="es-EC" sz="1200" dirty="0"/>
              <a:t>Cocina / Comedor</a:t>
            </a:r>
            <a:endParaRPr lang="en-GB" sz="1200" dirty="0"/>
          </a:p>
        </p:txBody>
      </p:sp>
      <p:sp>
        <p:nvSpPr>
          <p:cNvPr id="11" name="CuadroTexto 10"/>
          <p:cNvSpPr txBox="1"/>
          <p:nvPr/>
        </p:nvSpPr>
        <p:spPr>
          <a:xfrm>
            <a:off x="6069322" y="1918797"/>
            <a:ext cx="1384153" cy="276999"/>
          </a:xfrm>
          <a:prstGeom prst="rect">
            <a:avLst/>
          </a:prstGeom>
          <a:noFill/>
        </p:spPr>
        <p:txBody>
          <a:bodyPr wrap="square" rtlCol="0">
            <a:spAutoFit/>
          </a:bodyPr>
          <a:lstStyle/>
          <a:p>
            <a:r>
              <a:rPr lang="es-EC" sz="1200" dirty="0"/>
              <a:t>Área de estudio</a:t>
            </a:r>
            <a:endParaRPr lang="en-GB" sz="1200" dirty="0"/>
          </a:p>
        </p:txBody>
      </p:sp>
      <p:sp>
        <p:nvSpPr>
          <p:cNvPr id="12" name="CuadroTexto 11"/>
          <p:cNvSpPr txBox="1"/>
          <p:nvPr/>
        </p:nvSpPr>
        <p:spPr>
          <a:xfrm>
            <a:off x="7714041" y="1902874"/>
            <a:ext cx="1384153" cy="276999"/>
          </a:xfrm>
          <a:prstGeom prst="rect">
            <a:avLst/>
          </a:prstGeom>
          <a:noFill/>
        </p:spPr>
        <p:txBody>
          <a:bodyPr wrap="square" rtlCol="0">
            <a:spAutoFit/>
          </a:bodyPr>
          <a:lstStyle/>
          <a:p>
            <a:r>
              <a:rPr lang="es-EC" sz="1200" dirty="0"/>
              <a:t>Transición</a:t>
            </a:r>
            <a:endParaRPr lang="en-GB" sz="1200" dirty="0"/>
          </a:p>
        </p:txBody>
      </p:sp>
      <p:cxnSp>
        <p:nvCxnSpPr>
          <p:cNvPr id="13" name="Conector recto 12"/>
          <p:cNvCxnSpPr/>
          <p:nvPr/>
        </p:nvCxnSpPr>
        <p:spPr>
          <a:xfrm>
            <a:off x="4685168" y="419818"/>
            <a:ext cx="0" cy="200559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Conector recto 13"/>
          <p:cNvCxnSpPr/>
          <p:nvPr/>
        </p:nvCxnSpPr>
        <p:spPr>
          <a:xfrm>
            <a:off x="2623363" y="419818"/>
            <a:ext cx="0" cy="200559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Conector recto 14"/>
          <p:cNvCxnSpPr/>
          <p:nvPr/>
        </p:nvCxnSpPr>
        <p:spPr>
          <a:xfrm>
            <a:off x="5929389" y="446492"/>
            <a:ext cx="0" cy="19789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Conector recto 15"/>
          <p:cNvCxnSpPr/>
          <p:nvPr/>
        </p:nvCxnSpPr>
        <p:spPr>
          <a:xfrm>
            <a:off x="7601239" y="446492"/>
            <a:ext cx="0" cy="19789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62415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1179394" y="624440"/>
            <a:ext cx="8196618" cy="1325563"/>
          </a:xfrm>
        </p:spPr>
        <p:txBody>
          <a:bodyPr/>
          <a:lstStyle/>
          <a:p>
            <a:r>
              <a:rPr lang="es-EC" b="1" dirty="0" smtClean="0">
                <a:latin typeface="Arial" panose="020B0604020202020204" pitchFamily="34" charset="0"/>
                <a:cs typeface="Arial" panose="020B0604020202020204" pitchFamily="34" charset="0"/>
              </a:rPr>
              <a:t>OBJETIVO ESPECÍFICO DE LA EXPEDICIÓN</a:t>
            </a:r>
            <a:endParaRPr lang="es-EC" b="1" dirty="0">
              <a:latin typeface="Arial" panose="020B0604020202020204" pitchFamily="34" charset="0"/>
              <a:cs typeface="Arial" panose="020B0604020202020204" pitchFamily="34" charset="0"/>
            </a:endParaRPr>
          </a:p>
        </p:txBody>
      </p:sp>
      <p:sp>
        <p:nvSpPr>
          <p:cNvPr id="3" name="Marcador de contenido 2"/>
          <p:cNvSpPr>
            <a:spLocks noGrp="1"/>
          </p:cNvSpPr>
          <p:nvPr>
            <p:ph sz="half" idx="1"/>
          </p:nvPr>
        </p:nvSpPr>
        <p:spPr>
          <a:xfrm>
            <a:off x="797257" y="1757386"/>
            <a:ext cx="10039066" cy="4351338"/>
          </a:xfrm>
        </p:spPr>
        <p:txBody>
          <a:bodyPr/>
          <a:lstStyle/>
          <a:p>
            <a:pPr algn="just"/>
            <a:endParaRPr lang="es-MX" sz="2400" dirty="0" smtClean="0"/>
          </a:p>
          <a:p>
            <a:pPr algn="just"/>
            <a:r>
              <a:rPr lang="es-MX" dirty="0" smtClean="0"/>
              <a:t>Monitorear </a:t>
            </a:r>
            <a:r>
              <a:rPr lang="es-MX" dirty="0"/>
              <a:t>el comportamiento de los 6  prototipos de ecomateriales  (aislantes térmicos) desarrollados en el proyecto, valorados para el diseño del refugio, y fabricados en la Unidad de Ecomateriales, para su correcta utilización en la  construcción y fabricación del refugio habitable de emergencia en los alrededores de la Estación Científica Ecuatoriana "Pedro Vicente Maldonado", ubicada en el continente antártico.</a:t>
            </a:r>
            <a:endParaRPr lang="es-EC" dirty="0"/>
          </a:p>
          <a:p>
            <a:endParaRPr lang="es-EC" dirty="0"/>
          </a:p>
        </p:txBody>
      </p:sp>
    </p:spTree>
    <p:extLst>
      <p:ext uri="{BB962C8B-B14F-4D97-AF65-F5344CB8AC3E}">
        <p14:creationId xmlns:p14="http://schemas.microsoft.com/office/powerpoint/2010/main" val="21544917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uadroTexto 3"/>
          <p:cNvSpPr txBox="1"/>
          <p:nvPr/>
        </p:nvSpPr>
        <p:spPr>
          <a:xfrm>
            <a:off x="2794048" y="2070861"/>
            <a:ext cx="6571118" cy="369332"/>
          </a:xfrm>
          <a:prstGeom prst="rect">
            <a:avLst/>
          </a:prstGeom>
          <a:noFill/>
        </p:spPr>
        <p:txBody>
          <a:bodyPr wrap="square" rtlCol="0">
            <a:spAutoFit/>
          </a:bodyPr>
          <a:lstStyle/>
          <a:p>
            <a:endParaRPr lang="es-ES" dirty="0"/>
          </a:p>
        </p:txBody>
      </p:sp>
      <p:sp>
        <p:nvSpPr>
          <p:cNvPr id="5" name="CuadroTexto 4"/>
          <p:cNvSpPr txBox="1"/>
          <p:nvPr/>
        </p:nvSpPr>
        <p:spPr>
          <a:xfrm>
            <a:off x="2617098" y="2722342"/>
            <a:ext cx="7675506" cy="1015663"/>
          </a:xfrm>
          <a:prstGeom prst="rect">
            <a:avLst/>
          </a:prstGeom>
          <a:noFill/>
          <a:ln>
            <a:noFill/>
          </a:ln>
        </p:spPr>
        <p:txBody>
          <a:bodyPr wrap="square" rtlCol="0">
            <a:spAutoFit/>
          </a:bodyPr>
          <a:lstStyle/>
          <a:p>
            <a:r>
              <a:rPr lang="es-ES" sz="6000" b="1" dirty="0" smtClean="0">
                <a:latin typeface="Verdana" panose="020B0604030504040204" pitchFamily="34" charset="0"/>
                <a:ea typeface="Verdana" panose="020B0604030504040204" pitchFamily="34" charset="0"/>
                <a:cs typeface="Verdana" panose="020B0604030504040204" pitchFamily="34" charset="0"/>
              </a:rPr>
              <a:t>CONSTRUCCIÓN</a:t>
            </a:r>
            <a:endParaRPr lang="es-ES" sz="60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297061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plan de paneles.pdf"/>
          <p:cNvPicPr>
            <a:picLocks noChangeAspect="1"/>
          </p:cNvPicPr>
          <p:nvPr/>
        </p:nvPicPr>
        <p:blipFill rotWithShape="1">
          <a:blip r:embed="rId2">
            <a:extLst>
              <a:ext uri="{28A0092B-C50C-407E-A947-70E740481C1C}">
                <a14:useLocalDpi xmlns:a14="http://schemas.microsoft.com/office/drawing/2010/main" val="0"/>
              </a:ext>
            </a:extLst>
          </a:blip>
          <a:srcRect l="6331" t="30057" r="49757" b="19947"/>
          <a:stretch/>
        </p:blipFill>
        <p:spPr>
          <a:xfrm>
            <a:off x="2408976" y="506628"/>
            <a:ext cx="7586470" cy="6103944"/>
          </a:xfrm>
          <a:prstGeom prst="rect">
            <a:avLst/>
          </a:prstGeom>
        </p:spPr>
      </p:pic>
    </p:spTree>
    <p:extLst>
      <p:ext uri="{BB962C8B-B14F-4D97-AF65-F5344CB8AC3E}">
        <p14:creationId xmlns:p14="http://schemas.microsoft.com/office/powerpoint/2010/main" val="17737191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Foto 11-07-16 17 02 08.jpg"/>
          <p:cNvPicPr>
            <a:picLocks noChangeAspect="1"/>
          </p:cNvPicPr>
          <p:nvPr/>
        </p:nvPicPr>
        <p:blipFill rotWithShape="1">
          <a:blip r:embed="rId2">
            <a:extLst>
              <a:ext uri="{28A0092B-C50C-407E-A947-70E740481C1C}">
                <a14:useLocalDpi xmlns:a14="http://schemas.microsoft.com/office/drawing/2010/main" val="0"/>
              </a:ext>
            </a:extLst>
          </a:blip>
          <a:srcRect t="8043"/>
          <a:stretch/>
        </p:blipFill>
        <p:spPr>
          <a:xfrm>
            <a:off x="0" y="978"/>
            <a:ext cx="9942286" cy="6857021"/>
          </a:xfrm>
          <a:prstGeom prst="rect">
            <a:avLst/>
          </a:prstGeom>
        </p:spPr>
      </p:pic>
    </p:spTree>
    <p:extLst>
      <p:ext uri="{BB962C8B-B14F-4D97-AF65-F5344CB8AC3E}">
        <p14:creationId xmlns:p14="http://schemas.microsoft.com/office/powerpoint/2010/main" val="30575602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Foto 11-07-16 17 02 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105" y="0"/>
            <a:ext cx="5143500" cy="6858000"/>
          </a:xfrm>
          <a:prstGeom prst="rect">
            <a:avLst/>
          </a:prstGeom>
        </p:spPr>
      </p:pic>
      <p:pic>
        <p:nvPicPr>
          <p:cNvPr id="3" name="Imagen 2" descr="Foto 11-07-16 17 01 59.jpg"/>
          <p:cNvPicPr>
            <a:picLocks noChangeAspect="1"/>
          </p:cNvPicPr>
          <p:nvPr/>
        </p:nvPicPr>
        <p:blipFill rotWithShape="1">
          <a:blip r:embed="rId3">
            <a:extLst>
              <a:ext uri="{28A0092B-C50C-407E-A947-70E740481C1C}">
                <a14:useLocalDpi xmlns:a14="http://schemas.microsoft.com/office/drawing/2010/main" val="0"/>
              </a:ext>
            </a:extLst>
          </a:blip>
          <a:srcRect l="5715"/>
          <a:stretch/>
        </p:blipFill>
        <p:spPr>
          <a:xfrm>
            <a:off x="6502204" y="0"/>
            <a:ext cx="4849553" cy="6858000"/>
          </a:xfrm>
          <a:prstGeom prst="rect">
            <a:avLst/>
          </a:prstGeom>
        </p:spPr>
      </p:pic>
    </p:spTree>
    <p:extLst>
      <p:ext uri="{BB962C8B-B14F-4D97-AF65-F5344CB8AC3E}">
        <p14:creationId xmlns:p14="http://schemas.microsoft.com/office/powerpoint/2010/main" val="29243465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descr="Foto 09-07-16 23 54 18.jpg"/>
          <p:cNvPicPr>
            <a:picLocks noChangeAspect="1"/>
          </p:cNvPicPr>
          <p:nvPr/>
        </p:nvPicPr>
        <p:blipFill rotWithShape="1">
          <a:blip r:embed="rId2">
            <a:extLst>
              <a:ext uri="{28A0092B-C50C-407E-A947-70E740481C1C}">
                <a14:useLocalDpi xmlns:a14="http://schemas.microsoft.com/office/drawing/2010/main" val="0"/>
              </a:ext>
            </a:extLst>
          </a:blip>
          <a:srcRect t="31503" b="3891"/>
          <a:stretch/>
        </p:blipFill>
        <p:spPr>
          <a:xfrm>
            <a:off x="1951630" y="0"/>
            <a:ext cx="7982857" cy="6876664"/>
          </a:xfrm>
          <a:prstGeom prst="rect">
            <a:avLst/>
          </a:prstGeom>
        </p:spPr>
      </p:pic>
    </p:spTree>
    <p:extLst>
      <p:ext uri="{BB962C8B-B14F-4D97-AF65-F5344CB8AC3E}">
        <p14:creationId xmlns:p14="http://schemas.microsoft.com/office/powerpoint/2010/main" val="7278644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231123" y="836393"/>
            <a:ext cx="6859622" cy="5144717"/>
          </a:xfrm>
          <a:prstGeom prst="rect">
            <a:avLst/>
          </a:prstGeom>
        </p:spPr>
      </p:pic>
      <p:pic>
        <p:nvPicPr>
          <p:cNvPr id="5" name="Imagen 4"/>
          <p:cNvPicPr>
            <a:picLocks noChangeAspect="1"/>
          </p:cNvPicPr>
          <p:nvPr/>
        </p:nvPicPr>
        <p:blipFill rotWithShape="1">
          <a:blip r:embed="rId3">
            <a:extLst>
              <a:ext uri="{28A0092B-C50C-407E-A947-70E740481C1C}">
                <a14:useLocalDpi xmlns:a14="http://schemas.microsoft.com/office/drawing/2010/main" val="0"/>
              </a:ext>
            </a:extLst>
          </a:blip>
          <a:srcRect l="12883" r="2436" b="5185"/>
          <a:stretch/>
        </p:blipFill>
        <p:spPr>
          <a:xfrm>
            <a:off x="1203157" y="-21060"/>
            <a:ext cx="4702629" cy="6840186"/>
          </a:xfrm>
          <a:prstGeom prst="rect">
            <a:avLst/>
          </a:prstGeom>
        </p:spPr>
      </p:pic>
    </p:spTree>
    <p:extLst>
      <p:ext uri="{BB962C8B-B14F-4D97-AF65-F5344CB8AC3E}">
        <p14:creationId xmlns:p14="http://schemas.microsoft.com/office/powerpoint/2010/main" val="11525353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descr="Foto 11-07-16 17 04 02.jpg"/>
          <p:cNvPicPr>
            <a:picLocks noChangeAspect="1"/>
          </p:cNvPicPr>
          <p:nvPr/>
        </p:nvPicPr>
        <p:blipFill rotWithShape="1">
          <a:blip r:embed="rId2">
            <a:extLst>
              <a:ext uri="{28A0092B-C50C-407E-A947-70E740481C1C}">
                <a14:useLocalDpi xmlns:a14="http://schemas.microsoft.com/office/drawing/2010/main" val="0"/>
              </a:ext>
            </a:extLst>
          </a:blip>
          <a:srcRect r="6711"/>
          <a:stretch/>
        </p:blipFill>
        <p:spPr>
          <a:xfrm>
            <a:off x="689811" y="638626"/>
            <a:ext cx="6560457" cy="5268799"/>
          </a:xfrm>
          <a:prstGeom prst="rect">
            <a:avLst/>
          </a:prstGeom>
        </p:spPr>
      </p:pic>
      <p:pic>
        <p:nvPicPr>
          <p:cNvPr id="3" name="Imagen 2" descr="DSC_0493 copia.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2661" y="638626"/>
            <a:ext cx="3512533" cy="5268799"/>
          </a:xfrm>
          <a:prstGeom prst="rect">
            <a:avLst/>
          </a:prstGeom>
        </p:spPr>
      </p:pic>
    </p:spTree>
    <p:extLst>
      <p:ext uri="{BB962C8B-B14F-4D97-AF65-F5344CB8AC3E}">
        <p14:creationId xmlns:p14="http://schemas.microsoft.com/office/powerpoint/2010/main" val="29803119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descr="DSC_0500 copia.jpg"/>
          <p:cNvPicPr>
            <a:picLocks noChangeAspect="1"/>
          </p:cNvPicPr>
          <p:nvPr/>
        </p:nvPicPr>
        <p:blipFill rotWithShape="1">
          <a:blip r:embed="rId2" cstate="print">
            <a:extLst>
              <a:ext uri="{28A0092B-C50C-407E-A947-70E740481C1C}">
                <a14:useLocalDpi xmlns:a14="http://schemas.microsoft.com/office/drawing/2010/main" val="0"/>
              </a:ext>
            </a:extLst>
          </a:blip>
          <a:srcRect l="11235" b="10462"/>
          <a:stretch/>
        </p:blipFill>
        <p:spPr>
          <a:xfrm>
            <a:off x="1035554" y="-9556"/>
            <a:ext cx="10212379" cy="6867556"/>
          </a:xfrm>
          <a:prstGeom prst="rect">
            <a:avLst/>
          </a:prstGeom>
        </p:spPr>
      </p:pic>
    </p:spTree>
    <p:extLst>
      <p:ext uri="{BB962C8B-B14F-4D97-AF65-F5344CB8AC3E}">
        <p14:creationId xmlns:p14="http://schemas.microsoft.com/office/powerpoint/2010/main" val="33548762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2" cstate="print">
            <a:extLst>
              <a:ext uri="{28A0092B-C50C-407E-A947-70E740481C1C}">
                <a14:useLocalDpi xmlns:a14="http://schemas.microsoft.com/office/drawing/2010/main" val="0"/>
              </a:ext>
            </a:extLst>
          </a:blip>
          <a:srcRect l="953" t="25326" r="4444" b="16825"/>
          <a:stretch/>
        </p:blipFill>
        <p:spPr>
          <a:xfrm rot="5400000">
            <a:off x="2802101" y="1849369"/>
            <a:ext cx="6867661" cy="3149600"/>
          </a:xfrm>
          <a:prstGeom prst="rect">
            <a:avLst/>
          </a:prstGeom>
        </p:spPr>
      </p:pic>
      <p:pic>
        <p:nvPicPr>
          <p:cNvPr id="8" name="Imagen 7"/>
          <p:cNvPicPr>
            <a:picLocks noChangeAspect="1"/>
          </p:cNvPicPr>
          <p:nvPr/>
        </p:nvPicPr>
        <p:blipFill rotWithShape="1">
          <a:blip r:embed="rId3" cstate="print">
            <a:extLst>
              <a:ext uri="{28A0092B-C50C-407E-A947-70E740481C1C}">
                <a14:useLocalDpi xmlns:a14="http://schemas.microsoft.com/office/drawing/2010/main" val="0"/>
              </a:ext>
            </a:extLst>
          </a:blip>
          <a:srcRect l="7408" t="22910" r="3916" b="22910"/>
          <a:stretch/>
        </p:blipFill>
        <p:spPr>
          <a:xfrm rot="5400000">
            <a:off x="6033370" y="1861876"/>
            <a:ext cx="6873354" cy="3149602"/>
          </a:xfrm>
          <a:prstGeom prst="rect">
            <a:avLst/>
          </a:prstGeom>
        </p:spPr>
      </p:pic>
      <p:pic>
        <p:nvPicPr>
          <p:cNvPr id="4" name="Marcador de contenido 5"/>
          <p:cNvPicPr>
            <a:picLocks noGrp="1" noChangeAspect="1"/>
          </p:cNvPicPr>
          <p:nvPr>
            <p:ph sz="half" idx="2"/>
          </p:nvPr>
        </p:nvPicPr>
        <p:blipFill>
          <a:blip r:embed="rId4" cstate="print">
            <a:extLst>
              <a:ext uri="{BEBA8EAE-BF5A-486C-A8C5-ECC9F3942E4B}">
                <a14:imgProps xmlns:a14="http://schemas.microsoft.com/office/drawing/2010/main">
                  <a14:imgLayer r:embed="rId5">
                    <a14:imgEffect>
                      <a14:colorTemperature colorTemp="88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860250" y="541812"/>
            <a:ext cx="4272895" cy="3169947"/>
          </a:xfrm>
        </p:spPr>
      </p:pic>
      <p:pic>
        <p:nvPicPr>
          <p:cNvPr id="6" name="Marcador de contenido 4"/>
          <p:cNvPicPr>
            <a:picLocks noGrp="1" noChangeAspect="1"/>
          </p:cNvPicPr>
          <p:nvPr>
            <p:ph sz="half" idx="1"/>
          </p:nvPr>
        </p:nvPicPr>
        <p:blipFill rotWithShape="1">
          <a:blip r:embed="rId6" cstate="print">
            <a:extLst>
              <a:ext uri="{BEBA8EAE-BF5A-486C-A8C5-ECC9F3942E4B}">
                <a14:imgProps xmlns:a14="http://schemas.microsoft.com/office/drawing/2010/main">
                  <a14:imgLayer r:embed="rId7">
                    <a14:imgEffect>
                      <a14:colorTemperature colorTemp="8800"/>
                    </a14:imgEffect>
                    <a14:imgEffect>
                      <a14:brightnessContrast contrast="40000"/>
                    </a14:imgEffect>
                  </a14:imgLayer>
                </a14:imgProps>
              </a:ext>
              <a:ext uri="{28A0092B-C50C-407E-A947-70E740481C1C}">
                <a14:useLocalDpi xmlns:a14="http://schemas.microsoft.com/office/drawing/2010/main" val="0"/>
              </a:ext>
            </a:extLst>
          </a:blip>
          <a:stretch/>
        </p:blipFill>
        <p:spPr>
          <a:xfrm>
            <a:off x="1415649" y="4369833"/>
            <a:ext cx="3169948" cy="2375873"/>
          </a:xfrm>
        </p:spPr>
      </p:pic>
    </p:spTree>
    <p:extLst>
      <p:ext uri="{BB962C8B-B14F-4D97-AF65-F5344CB8AC3E}">
        <p14:creationId xmlns:p14="http://schemas.microsoft.com/office/powerpoint/2010/main" val="2297418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1520361" y="804696"/>
            <a:ext cx="5570220" cy="1325563"/>
          </a:xfrm>
        </p:spPr>
        <p:txBody>
          <a:bodyPr/>
          <a:lstStyle/>
          <a:p>
            <a:r>
              <a:rPr lang="es-EC" b="1" dirty="0">
                <a:latin typeface="Arial" panose="020B0604020202020204" pitchFamily="34" charset="0"/>
                <a:cs typeface="Arial" panose="020B0604020202020204" pitchFamily="34" charset="0"/>
              </a:rPr>
              <a:t>PROPUESTA</a:t>
            </a:r>
            <a:endParaRPr lang="es-EC" dirty="0"/>
          </a:p>
        </p:txBody>
      </p:sp>
      <p:sp>
        <p:nvSpPr>
          <p:cNvPr id="3" name="2 Marcador de contenido"/>
          <p:cNvSpPr>
            <a:spLocks noGrp="1"/>
          </p:cNvSpPr>
          <p:nvPr>
            <p:ph sz="half" idx="1"/>
          </p:nvPr>
        </p:nvSpPr>
        <p:spPr>
          <a:xfrm>
            <a:off x="1097280" y="1825625"/>
            <a:ext cx="10192512" cy="3713026"/>
          </a:xfrm>
        </p:spPr>
        <p:txBody>
          <a:bodyPr>
            <a:normAutofit/>
          </a:bodyPr>
          <a:lstStyle/>
          <a:p>
            <a:pPr marL="457200" indent="-457200" algn="just">
              <a:buFont typeface="Wingdings" panose="05000000000000000000" pitchFamily="2" charset="2"/>
              <a:buChar char="ü"/>
            </a:pPr>
            <a:r>
              <a:rPr lang="es-EC" dirty="0">
                <a:cs typeface="Arial" panose="020B0604020202020204" pitchFamily="34" charset="0"/>
              </a:rPr>
              <a:t>Aprovechamiento de residuos de origen natural de fuentes agrícolas o agroindustriales en reemplazo de materias primas de origen sintético</a:t>
            </a:r>
            <a:r>
              <a:rPr lang="es-EC" dirty="0" smtClean="0">
                <a:cs typeface="Arial" panose="020B0604020202020204" pitchFamily="34" charset="0"/>
              </a:rPr>
              <a:t>.</a:t>
            </a:r>
            <a:endParaRPr lang="es-EC" dirty="0">
              <a:cs typeface="Arial" panose="020B0604020202020204" pitchFamily="34" charset="0"/>
            </a:endParaRPr>
          </a:p>
          <a:p>
            <a:pPr marL="457200" indent="-457200" algn="just">
              <a:buFont typeface="Wingdings" panose="05000000000000000000" pitchFamily="2" charset="2"/>
              <a:buChar char="ü"/>
            </a:pPr>
            <a:r>
              <a:rPr lang="es-MX" dirty="0">
                <a:cs typeface="Arial" panose="020B0604020202020204" pitchFamily="34" charset="0"/>
              </a:rPr>
              <a:t>Estudio de las propiedades físicas de materias primas </a:t>
            </a:r>
            <a:r>
              <a:rPr lang="es-EC" dirty="0">
                <a:cs typeface="Arial" panose="020B0604020202020204" pitchFamily="34" charset="0"/>
              </a:rPr>
              <a:t>de fuentes agrícolas o agroindustriales </a:t>
            </a:r>
            <a:r>
              <a:rPr lang="es-MX" dirty="0">
                <a:cs typeface="Arial" panose="020B0604020202020204" pitchFamily="34" charset="0"/>
              </a:rPr>
              <a:t>de la sierra ecuatoriana.</a:t>
            </a:r>
          </a:p>
          <a:p>
            <a:pPr marL="457200" indent="-457200" algn="just">
              <a:buFont typeface="Wingdings" panose="05000000000000000000" pitchFamily="2" charset="2"/>
              <a:buChar char="ü"/>
            </a:pPr>
            <a:r>
              <a:rPr lang="es-MX" dirty="0">
                <a:cs typeface="Arial" panose="020B0604020202020204" pitchFamily="34" charset="0"/>
              </a:rPr>
              <a:t>Estudio de </a:t>
            </a:r>
            <a:r>
              <a:rPr lang="es-MX" dirty="0" smtClean="0">
                <a:cs typeface="Arial" panose="020B0604020202020204" pitchFamily="34" charset="0"/>
              </a:rPr>
              <a:t>pegantes y barnices, sean </a:t>
            </a:r>
            <a:r>
              <a:rPr lang="es-MX" dirty="0">
                <a:cs typeface="Arial" panose="020B0604020202020204" pitchFamily="34" charset="0"/>
              </a:rPr>
              <a:t>éstos de origen natural o sintético</a:t>
            </a:r>
            <a:r>
              <a:rPr lang="es-MX" dirty="0" smtClean="0">
                <a:cs typeface="Arial" panose="020B0604020202020204" pitchFamily="34" charset="0"/>
              </a:rPr>
              <a:t>.</a:t>
            </a:r>
          </a:p>
          <a:p>
            <a:pPr marL="457200" indent="-457200" algn="just">
              <a:buFont typeface="Wingdings" panose="05000000000000000000" pitchFamily="2" charset="2"/>
              <a:buChar char="ü"/>
            </a:pPr>
            <a:r>
              <a:rPr lang="es-MX" dirty="0" smtClean="0">
                <a:cs typeface="Arial" panose="020B0604020202020204" pitchFamily="34" charset="0"/>
              </a:rPr>
              <a:t>Desarrollar un sistema constructivo con tableros de guadua y fibras naturales.</a:t>
            </a:r>
            <a:endParaRPr lang="es-EC" dirty="0">
              <a:cs typeface="Arial" panose="020B0604020202020204" pitchFamily="34" charset="0"/>
            </a:endParaRPr>
          </a:p>
        </p:txBody>
      </p:sp>
    </p:spTree>
    <p:extLst>
      <p:ext uri="{BB962C8B-B14F-4D97-AF65-F5344CB8AC3E}">
        <p14:creationId xmlns:p14="http://schemas.microsoft.com/office/powerpoint/2010/main" val="450851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4170037" y="342195"/>
            <a:ext cx="4606591" cy="1325563"/>
          </a:xfrm>
        </p:spPr>
        <p:txBody>
          <a:bodyPr/>
          <a:lstStyle/>
          <a:p>
            <a:r>
              <a:rPr lang="es-EC" b="1" dirty="0">
                <a:latin typeface="Arial" panose="020B0604020202020204" pitchFamily="34" charset="0"/>
                <a:cs typeface="Arial" panose="020B0604020202020204" pitchFamily="34" charset="0"/>
              </a:rPr>
              <a:t>METODOLOGÍA</a:t>
            </a:r>
            <a:endParaRPr lang="es-EC" dirty="0"/>
          </a:p>
        </p:txBody>
      </p:sp>
      <p:grpSp>
        <p:nvGrpSpPr>
          <p:cNvPr id="5" name="4 Grupo"/>
          <p:cNvGrpSpPr/>
          <p:nvPr/>
        </p:nvGrpSpPr>
        <p:grpSpPr>
          <a:xfrm>
            <a:off x="2615787" y="1788798"/>
            <a:ext cx="6268853" cy="3456384"/>
            <a:chOff x="1147463" y="1628800"/>
            <a:chExt cx="6268853" cy="3456384"/>
          </a:xfrm>
        </p:grpSpPr>
        <p:sp>
          <p:nvSpPr>
            <p:cNvPr id="6" name="5 CuadroTexto"/>
            <p:cNvSpPr txBox="1"/>
            <p:nvPr/>
          </p:nvSpPr>
          <p:spPr>
            <a:xfrm>
              <a:off x="1619672" y="2349197"/>
              <a:ext cx="2232248" cy="523220"/>
            </a:xfrm>
            <a:prstGeom prst="rect">
              <a:avLst/>
            </a:prstGeom>
            <a:noFill/>
            <a:ln w="19050">
              <a:noFill/>
            </a:ln>
          </p:spPr>
          <p:txBody>
            <a:bodyPr wrap="square" rtlCol="0">
              <a:spAutoFit/>
            </a:bodyPr>
            <a:lstStyle/>
            <a:p>
              <a:pPr algn="ctr"/>
              <a:r>
                <a:rPr lang="es-EC" sz="2800" dirty="0">
                  <a:latin typeface="Arial" panose="020B0604020202020204" pitchFamily="34" charset="0"/>
                  <a:cs typeface="Arial" panose="020B0604020202020204" pitchFamily="34" charset="0"/>
                </a:rPr>
                <a:t>B</a:t>
              </a:r>
              <a:r>
                <a:rPr lang="es-EC" sz="2800" dirty="0" smtClean="0">
                  <a:latin typeface="Arial" panose="020B0604020202020204" pitchFamily="34" charset="0"/>
                  <a:cs typeface="Arial" panose="020B0604020202020204" pitchFamily="34" charset="0"/>
                </a:rPr>
                <a:t>ibliográfica</a:t>
              </a:r>
              <a:endParaRPr lang="es-EC" sz="2800" dirty="0">
                <a:latin typeface="Arial" panose="020B0604020202020204" pitchFamily="34" charset="0"/>
                <a:cs typeface="Arial" panose="020B0604020202020204" pitchFamily="34" charset="0"/>
              </a:endParaRPr>
            </a:p>
          </p:txBody>
        </p:sp>
        <p:sp>
          <p:nvSpPr>
            <p:cNvPr id="7" name="6 CuadroTexto"/>
            <p:cNvSpPr txBox="1"/>
            <p:nvPr/>
          </p:nvSpPr>
          <p:spPr>
            <a:xfrm>
              <a:off x="5076056" y="2872417"/>
              <a:ext cx="2232248" cy="523220"/>
            </a:xfrm>
            <a:prstGeom prst="rect">
              <a:avLst/>
            </a:prstGeom>
            <a:noFill/>
            <a:ln w="28575">
              <a:noFill/>
            </a:ln>
          </p:spPr>
          <p:txBody>
            <a:bodyPr wrap="square" rtlCol="0">
              <a:spAutoFit/>
            </a:bodyPr>
            <a:lstStyle/>
            <a:p>
              <a:pPr algn="ctr"/>
              <a:r>
                <a:rPr lang="es-EC" sz="2800" dirty="0">
                  <a:latin typeface="Arial" panose="020B0604020202020204" pitchFamily="34" charset="0"/>
                  <a:cs typeface="Arial" panose="020B0604020202020204" pitchFamily="34" charset="0"/>
                </a:rPr>
                <a:t>D</a:t>
              </a:r>
              <a:r>
                <a:rPr lang="es-EC" sz="2800" dirty="0" smtClean="0">
                  <a:latin typeface="Arial" panose="020B0604020202020204" pitchFamily="34" charset="0"/>
                  <a:cs typeface="Arial" panose="020B0604020202020204" pitchFamily="34" charset="0"/>
                </a:rPr>
                <a:t>escriptiva</a:t>
              </a:r>
              <a:endParaRPr lang="es-EC" sz="2800" dirty="0">
                <a:latin typeface="Arial" panose="020B0604020202020204" pitchFamily="34" charset="0"/>
                <a:cs typeface="Arial" panose="020B0604020202020204" pitchFamily="34" charset="0"/>
              </a:endParaRPr>
            </a:p>
          </p:txBody>
        </p:sp>
        <p:sp>
          <p:nvSpPr>
            <p:cNvPr id="8" name="7 CuadroTexto"/>
            <p:cNvSpPr txBox="1"/>
            <p:nvPr/>
          </p:nvSpPr>
          <p:spPr>
            <a:xfrm>
              <a:off x="1147463" y="3933056"/>
              <a:ext cx="2304255" cy="523220"/>
            </a:xfrm>
            <a:prstGeom prst="rect">
              <a:avLst/>
            </a:prstGeom>
            <a:noFill/>
            <a:ln>
              <a:noFill/>
            </a:ln>
          </p:spPr>
          <p:txBody>
            <a:bodyPr wrap="square" rtlCol="0">
              <a:spAutoFit/>
            </a:bodyPr>
            <a:lstStyle/>
            <a:p>
              <a:pPr algn="ctr"/>
              <a:r>
                <a:rPr lang="es-EC" sz="2800" dirty="0" smtClean="0">
                  <a:latin typeface="Arial" panose="020B0604020202020204" pitchFamily="34" charset="0"/>
                  <a:cs typeface="Arial" panose="020B0604020202020204" pitchFamily="34" charset="0"/>
                </a:rPr>
                <a:t>Experimental</a:t>
              </a:r>
              <a:endParaRPr lang="es-EC" sz="2800" dirty="0">
                <a:latin typeface="Arial" panose="020B0604020202020204" pitchFamily="34" charset="0"/>
                <a:cs typeface="Arial" panose="020B0604020202020204" pitchFamily="34" charset="0"/>
              </a:endParaRPr>
            </a:p>
          </p:txBody>
        </p:sp>
        <p:sp>
          <p:nvSpPr>
            <p:cNvPr id="9" name="8 CuadroTexto"/>
            <p:cNvSpPr txBox="1"/>
            <p:nvPr/>
          </p:nvSpPr>
          <p:spPr>
            <a:xfrm>
              <a:off x="5688124" y="4561964"/>
              <a:ext cx="1728192" cy="523220"/>
            </a:xfrm>
            <a:prstGeom prst="rect">
              <a:avLst/>
            </a:prstGeom>
            <a:noFill/>
            <a:ln>
              <a:noFill/>
            </a:ln>
          </p:spPr>
          <p:txBody>
            <a:bodyPr wrap="square" rtlCol="0">
              <a:spAutoFit/>
            </a:bodyPr>
            <a:lstStyle/>
            <a:p>
              <a:pPr algn="ctr"/>
              <a:r>
                <a:rPr lang="es-EC" sz="2800" dirty="0">
                  <a:latin typeface="Arial" panose="020B0604020202020204" pitchFamily="34" charset="0"/>
                  <a:cs typeface="Arial" panose="020B0604020202020204" pitchFamily="34" charset="0"/>
                </a:rPr>
                <a:t>A</a:t>
              </a:r>
              <a:r>
                <a:rPr lang="es-EC" sz="2800" dirty="0" smtClean="0">
                  <a:latin typeface="Arial" panose="020B0604020202020204" pitchFamily="34" charset="0"/>
                  <a:cs typeface="Arial" panose="020B0604020202020204" pitchFamily="34" charset="0"/>
                </a:rPr>
                <a:t>plicada</a:t>
              </a:r>
              <a:endParaRPr lang="es-EC" sz="2800" dirty="0">
                <a:latin typeface="Arial" panose="020B0604020202020204" pitchFamily="34" charset="0"/>
                <a:cs typeface="Arial" panose="020B0604020202020204" pitchFamily="34" charset="0"/>
              </a:endParaRPr>
            </a:p>
          </p:txBody>
        </p:sp>
        <p:sp>
          <p:nvSpPr>
            <p:cNvPr id="10" name="9 CuadroTexto"/>
            <p:cNvSpPr txBox="1"/>
            <p:nvPr/>
          </p:nvSpPr>
          <p:spPr>
            <a:xfrm>
              <a:off x="2987824" y="1628800"/>
              <a:ext cx="3564395" cy="523220"/>
            </a:xfrm>
            <a:prstGeom prst="rect">
              <a:avLst/>
            </a:prstGeom>
            <a:noFill/>
            <a:ln>
              <a:solidFill>
                <a:schemeClr val="accent6">
                  <a:lumMod val="60000"/>
                  <a:lumOff val="40000"/>
                </a:schemeClr>
              </a:solidFill>
            </a:ln>
          </p:spPr>
          <p:txBody>
            <a:bodyPr wrap="square" rtlCol="0">
              <a:spAutoFit/>
            </a:bodyPr>
            <a:lstStyle/>
            <a:p>
              <a:pPr algn="ctr"/>
              <a:r>
                <a:rPr lang="es-EC" sz="2800" b="1" dirty="0" smtClean="0">
                  <a:latin typeface="Arial" panose="020B0604020202020204" pitchFamily="34" charset="0"/>
                  <a:cs typeface="Arial" panose="020B0604020202020204" pitchFamily="34" charset="0"/>
                </a:rPr>
                <a:t>Investigación</a:t>
              </a:r>
              <a:endParaRPr lang="es-EC" sz="2800" b="1" dirty="0">
                <a:latin typeface="Arial" panose="020B0604020202020204" pitchFamily="34" charset="0"/>
                <a:cs typeface="Arial" panose="020B0604020202020204" pitchFamily="34" charset="0"/>
              </a:endParaRPr>
            </a:p>
          </p:txBody>
        </p:sp>
        <p:cxnSp>
          <p:nvCxnSpPr>
            <p:cNvPr id="11" name="10 Conector recto"/>
            <p:cNvCxnSpPr/>
            <p:nvPr/>
          </p:nvCxnSpPr>
          <p:spPr>
            <a:xfrm>
              <a:off x="4647321" y="2152020"/>
              <a:ext cx="0" cy="2717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11 Conector recto"/>
            <p:cNvCxnSpPr>
              <a:stCxn id="6" idx="3"/>
            </p:cNvCxnSpPr>
            <p:nvPr/>
          </p:nvCxnSpPr>
          <p:spPr>
            <a:xfrm>
              <a:off x="3851920" y="2610807"/>
              <a:ext cx="795401" cy="0"/>
            </a:xfrm>
            <a:prstGeom prst="line">
              <a:avLst/>
            </a:prstGeom>
            <a:ln>
              <a:solidFill>
                <a:schemeClr val="accent6">
                  <a:lumMod val="60000"/>
                  <a:lumOff val="4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12 Conector recto"/>
            <p:cNvCxnSpPr>
              <a:stCxn id="8" idx="3"/>
            </p:cNvCxnSpPr>
            <p:nvPr/>
          </p:nvCxnSpPr>
          <p:spPr>
            <a:xfrm>
              <a:off x="3451718" y="4194666"/>
              <a:ext cx="1195603" cy="0"/>
            </a:xfrm>
            <a:prstGeom prst="line">
              <a:avLst/>
            </a:prstGeom>
            <a:ln>
              <a:solidFill>
                <a:schemeClr val="accent6">
                  <a:lumMod val="60000"/>
                  <a:lumOff val="4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13 Conector recto"/>
            <p:cNvCxnSpPr/>
            <p:nvPr/>
          </p:nvCxnSpPr>
          <p:spPr>
            <a:xfrm>
              <a:off x="4647321" y="3143148"/>
              <a:ext cx="644759" cy="0"/>
            </a:xfrm>
            <a:prstGeom prst="line">
              <a:avLst/>
            </a:prstGeom>
            <a:ln>
              <a:solidFill>
                <a:schemeClr val="accent6">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14 Conector recto"/>
            <p:cNvCxnSpPr/>
            <p:nvPr/>
          </p:nvCxnSpPr>
          <p:spPr>
            <a:xfrm>
              <a:off x="4653971" y="4879588"/>
              <a:ext cx="1189789" cy="0"/>
            </a:xfrm>
            <a:prstGeom prst="line">
              <a:avLst/>
            </a:prstGeom>
            <a:ln>
              <a:solidFill>
                <a:schemeClr val="accent6">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7633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2" y="283971"/>
            <a:ext cx="7315200" cy="1325563"/>
          </a:xfrm>
        </p:spPr>
        <p:txBody>
          <a:bodyPr>
            <a:normAutofit/>
          </a:bodyPr>
          <a:lstStyle/>
          <a:p>
            <a:r>
              <a:rPr lang="es-EC" b="1" dirty="0" smtClean="0">
                <a:latin typeface="Arial" panose="020B0604020202020204" pitchFamily="34" charset="0"/>
                <a:cs typeface="Arial" panose="020B0604020202020204" pitchFamily="34" charset="0"/>
              </a:rPr>
              <a:t>DESARROLLO</a:t>
            </a:r>
            <a:endParaRPr lang="es-EC" dirty="0">
              <a:latin typeface="Arial" panose="020B0604020202020204" pitchFamily="34" charset="0"/>
              <a:cs typeface="Arial" panose="020B0604020202020204" pitchFamily="34" charset="0"/>
            </a:endParaRPr>
          </a:p>
        </p:txBody>
      </p:sp>
      <p:grpSp>
        <p:nvGrpSpPr>
          <p:cNvPr id="5" name="4 Grupo"/>
          <p:cNvGrpSpPr/>
          <p:nvPr/>
        </p:nvGrpSpPr>
        <p:grpSpPr>
          <a:xfrm>
            <a:off x="1116624" y="1982216"/>
            <a:ext cx="5116391" cy="1384995"/>
            <a:chOff x="611560" y="1988840"/>
            <a:chExt cx="5302071" cy="1384995"/>
          </a:xfrm>
        </p:grpSpPr>
        <p:sp>
          <p:nvSpPr>
            <p:cNvPr id="6" name="5 CuadroTexto"/>
            <p:cNvSpPr txBox="1"/>
            <p:nvPr/>
          </p:nvSpPr>
          <p:spPr>
            <a:xfrm>
              <a:off x="611560" y="2329716"/>
              <a:ext cx="1512168" cy="523220"/>
            </a:xfrm>
            <a:prstGeom prst="rect">
              <a:avLst/>
            </a:prstGeom>
            <a:noFill/>
          </p:spPr>
          <p:txBody>
            <a:bodyPr wrap="square" rtlCol="0">
              <a:spAutoFit/>
            </a:bodyPr>
            <a:lstStyle/>
            <a:p>
              <a:r>
                <a:rPr lang="es-EC" sz="2800" b="1" dirty="0" smtClean="0">
                  <a:latin typeface="Arial" panose="020B0604020202020204" pitchFamily="34" charset="0"/>
                  <a:cs typeface="Arial" panose="020B0604020202020204" pitchFamily="34" charset="0"/>
                </a:rPr>
                <a:t>Bambú </a:t>
              </a:r>
              <a:endParaRPr lang="es-EC" sz="2800" b="1" dirty="0">
                <a:latin typeface="Arial" panose="020B0604020202020204" pitchFamily="34" charset="0"/>
                <a:cs typeface="Arial" panose="020B0604020202020204" pitchFamily="34" charset="0"/>
              </a:endParaRPr>
            </a:p>
          </p:txBody>
        </p:sp>
        <p:cxnSp>
          <p:nvCxnSpPr>
            <p:cNvPr id="7" name="6 Conector recto de flecha"/>
            <p:cNvCxnSpPr/>
            <p:nvPr/>
          </p:nvCxnSpPr>
          <p:spPr>
            <a:xfrm flipV="1">
              <a:off x="2051720" y="2636911"/>
              <a:ext cx="900100" cy="1"/>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2987824" y="1988840"/>
              <a:ext cx="2160240" cy="1384995"/>
            </a:xfrm>
            <a:prstGeom prst="rect">
              <a:avLst/>
            </a:prstGeom>
            <a:noFill/>
          </p:spPr>
          <p:txBody>
            <a:bodyPr wrap="square" rtlCol="0">
              <a:spAutoFit/>
            </a:bodyPr>
            <a:lstStyle/>
            <a:p>
              <a:r>
                <a:rPr lang="es-EC" sz="2800" dirty="0" smtClean="0">
                  <a:latin typeface="Arial" panose="020B0604020202020204" pitchFamily="34" charset="0"/>
                  <a:cs typeface="Arial" panose="020B0604020202020204" pitchFamily="34" charset="0"/>
                </a:rPr>
                <a:t>Guadúa Angustifolia Kunth </a:t>
              </a:r>
              <a:endParaRPr lang="es-EC" sz="2800" dirty="0">
                <a:latin typeface="Arial" panose="020B0604020202020204" pitchFamily="34" charset="0"/>
                <a:cs typeface="Arial" panose="020B0604020202020204" pitchFamily="34" charset="0"/>
              </a:endParaRPr>
            </a:p>
          </p:txBody>
        </p:sp>
        <p:cxnSp>
          <p:nvCxnSpPr>
            <p:cNvPr id="9" name="8 Conector recto de flecha"/>
            <p:cNvCxnSpPr/>
            <p:nvPr/>
          </p:nvCxnSpPr>
          <p:spPr>
            <a:xfrm flipV="1">
              <a:off x="4860032" y="2636911"/>
              <a:ext cx="900100" cy="1"/>
            </a:xfrm>
            <a:prstGeom prst="straightConnector1">
              <a:avLst/>
            </a:prstGeom>
            <a:ln>
              <a:solidFill>
                <a:schemeClr val="accent6">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9 Abrir llave"/>
            <p:cNvSpPr/>
            <p:nvPr/>
          </p:nvSpPr>
          <p:spPr>
            <a:xfrm>
              <a:off x="5733611" y="2060847"/>
              <a:ext cx="180020" cy="1152128"/>
            </a:xfrm>
            <a:prstGeom prst="leftBrac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grpSp>
      <p:sp>
        <p:nvSpPr>
          <p:cNvPr id="12" name="11 CuadroTexto"/>
          <p:cNvSpPr txBox="1"/>
          <p:nvPr/>
        </p:nvSpPr>
        <p:spPr>
          <a:xfrm>
            <a:off x="6174855" y="2147137"/>
            <a:ext cx="2034226" cy="954107"/>
          </a:xfrm>
          <a:prstGeom prst="rect">
            <a:avLst/>
          </a:prstGeom>
          <a:noFill/>
        </p:spPr>
        <p:txBody>
          <a:bodyPr wrap="square" rtlCol="0">
            <a:spAutoFit/>
          </a:bodyPr>
          <a:lstStyle/>
          <a:p>
            <a:r>
              <a:rPr lang="es-EC" sz="2800" dirty="0" smtClean="0">
                <a:latin typeface="Arial" panose="020B0604020202020204" pitchFamily="34" charset="0"/>
                <a:cs typeface="Arial" panose="020B0604020202020204" pitchFamily="34" charset="0"/>
              </a:rPr>
              <a:t>Tableros (Plasbam) </a:t>
            </a:r>
            <a:endParaRPr lang="es-EC" sz="2800" dirty="0">
              <a:latin typeface="Arial" panose="020B0604020202020204" pitchFamily="34" charset="0"/>
              <a:cs typeface="Arial" panose="020B0604020202020204" pitchFamily="34" charset="0"/>
            </a:endParaRPr>
          </a:p>
        </p:txBody>
      </p:sp>
      <p:sp>
        <p:nvSpPr>
          <p:cNvPr id="13" name="12 CuadroTexto"/>
          <p:cNvSpPr txBox="1"/>
          <p:nvPr/>
        </p:nvSpPr>
        <p:spPr>
          <a:xfrm>
            <a:off x="9522772" y="2230759"/>
            <a:ext cx="2363158" cy="707886"/>
          </a:xfrm>
          <a:prstGeom prst="rect">
            <a:avLst/>
          </a:prstGeom>
          <a:noFill/>
        </p:spPr>
        <p:txBody>
          <a:bodyPr wrap="square" rtlCol="0">
            <a:spAutoFit/>
          </a:bodyPr>
          <a:lstStyle/>
          <a:p>
            <a:pPr algn="ctr"/>
            <a:r>
              <a:rPr lang="es-EC" sz="2000" dirty="0" smtClean="0">
                <a:latin typeface="Arial" panose="020B0604020202020204" pitchFamily="34" charset="0"/>
                <a:cs typeface="Arial" panose="020B0604020202020204" pitchFamily="34" charset="0"/>
              </a:rPr>
              <a:t>ENVOLVENTE EXTERIOR</a:t>
            </a:r>
            <a:endParaRPr lang="es-EC" sz="2000" dirty="0">
              <a:latin typeface="Arial" panose="020B0604020202020204" pitchFamily="34" charset="0"/>
              <a:cs typeface="Arial" panose="020B0604020202020204" pitchFamily="34" charset="0"/>
            </a:endParaRPr>
          </a:p>
        </p:txBody>
      </p:sp>
      <p:grpSp>
        <p:nvGrpSpPr>
          <p:cNvPr id="16" name="15 Grupo"/>
          <p:cNvGrpSpPr/>
          <p:nvPr/>
        </p:nvGrpSpPr>
        <p:grpSpPr>
          <a:xfrm>
            <a:off x="1116624" y="3916856"/>
            <a:ext cx="5733396" cy="1440160"/>
            <a:chOff x="611560" y="3933056"/>
            <a:chExt cx="5733396" cy="1440160"/>
          </a:xfrm>
        </p:grpSpPr>
        <p:sp>
          <p:nvSpPr>
            <p:cNvPr id="17" name="16 CuadroTexto"/>
            <p:cNvSpPr txBox="1"/>
            <p:nvPr/>
          </p:nvSpPr>
          <p:spPr>
            <a:xfrm>
              <a:off x="611560" y="3933056"/>
              <a:ext cx="1807096" cy="1384995"/>
            </a:xfrm>
            <a:prstGeom prst="rect">
              <a:avLst/>
            </a:prstGeom>
            <a:noFill/>
          </p:spPr>
          <p:txBody>
            <a:bodyPr wrap="square" rtlCol="0">
              <a:spAutoFit/>
            </a:bodyPr>
            <a:lstStyle/>
            <a:p>
              <a:r>
                <a:rPr lang="es-EC" sz="2800" b="1" dirty="0" smtClean="0">
                  <a:latin typeface="Arial" panose="020B0604020202020204" pitchFamily="34" charset="0"/>
                  <a:cs typeface="Arial" panose="020B0604020202020204" pitchFamily="34" charset="0"/>
                </a:rPr>
                <a:t>Fibras y/o residuos</a:t>
              </a:r>
              <a:endParaRPr lang="es-EC" sz="2800" b="1" dirty="0">
                <a:latin typeface="Arial" panose="020B0604020202020204" pitchFamily="34" charset="0"/>
                <a:cs typeface="Arial" panose="020B0604020202020204" pitchFamily="34" charset="0"/>
              </a:endParaRPr>
            </a:p>
          </p:txBody>
        </p:sp>
        <p:cxnSp>
          <p:nvCxnSpPr>
            <p:cNvPr id="18" name="17 Conector recto de flecha"/>
            <p:cNvCxnSpPr/>
            <p:nvPr/>
          </p:nvCxnSpPr>
          <p:spPr>
            <a:xfrm>
              <a:off x="1979712" y="4625553"/>
              <a:ext cx="972108" cy="1"/>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9" name="18 CuadroTexto"/>
            <p:cNvSpPr txBox="1"/>
            <p:nvPr/>
          </p:nvSpPr>
          <p:spPr>
            <a:xfrm>
              <a:off x="2987823" y="4149080"/>
              <a:ext cx="2925807" cy="954107"/>
            </a:xfrm>
            <a:prstGeom prst="rect">
              <a:avLst/>
            </a:prstGeom>
            <a:noFill/>
          </p:spPr>
          <p:txBody>
            <a:bodyPr wrap="square" rtlCol="0">
              <a:spAutoFit/>
            </a:bodyPr>
            <a:lstStyle/>
            <a:p>
              <a:r>
                <a:rPr lang="es-EC" sz="2800" dirty="0" smtClean="0">
                  <a:latin typeface="Arial" panose="020B0604020202020204" pitchFamily="34" charset="0"/>
                  <a:cs typeface="Arial" panose="020B0604020202020204" pitchFamily="34" charset="0"/>
                </a:rPr>
                <a:t>Agrícolas  Agroindustriales</a:t>
              </a:r>
              <a:endParaRPr lang="es-EC" sz="2800" dirty="0">
                <a:latin typeface="Arial" panose="020B0604020202020204" pitchFamily="34" charset="0"/>
                <a:cs typeface="Arial" panose="020B0604020202020204" pitchFamily="34" charset="0"/>
              </a:endParaRPr>
            </a:p>
          </p:txBody>
        </p:sp>
        <p:cxnSp>
          <p:nvCxnSpPr>
            <p:cNvPr id="20" name="19 Conector recto de flecha"/>
            <p:cNvCxnSpPr/>
            <p:nvPr/>
          </p:nvCxnSpPr>
          <p:spPr>
            <a:xfrm flipV="1">
              <a:off x="5508104" y="4797152"/>
              <a:ext cx="634376" cy="1"/>
            </a:xfrm>
            <a:prstGeom prst="straightConnector1">
              <a:avLst/>
            </a:prstGeom>
            <a:ln>
              <a:solidFill>
                <a:schemeClr val="accent6">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20 Abrir llave"/>
            <p:cNvSpPr/>
            <p:nvPr/>
          </p:nvSpPr>
          <p:spPr>
            <a:xfrm>
              <a:off x="6164936" y="4221088"/>
              <a:ext cx="180020" cy="1152128"/>
            </a:xfrm>
            <a:prstGeom prst="leftBrac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sz="2800">
                <a:latin typeface="Arial" panose="020B0604020202020204" pitchFamily="34" charset="0"/>
                <a:cs typeface="Arial" panose="020B0604020202020204" pitchFamily="34" charset="0"/>
              </a:endParaRPr>
            </a:p>
          </p:txBody>
        </p:sp>
      </p:grpSp>
      <p:sp>
        <p:nvSpPr>
          <p:cNvPr id="23" name="22 CuadroTexto"/>
          <p:cNvSpPr txBox="1"/>
          <p:nvPr/>
        </p:nvSpPr>
        <p:spPr>
          <a:xfrm>
            <a:off x="9751536" y="4379101"/>
            <a:ext cx="2134394" cy="707886"/>
          </a:xfrm>
          <a:prstGeom prst="rect">
            <a:avLst/>
          </a:prstGeom>
          <a:noFill/>
        </p:spPr>
        <p:txBody>
          <a:bodyPr wrap="square" rtlCol="0">
            <a:spAutoFit/>
          </a:bodyPr>
          <a:lstStyle/>
          <a:p>
            <a:pPr algn="ctr"/>
            <a:r>
              <a:rPr lang="es-EC" sz="2000" dirty="0" smtClean="0">
                <a:latin typeface="Arial" panose="020B0604020202020204" pitchFamily="34" charset="0"/>
                <a:cs typeface="Arial" panose="020B0604020202020204" pitchFamily="34" charset="0"/>
              </a:rPr>
              <a:t>ENVOLVENTE INTERIOR</a:t>
            </a:r>
            <a:endParaRPr lang="es-EC" sz="2000" dirty="0">
              <a:latin typeface="Arial" panose="020B0604020202020204" pitchFamily="34" charset="0"/>
              <a:cs typeface="Arial" panose="020B0604020202020204" pitchFamily="34" charset="0"/>
            </a:endParaRPr>
          </a:p>
        </p:txBody>
      </p:sp>
      <p:sp>
        <p:nvSpPr>
          <p:cNvPr id="24" name="23 CuadroTexto"/>
          <p:cNvSpPr txBox="1"/>
          <p:nvPr/>
        </p:nvSpPr>
        <p:spPr>
          <a:xfrm>
            <a:off x="6814767" y="4303897"/>
            <a:ext cx="2058269" cy="954107"/>
          </a:xfrm>
          <a:prstGeom prst="rect">
            <a:avLst/>
          </a:prstGeom>
          <a:noFill/>
        </p:spPr>
        <p:txBody>
          <a:bodyPr wrap="square" rtlCol="0">
            <a:spAutoFit/>
          </a:bodyPr>
          <a:lstStyle/>
          <a:p>
            <a:r>
              <a:rPr lang="es-EC" sz="2800" dirty="0" smtClean="0">
                <a:latin typeface="Arial" panose="020B0604020202020204" pitchFamily="34" charset="0"/>
                <a:cs typeface="Arial" panose="020B0604020202020204" pitchFamily="34" charset="0"/>
              </a:rPr>
              <a:t>Aislamiento Térmico</a:t>
            </a:r>
            <a:endParaRPr lang="es-EC" sz="2800" dirty="0">
              <a:latin typeface="Arial" panose="020B0604020202020204" pitchFamily="34" charset="0"/>
              <a:cs typeface="Arial" panose="020B0604020202020204" pitchFamily="34" charset="0"/>
            </a:endParaRPr>
          </a:p>
        </p:txBody>
      </p:sp>
      <p:sp>
        <p:nvSpPr>
          <p:cNvPr id="3" name="Rectángulo 2"/>
          <p:cNvSpPr/>
          <p:nvPr/>
        </p:nvSpPr>
        <p:spPr>
          <a:xfrm>
            <a:off x="914402" y="1814290"/>
            <a:ext cx="7922628" cy="155292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Flecha abajo 3"/>
          <p:cNvSpPr/>
          <p:nvPr/>
        </p:nvSpPr>
        <p:spPr>
          <a:xfrm rot="16200000">
            <a:off x="8773898" y="2378347"/>
            <a:ext cx="812006" cy="378613"/>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1" name="Rectángulo 10"/>
          <p:cNvSpPr/>
          <p:nvPr/>
        </p:nvSpPr>
        <p:spPr>
          <a:xfrm>
            <a:off x="914402" y="3916856"/>
            <a:ext cx="7958634" cy="1627606"/>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2" name="Flecha abajo 21"/>
          <p:cNvSpPr/>
          <p:nvPr/>
        </p:nvSpPr>
        <p:spPr>
          <a:xfrm rot="16200000">
            <a:off x="8801106" y="4518821"/>
            <a:ext cx="812006" cy="378613"/>
          </a:xfrm>
          <a:prstGeom prst="down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2051914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1 Título"/>
          <p:cNvSpPr>
            <a:spLocks noGrp="1"/>
          </p:cNvSpPr>
          <p:nvPr>
            <p:ph type="title"/>
          </p:nvPr>
        </p:nvSpPr>
        <p:spPr>
          <a:xfrm>
            <a:off x="392305" y="666102"/>
            <a:ext cx="9429206" cy="798259"/>
          </a:xfrm>
        </p:spPr>
        <p:txBody>
          <a:bodyPr/>
          <a:lstStyle/>
          <a:p>
            <a:r>
              <a:rPr lang="es-EC" b="1" dirty="0" smtClean="0">
                <a:latin typeface="Arial" panose="020B0604020202020204" pitchFamily="34" charset="0"/>
                <a:cs typeface="Arial" panose="020B0604020202020204" pitchFamily="34" charset="0"/>
              </a:rPr>
              <a:t>GUADUA: PROCESO PLASBAM</a:t>
            </a:r>
            <a:endParaRPr lang="es-EC" b="1" dirty="0">
              <a:latin typeface="Arial" panose="020B0604020202020204" pitchFamily="34" charset="0"/>
              <a:cs typeface="Arial" panose="020B0604020202020204" pitchFamily="34" charset="0"/>
            </a:endParaRPr>
          </a:p>
        </p:txBody>
      </p:sp>
      <p:pic>
        <p:nvPicPr>
          <p:cNvPr id="4" name="Picture 2" descr="C:\Users\ROBINSON\Documents\U Catolica\Eco materiales\Fotos\HERRAMIENTAS Y CORTES\DSC01041.JPG"/>
          <p:cNvPicPr>
            <a:picLocks noChangeAspect="1" noChangeArrowheads="1"/>
          </p:cNvPicPr>
          <p:nvPr/>
        </p:nvPicPr>
        <p:blipFill>
          <a:blip r:embed="rId4" cstate="print"/>
          <a:srcRect l="8071" r="11047"/>
          <a:stretch>
            <a:fillRect/>
          </a:stretch>
        </p:blipFill>
        <p:spPr bwMode="auto">
          <a:xfrm>
            <a:off x="0" y="1571075"/>
            <a:ext cx="2893554" cy="2683114"/>
          </a:xfrm>
          <a:prstGeom prst="rect">
            <a:avLst/>
          </a:prstGeom>
          <a:noFill/>
        </p:spPr>
      </p:pic>
      <p:pic>
        <p:nvPicPr>
          <p:cNvPr id="5" name="11 Imagen" descr="DSC01084.JPG"/>
          <p:cNvPicPr>
            <a:picLocks noChangeAspect="1"/>
          </p:cNvPicPr>
          <p:nvPr/>
        </p:nvPicPr>
        <p:blipFill>
          <a:blip r:embed="rId5" cstate="print"/>
          <a:srcRect l="13725" t="5229" b="5882"/>
          <a:stretch>
            <a:fillRect/>
          </a:stretch>
        </p:blipFill>
        <p:spPr>
          <a:xfrm rot="16200000">
            <a:off x="2735149" y="1870537"/>
            <a:ext cx="2675830" cy="2067688"/>
          </a:xfrm>
          <a:prstGeom prst="rect">
            <a:avLst/>
          </a:prstGeom>
        </p:spPr>
      </p:pic>
      <p:pic>
        <p:nvPicPr>
          <p:cNvPr id="6" name="Picture 2" descr="C:\Users\ROBINSON\Documents\U Catolica\Eco materiales\Fotos\HERRAMIENTAS Y CORTES\DSC01155.JPG"/>
          <p:cNvPicPr>
            <a:picLocks noChangeAspect="1" noChangeArrowheads="1"/>
          </p:cNvPicPr>
          <p:nvPr/>
        </p:nvPicPr>
        <p:blipFill>
          <a:blip r:embed="rId6" cstate="print"/>
          <a:srcRect l="4101" t="20703" r="13379"/>
          <a:stretch>
            <a:fillRect/>
          </a:stretch>
        </p:blipFill>
        <p:spPr bwMode="auto">
          <a:xfrm>
            <a:off x="5297778" y="1565036"/>
            <a:ext cx="2094127" cy="2683114"/>
          </a:xfrm>
          <a:prstGeom prst="rect">
            <a:avLst/>
          </a:prstGeom>
          <a:noFill/>
        </p:spPr>
      </p:pic>
      <p:pic>
        <p:nvPicPr>
          <p:cNvPr id="7" name="Aplastado en prensa1.wmv">
            <a:hlinkClick r:id="" action="ppaction://media"/>
          </p:cNvPr>
          <p:cNvPicPr>
            <a:picLocks noRot="1" noChangeAspect="1"/>
          </p:cNvPicPr>
          <p:nvPr>
            <a:videoFile r:link="rId1"/>
          </p:nvPr>
        </p:nvPicPr>
        <p:blipFill rotWithShape="1">
          <a:blip r:embed="rId7"/>
          <a:srcRect r="4103" b="26571"/>
          <a:stretch/>
        </p:blipFill>
        <p:spPr>
          <a:xfrm>
            <a:off x="7566258" y="1571074"/>
            <a:ext cx="4644792" cy="2683115"/>
          </a:xfrm>
          <a:prstGeom prst="rect">
            <a:avLst/>
          </a:prstGeom>
        </p:spPr>
      </p:pic>
      <p:pic>
        <p:nvPicPr>
          <p:cNvPr id="9" name="APLICACION ADHESIVO.wmv">
            <a:hlinkClick r:id="" action="ppaction://media"/>
          </p:cNvPr>
          <p:cNvPicPr>
            <a:picLocks noRot="1" noChangeAspect="1"/>
          </p:cNvPicPr>
          <p:nvPr>
            <a:videoFile r:link="rId2"/>
          </p:nvPr>
        </p:nvPicPr>
        <p:blipFill rotWithShape="1">
          <a:blip r:embed="rId8"/>
          <a:srcRect l="12909"/>
          <a:stretch/>
        </p:blipFill>
        <p:spPr>
          <a:xfrm>
            <a:off x="0" y="4342972"/>
            <a:ext cx="2920493" cy="2515028"/>
          </a:xfrm>
          <a:prstGeom prst="rect">
            <a:avLst/>
          </a:prstGeom>
        </p:spPr>
      </p:pic>
      <p:pic>
        <p:nvPicPr>
          <p:cNvPr id="10" name="5 Imagen" descr="DSC04062.JPG"/>
          <p:cNvPicPr>
            <a:picLocks noChangeAspect="1"/>
          </p:cNvPicPr>
          <p:nvPr/>
        </p:nvPicPr>
        <p:blipFill rotWithShape="1">
          <a:blip r:embed="rId9"/>
          <a:srcRect l="12501" t="6250" r="14916" b="15625"/>
          <a:stretch/>
        </p:blipFill>
        <p:spPr>
          <a:xfrm>
            <a:off x="3075771" y="4342971"/>
            <a:ext cx="3115479" cy="2515029"/>
          </a:xfrm>
          <a:prstGeom prst="rect">
            <a:avLst/>
          </a:prstGeom>
        </p:spPr>
      </p:pic>
      <p:grpSp>
        <p:nvGrpSpPr>
          <p:cNvPr id="12" name="Grupo 11"/>
          <p:cNvGrpSpPr/>
          <p:nvPr/>
        </p:nvGrpSpPr>
        <p:grpSpPr>
          <a:xfrm>
            <a:off x="6296341" y="4342971"/>
            <a:ext cx="3611147" cy="2515029"/>
            <a:chOff x="1142975" y="1000108"/>
            <a:chExt cx="8001025" cy="5857916"/>
          </a:xfrm>
        </p:grpSpPr>
        <p:pic>
          <p:nvPicPr>
            <p:cNvPr id="13" name="5 Imagen" descr="DSC04074.JPG"/>
            <p:cNvPicPr>
              <a:picLocks noChangeAspect="1"/>
            </p:cNvPicPr>
            <p:nvPr/>
          </p:nvPicPr>
          <p:blipFill>
            <a:blip r:embed="rId10" cstate="print"/>
            <a:srcRect t="36316" b="35112"/>
            <a:stretch>
              <a:fillRect/>
            </a:stretch>
          </p:blipFill>
          <p:spPr>
            <a:xfrm>
              <a:off x="1142976" y="1000108"/>
              <a:ext cx="8001024" cy="1714512"/>
            </a:xfrm>
            <a:prstGeom prst="rect">
              <a:avLst/>
            </a:prstGeom>
          </p:spPr>
        </p:pic>
        <p:pic>
          <p:nvPicPr>
            <p:cNvPr id="14" name="11 Imagen" descr="DSC04082.JPG"/>
            <p:cNvPicPr>
              <a:picLocks noChangeAspect="1"/>
            </p:cNvPicPr>
            <p:nvPr/>
          </p:nvPicPr>
          <p:blipFill>
            <a:blip r:embed="rId11"/>
            <a:srcRect l="31013" t="40625" r="1216" b="45603"/>
            <a:stretch>
              <a:fillRect/>
            </a:stretch>
          </p:blipFill>
          <p:spPr>
            <a:xfrm>
              <a:off x="1176363" y="3000372"/>
              <a:ext cx="7967637" cy="1214446"/>
            </a:xfrm>
            <a:prstGeom prst="rect">
              <a:avLst/>
            </a:prstGeom>
          </p:spPr>
        </p:pic>
        <p:pic>
          <p:nvPicPr>
            <p:cNvPr id="15" name="12 Imagen" descr="DSC04083.JPG"/>
            <p:cNvPicPr>
              <a:picLocks noChangeAspect="1"/>
            </p:cNvPicPr>
            <p:nvPr/>
          </p:nvPicPr>
          <p:blipFill>
            <a:blip r:embed="rId12"/>
            <a:srcRect l="12500" t="46696" r="17073" b="25635"/>
            <a:stretch>
              <a:fillRect/>
            </a:stretch>
          </p:blipFill>
          <p:spPr>
            <a:xfrm>
              <a:off x="1142975" y="4500570"/>
              <a:ext cx="8001025" cy="2357454"/>
            </a:xfrm>
            <a:prstGeom prst="rect">
              <a:avLst/>
            </a:prstGeom>
          </p:spPr>
        </p:pic>
      </p:grpSp>
      <p:pic>
        <p:nvPicPr>
          <p:cNvPr id="16" name="8 Imagen" descr="DSC04088 - copia.JPG"/>
          <p:cNvPicPr>
            <a:picLocks noChangeAspect="1"/>
          </p:cNvPicPr>
          <p:nvPr/>
        </p:nvPicPr>
        <p:blipFill rotWithShape="1">
          <a:blip r:embed="rId13"/>
          <a:srcRect l="14017" r="20746"/>
          <a:stretch/>
        </p:blipFill>
        <p:spPr>
          <a:xfrm>
            <a:off x="10012060" y="4331263"/>
            <a:ext cx="2198990" cy="2526737"/>
          </a:xfrm>
          <a:prstGeom prst="rect">
            <a:avLst/>
          </a:prstGeom>
        </p:spPr>
      </p:pic>
    </p:spTree>
    <p:extLst>
      <p:ext uri="{BB962C8B-B14F-4D97-AF65-F5344CB8AC3E}">
        <p14:creationId xmlns:p14="http://schemas.microsoft.com/office/powerpoint/2010/main" val="339967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86" fill="hold"/>
                                        <p:tgtEl>
                                          <p:spTgt spid="7"/>
                                        </p:tgtEl>
                                      </p:cBhvr>
                                    </p:cmd>
                                  </p:childTnLst>
                                </p:cTn>
                              </p:par>
                            </p:childTnLst>
                          </p:cTn>
                        </p:par>
                        <p:par>
                          <p:cTn id="7" fill="hold">
                            <p:stCondLst>
                              <p:cond delay="18586"/>
                            </p:stCondLst>
                            <p:childTnLst>
                              <p:par>
                                <p:cTn id="8" presetID="1" presetClass="mediacall" presetSubtype="0" fill="hold" nodeType="afterEffect">
                                  <p:stCondLst>
                                    <p:cond delay="0"/>
                                  </p:stCondLst>
                                  <p:childTnLst>
                                    <p:cmd type="call" cmd="playFrom(0.0)">
                                      <p:cBhvr>
                                        <p:cTn id="9" dur="1398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7"/>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7"/>
                                        </p:tgtEl>
                                      </p:cBhvr>
                                    </p:cmd>
                                  </p:childTnLst>
                                </p:cTn>
                              </p:par>
                            </p:childTnLst>
                          </p:cTn>
                        </p:par>
                      </p:childTnLst>
                    </p:cTn>
                  </p:par>
                </p:childTnLst>
              </p:cTn>
              <p:nextCondLst>
                <p:cond evt="onClick" delay="0">
                  <p:tgtEl>
                    <p:spTgt spid="7"/>
                  </p:tgtEl>
                </p:cond>
              </p:nextCondLst>
            </p:seq>
            <p:video>
              <p:cMediaNode>
                <p:cTn id="15" fill="hold" display="0">
                  <p:stCondLst>
                    <p:cond delay="indefinite"/>
                  </p:stCondLst>
                  <p:endCondLst>
                    <p:cond evt="onNext" delay="0">
                      <p:tgtEl>
                        <p:sldTgt/>
                      </p:tgtEl>
                    </p:cond>
                    <p:cond evt="onPrev" delay="0">
                      <p:tgtEl>
                        <p:sldTgt/>
                      </p:tgtEl>
                    </p:cond>
                  </p:endCondLst>
                </p:cTn>
                <p:tgtEl>
                  <p:spTgt spid="7"/>
                </p:tgtEl>
              </p:cMediaNode>
            </p:video>
            <p:seq concurrent="1" nextAc="seek">
              <p:cTn id="16" restart="whenNotActive" fill="hold" evtFilter="cancelBubble" nodeType="interactiveSeq">
                <p:stCondLst>
                  <p:cond evt="onClick" delay="0">
                    <p:tgtEl>
                      <p:spTgt spid="9"/>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9"/>
                                        </p:tgtEl>
                                      </p:cBhvr>
                                    </p:cmd>
                                  </p:childTnLst>
                                </p:cTn>
                              </p:par>
                            </p:childTnLst>
                          </p:cTn>
                        </p:par>
                      </p:childTnLst>
                    </p:cTn>
                  </p:par>
                </p:childTnLst>
              </p:cTn>
              <p:nextCondLst>
                <p:cond evt="onClick" delay="0">
                  <p:tgtEl>
                    <p:spTgt spid="9"/>
                  </p:tgtEl>
                </p:cond>
              </p:nextCondLst>
            </p:seq>
            <p:video>
              <p:cMediaNode>
                <p:cTn id="21"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theme/theme1.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4912</TotalTime>
  <Words>971</Words>
  <Application>Microsoft Office PowerPoint</Application>
  <PresentationFormat>Panorámica</PresentationFormat>
  <Paragraphs>188</Paragraphs>
  <Slides>58</Slides>
  <Notes>3</Notes>
  <HiddenSlides>0</HiddenSlides>
  <MMClips>2</MMClips>
  <ScaleCrop>false</ScaleCrop>
  <HeadingPairs>
    <vt:vector size="6" baseType="variant">
      <vt:variant>
        <vt:lpstr>Fuentes usadas</vt:lpstr>
      </vt:variant>
      <vt:variant>
        <vt:i4>9</vt:i4>
      </vt:variant>
      <vt:variant>
        <vt:lpstr>Tema</vt:lpstr>
      </vt:variant>
      <vt:variant>
        <vt:i4>3</vt:i4>
      </vt:variant>
      <vt:variant>
        <vt:lpstr>Títulos de diapositiva</vt:lpstr>
      </vt:variant>
      <vt:variant>
        <vt:i4>58</vt:i4>
      </vt:variant>
    </vt:vector>
  </HeadingPairs>
  <TitlesOfParts>
    <vt:vector size="70" baseType="lpstr">
      <vt:lpstr>Arial</vt:lpstr>
      <vt:lpstr>Calibri</vt:lpstr>
      <vt:lpstr>Century Gothic</vt:lpstr>
      <vt:lpstr>Swis721 BT</vt:lpstr>
      <vt:lpstr>Swis721 Lt BT</vt:lpstr>
      <vt:lpstr>Times New Roman</vt:lpstr>
      <vt:lpstr>Verdana</vt:lpstr>
      <vt:lpstr>Wingdings</vt:lpstr>
      <vt:lpstr>Wingdings 3</vt:lpstr>
      <vt:lpstr>Diseño personalizado</vt:lpstr>
      <vt:lpstr>1_Diseño personalizado</vt:lpstr>
      <vt:lpstr>Espiral</vt:lpstr>
      <vt:lpstr>Proyecto:  Refugio Antártico Ecuatoriano</vt:lpstr>
      <vt:lpstr>Presentación de PowerPoint</vt:lpstr>
      <vt:lpstr>OBJETIVO PRINCIPAL DEL PROYECTO</vt:lpstr>
      <vt:lpstr>OBJETIVOS ESPECÍFICOS DEL PROYECTO</vt:lpstr>
      <vt:lpstr>OBJETIVO ESPECÍFICO DE LA EXPEDICIÓN</vt:lpstr>
      <vt:lpstr>PROPUESTA</vt:lpstr>
      <vt:lpstr>METODOLOGÍA</vt:lpstr>
      <vt:lpstr>DESARROLLO</vt:lpstr>
      <vt:lpstr>GUADUA: PROCESO PLASBAM</vt:lpstr>
      <vt:lpstr>GUADUA: PLASBAM Y TRIPBAM</vt:lpstr>
      <vt:lpstr>GUADUA: PLASBAM Y TRIPBAM</vt:lpstr>
      <vt:lpstr>Presentación de PowerPoint</vt:lpstr>
      <vt:lpstr>Presentación de PowerPoint</vt:lpstr>
      <vt:lpstr>Presentación de PowerPoint</vt:lpstr>
      <vt:lpstr>FIBRAS Y/O RESIDUOS AGRÍCOLAS Y/O AGROINDUSTRIALES</vt:lpstr>
      <vt:lpstr>Presentación de PowerPoint</vt:lpstr>
      <vt:lpstr>PROPIEDADES FÍSICAS-QUÍMICAS Y MECÁNICAS</vt:lpstr>
      <vt:lpstr>ENSAYOS DE CONDUCTIVIDAD TÉRMICA Y NORMAS. </vt:lpstr>
      <vt:lpstr>ENSAYOS DE CONDUCTIVIDAD TÉRMICA Y NORMAS. </vt:lpstr>
      <vt:lpstr>Presentación de PowerPoint</vt:lpstr>
      <vt:lpstr>Presentación de PowerPoint</vt:lpstr>
      <vt:lpstr>RESULTADOS: ENSAYOS DE CONDUCTIVIDAD TÉRMICA EN LABORATORIO ECOMATERIALES  DE LA UCSG - ECUADOR.</vt:lpstr>
      <vt:lpstr>TRATAMIENTO AL FUEGO Y ATAQUE DE MICROORGANISMOS:</vt:lpstr>
      <vt:lpstr>PROPIEDADES MECÁNICAS: PLASBAM.</vt:lpstr>
      <vt:lpstr>PROPIEDADES MECÁNICAS: FIBRAS NATURALES.</vt:lpstr>
      <vt:lpstr>RESULTADOS: PROPIEDADES MECÁNICAS DE FIBRAS NATURALES EN LABORATORIO ECOMATERIALES  DE LA UCSG - ECUADOR.</vt:lpstr>
      <vt:lpstr>PROTOTIPOS EXPERIMENTALES: BAMBÚ Y FIBRAS NATURALES ENSAYADAS EN LA ANTÁRTICA.</vt:lpstr>
      <vt:lpstr>PROTOTIPOS EXPERIMENTALES: BAMBÚ Y FIBRAS NATURALES ENSAYADAS EN LA ANTÁRTICA.</vt:lpstr>
      <vt:lpstr>ENSAYOS DE CONDUCTIVIDAD TÉRMICA EN LA ANTÁRTICA DE LOS  PROTOTIPOS EXPERIMENTALES </vt:lpstr>
      <vt:lpstr>ENSAYOS DE CONDUCTIVIDAD TÉRMICA EN LA ANTÁRTICA DE LOS PROTOTIPOS EXPERIMENTALES </vt:lpstr>
      <vt:lpstr>ENSAYOS DE INTEMPERISMO EN LA ANTÁRTICA DE PROTOTIPOS EXPERIMENTALES SELECCIONADOS</vt:lpstr>
      <vt:lpstr>ENSAYOS DE INTEMPERISMO EN LA ANTÁRTICA DE PROTOTIPOS EXPERIMENTALES SELECCIONADOS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NaNa Mi</dc:creator>
  <cp:lastModifiedBy>UCSG</cp:lastModifiedBy>
  <cp:revision>217</cp:revision>
  <dcterms:created xsi:type="dcterms:W3CDTF">2016-08-28T21:29:45Z</dcterms:created>
  <dcterms:modified xsi:type="dcterms:W3CDTF">2017-05-02T17:27:00Z</dcterms:modified>
</cp:coreProperties>
</file>