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40" r:id="rId2"/>
    <p:sldId id="331" r:id="rId3"/>
    <p:sldId id="332" r:id="rId4"/>
    <p:sldId id="313" r:id="rId5"/>
    <p:sldId id="309" r:id="rId6"/>
    <p:sldId id="336" r:id="rId7"/>
    <p:sldId id="296" r:id="rId8"/>
    <p:sldId id="290" r:id="rId9"/>
    <p:sldId id="334" r:id="rId10"/>
    <p:sldId id="282" r:id="rId11"/>
    <p:sldId id="283" r:id="rId12"/>
    <p:sldId id="285" r:id="rId13"/>
    <p:sldId id="297" r:id="rId14"/>
    <p:sldId id="302" r:id="rId15"/>
    <p:sldId id="337" r:id="rId16"/>
    <p:sldId id="316" r:id="rId17"/>
    <p:sldId id="293" r:id="rId18"/>
    <p:sldId id="314" r:id="rId19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 varScale="1">
        <p:scale>
          <a:sx n="70" d="100"/>
          <a:sy n="70" d="100"/>
        </p:scale>
        <p:origin x="77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aniela%20Cajiao\Documents\Cajiao%20Daniela\UAM\Plan%20de%20tesis\Estadisticas%20Aitcho\estadisticas%20aitcho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/>
              <a:t>Visitantes para Barrientos -Aitcho island- [1989-2016]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Hoja1!$A$2</c:f>
              <c:strCache>
                <c:ptCount val="1"/>
                <c:pt idx="0">
                  <c:v>Aitcho landed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2.3809527529297513E-2"/>
                  <c:y val="-4.0302267002518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6"/>
              <c:layout>
                <c:manualLayout>
                  <c:x val="-4.1666673176270652E-2"/>
                  <c:y val="-1.539304915831132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C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28575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Hoja1!$B$1:$AB$1</c:f>
              <c:strCache>
                <c:ptCount val="27"/>
                <c:pt idx="0">
                  <c:v>1989-1990</c:v>
                </c:pt>
                <c:pt idx="1">
                  <c:v>1990-1991</c:v>
                </c:pt>
                <c:pt idx="2">
                  <c:v>1991-1992</c:v>
                </c:pt>
                <c:pt idx="3">
                  <c:v>1992-1993</c:v>
                </c:pt>
                <c:pt idx="4">
                  <c:v>1993-1994</c:v>
                </c:pt>
                <c:pt idx="5">
                  <c:v>1994-1995</c:v>
                </c:pt>
                <c:pt idx="6">
                  <c:v>1995-1996</c:v>
                </c:pt>
                <c:pt idx="7">
                  <c:v>1996-1997</c:v>
                </c:pt>
                <c:pt idx="8">
                  <c:v>1997-1998</c:v>
                </c:pt>
                <c:pt idx="9">
                  <c:v>1998-1999</c:v>
                </c:pt>
                <c:pt idx="10">
                  <c:v>1999-2000</c:v>
                </c:pt>
                <c:pt idx="11">
                  <c:v>2000-2001</c:v>
                </c:pt>
                <c:pt idx="12">
                  <c:v>2001-2002</c:v>
                </c:pt>
                <c:pt idx="13">
                  <c:v>2002-2003</c:v>
                </c:pt>
                <c:pt idx="14">
                  <c:v>2003-2004</c:v>
                </c:pt>
                <c:pt idx="15">
                  <c:v>2004-2005</c:v>
                </c:pt>
                <c:pt idx="16">
                  <c:v>2005-2006</c:v>
                </c:pt>
                <c:pt idx="17">
                  <c:v>2006-2007</c:v>
                </c:pt>
                <c:pt idx="18">
                  <c:v>2007-2008</c:v>
                </c:pt>
                <c:pt idx="19">
                  <c:v>2008-2009</c:v>
                </c:pt>
                <c:pt idx="20">
                  <c:v>2009-2010</c:v>
                </c:pt>
                <c:pt idx="21">
                  <c:v>2010-2011</c:v>
                </c:pt>
                <c:pt idx="22">
                  <c:v>2011-2012</c:v>
                </c:pt>
                <c:pt idx="23">
                  <c:v>2012-2013</c:v>
                </c:pt>
                <c:pt idx="24">
                  <c:v>2013-2014</c:v>
                </c:pt>
                <c:pt idx="25">
                  <c:v>2014-2015</c:v>
                </c:pt>
                <c:pt idx="26">
                  <c:v>2015-2016</c:v>
                </c:pt>
              </c:strCache>
            </c:strRef>
          </c:cat>
          <c:val>
            <c:numRef>
              <c:f>Hoja1!$B$2:$AB$2</c:f>
              <c:numCache>
                <c:formatCode>_(* #,##0_);_(* \(#,##0\);_(* "-"??_);_(@_)</c:formatCode>
                <c:ptCount val="27"/>
                <c:pt idx="0">
                  <c:v>271</c:v>
                </c:pt>
                <c:pt idx="1">
                  <c:v>0</c:v>
                </c:pt>
                <c:pt idx="2">
                  <c:v>285</c:v>
                </c:pt>
                <c:pt idx="3">
                  <c:v>601</c:v>
                </c:pt>
                <c:pt idx="4">
                  <c:v>271</c:v>
                </c:pt>
                <c:pt idx="5">
                  <c:v>667</c:v>
                </c:pt>
                <c:pt idx="6">
                  <c:v>1759</c:v>
                </c:pt>
                <c:pt idx="7">
                  <c:v>2341</c:v>
                </c:pt>
                <c:pt idx="8">
                  <c:v>2499</c:v>
                </c:pt>
                <c:pt idx="9">
                  <c:v>2525</c:v>
                </c:pt>
                <c:pt idx="10">
                  <c:v>3454</c:v>
                </c:pt>
                <c:pt idx="11">
                  <c:v>3285</c:v>
                </c:pt>
                <c:pt idx="12">
                  <c:v>2396</c:v>
                </c:pt>
                <c:pt idx="13">
                  <c:v>3566</c:v>
                </c:pt>
                <c:pt idx="14">
                  <c:v>4208</c:v>
                </c:pt>
                <c:pt idx="15">
                  <c:v>3520</c:v>
                </c:pt>
                <c:pt idx="16">
                  <c:v>5600</c:v>
                </c:pt>
                <c:pt idx="17">
                  <c:v>6362</c:v>
                </c:pt>
                <c:pt idx="18">
                  <c:v>6083</c:v>
                </c:pt>
                <c:pt idx="19">
                  <c:v>5568</c:v>
                </c:pt>
                <c:pt idx="20">
                  <c:v>4521</c:v>
                </c:pt>
                <c:pt idx="21">
                  <c:v>5385</c:v>
                </c:pt>
                <c:pt idx="22">
                  <c:v>5846</c:v>
                </c:pt>
                <c:pt idx="23">
                  <c:v>4650</c:v>
                </c:pt>
                <c:pt idx="24">
                  <c:v>4531</c:v>
                </c:pt>
                <c:pt idx="25">
                  <c:v>4595</c:v>
                </c:pt>
                <c:pt idx="26">
                  <c:v>7698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899568400"/>
        <c:axId val="-1899572752"/>
      </c:lineChart>
      <c:catAx>
        <c:axId val="-1899568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-1899572752"/>
        <c:crosses val="autoZero"/>
        <c:auto val="1"/>
        <c:lblAlgn val="ctr"/>
        <c:lblOffset val="100"/>
        <c:noMultiLvlLbl val="0"/>
      </c:catAx>
      <c:valAx>
        <c:axId val="-1899572752"/>
        <c:scaling>
          <c:orientation val="minMax"/>
          <c:max val="8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-189956840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C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9 Rectángulo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10 Rectángulo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750C959-BDBD-4B9C-8111-7DBBCC1CD4EE}" type="datetimeFigureOut">
              <a:rPr lang="es-ES" smtClean="0"/>
              <a:pPr/>
              <a:t>06/02/2018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780524" y="236539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E922B5F-BA6E-4AEA-ABBE-56288B9161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0C959-BDBD-4B9C-8111-7DBBCC1CD4EE}" type="datetimeFigureOut">
              <a:rPr lang="es-ES" smtClean="0"/>
              <a:pPr/>
              <a:t>06/02/2018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22B5F-BA6E-4AEA-ABBE-56288B9161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416800" cy="5516564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8737600" y="6248403"/>
            <a:ext cx="2946400" cy="365125"/>
          </a:xfrm>
        </p:spPr>
        <p:txBody>
          <a:bodyPr/>
          <a:lstStyle/>
          <a:p>
            <a:fld id="{D750C959-BDBD-4B9C-8111-7DBBCC1CD4EE}" type="datetimeFigureOut">
              <a:rPr lang="es-ES" smtClean="0"/>
              <a:pPr/>
              <a:t>06/02/2018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09602" y="6248208"/>
            <a:ext cx="7431311" cy="365125"/>
          </a:xfrm>
        </p:spPr>
        <p:txBody>
          <a:bodyPr/>
          <a:lstStyle/>
          <a:p>
            <a:endParaRPr lang="es-ES"/>
          </a:p>
        </p:txBody>
      </p:sp>
      <p:sp>
        <p:nvSpPr>
          <p:cNvPr id="7" name="6 Rectángulo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7 Rectángulo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8 Rectángulo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fld id="{8E922B5F-BA6E-4AEA-ABBE-56288B9161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0C959-BDBD-4B9C-8111-7DBBCC1CD4EE}" type="datetimeFigureOut">
              <a:rPr lang="es-ES" smtClean="0"/>
              <a:pPr/>
              <a:t>06/02/2018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922B5F-BA6E-4AEA-ABBE-56288B9161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828801" y="2743200"/>
            <a:ext cx="9497484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Rectángulo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7 Rectángulo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8 Rectángulo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0C959-BDBD-4B9C-8111-7DBBCC1CD4EE}" type="datetimeFigureOut">
              <a:rPr lang="es-ES" smtClean="0"/>
              <a:pPr/>
              <a:t>06/02/2018</a:t>
            </a:fld>
            <a:endParaRPr lang="es-ES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8E922B5F-BA6E-4AEA-ABBE-56288B9161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750C959-BDBD-4B9C-8111-7DBBCC1CD4EE}" type="datetimeFigureOut">
              <a:rPr lang="es-ES" smtClean="0"/>
              <a:pPr/>
              <a:t>06/02/2018</a:t>
            </a:fld>
            <a:endParaRPr lang="es-ES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E922B5F-BA6E-4AEA-ABBE-56288B9161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750C959-BDBD-4B9C-8111-7DBBCC1CD4EE}" type="datetimeFigureOut">
              <a:rPr lang="es-ES" smtClean="0"/>
              <a:pPr/>
              <a:t>06/02/2018</a:t>
            </a:fld>
            <a:endParaRPr lang="es-ES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E922B5F-BA6E-4AEA-ABBE-56288B9161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ES"/>
          </a:p>
        </p:txBody>
      </p:sp>
      <p:sp>
        <p:nvSpPr>
          <p:cNvPr id="16" name="15 Marcador de texto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5" name="14 Marcador de texto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0C959-BDBD-4B9C-8111-7DBBCC1CD4EE}" type="datetimeFigureOut">
              <a:rPr lang="es-ES" smtClean="0"/>
              <a:pPr/>
              <a:t>06/02/2018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922B5F-BA6E-4AEA-ABBE-56288B9161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0C959-BDBD-4B9C-8111-7DBBCC1CD4EE}" type="datetimeFigureOut">
              <a:rPr lang="es-ES" smtClean="0"/>
              <a:pPr/>
              <a:t>06/02/2018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E922B5F-BA6E-4AEA-ABBE-56288B9161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0C959-BDBD-4B9C-8111-7DBBCC1CD4EE}" type="datetimeFigureOut">
              <a:rPr lang="es-ES" smtClean="0"/>
              <a:pPr/>
              <a:t>06/02/2018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E922B5F-BA6E-4AEA-ABBE-56288B9161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812800" y="1752600"/>
            <a:ext cx="21336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8 Rectángulo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9 Rectángulo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Rectángulo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8331200" y="6248401"/>
            <a:ext cx="3556000" cy="365125"/>
          </a:xfrm>
        </p:spPr>
        <p:txBody>
          <a:bodyPr rtlCol="0"/>
          <a:lstStyle/>
          <a:p>
            <a:fld id="{D750C959-BDBD-4B9C-8111-7DBBCC1CD4EE}" type="datetimeFigureOut">
              <a:rPr lang="es-ES" smtClean="0"/>
              <a:pPr/>
              <a:t>06/02/2018</a:t>
            </a:fld>
            <a:endParaRPr lang="es-ES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8E922B5F-BA6E-4AEA-ABBE-56288B9161BE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2133600" y="6248207"/>
            <a:ext cx="6096000" cy="365125"/>
          </a:xfrm>
        </p:spPr>
        <p:txBody>
          <a:bodyPr rtlCol="0"/>
          <a:lstStyle/>
          <a:p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750C959-BDBD-4B9C-8111-7DBBCC1CD4EE}" type="datetimeFigureOut">
              <a:rPr lang="es-ES" smtClean="0"/>
              <a:pPr/>
              <a:t>06/02/2018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812801" y="6248207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7" name="6 Rectángulo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7 Rectángulo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8 Rectángulo"/>
          <p:cNvSpPr/>
          <p:nvPr/>
        </p:nvSpPr>
        <p:spPr>
          <a:xfrm>
            <a:off x="787400" y="1280160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E922B5F-BA6E-4AEA-ABBE-56288B9161BE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3789040"/>
            <a:ext cx="1728192" cy="160442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785949"/>
            <a:ext cx="1224136" cy="1444528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1199456" y="1750142"/>
            <a:ext cx="10513168" cy="1200329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C" sz="3600" b="1" dirty="0" smtClean="0"/>
              <a:t>Propuesta </a:t>
            </a:r>
            <a:r>
              <a:rPr lang="es-EC" sz="3600" b="1" dirty="0"/>
              <a:t>para el manejo de visitantes en la isla </a:t>
            </a:r>
            <a:r>
              <a:rPr lang="es-EC" sz="3600" b="1" dirty="0" smtClean="0"/>
              <a:t>Barrientos </a:t>
            </a:r>
            <a:endParaRPr lang="es-EC" sz="3600" dirty="0"/>
          </a:p>
        </p:txBody>
      </p:sp>
      <p:sp>
        <p:nvSpPr>
          <p:cNvPr id="9" name="Rectángulo 8"/>
          <p:cNvSpPr/>
          <p:nvPr/>
        </p:nvSpPr>
        <p:spPr>
          <a:xfrm>
            <a:off x="7032104" y="547704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es-EC" dirty="0"/>
              <a:t>Investigadores: </a:t>
            </a:r>
          </a:p>
          <a:p>
            <a:pPr algn="ctr"/>
            <a:r>
              <a:rPr lang="es-EC" dirty="0"/>
              <a:t>Gunter </a:t>
            </a:r>
            <a:r>
              <a:rPr lang="es-EC" dirty="0" err="1"/>
              <a:t>Reck</a:t>
            </a:r>
            <a:r>
              <a:rPr lang="es-EC" dirty="0"/>
              <a:t>, </a:t>
            </a:r>
            <a:r>
              <a:rPr lang="es-EC" dirty="0" err="1"/>
              <a:t>Ph.D</a:t>
            </a:r>
            <a:endParaRPr lang="es-EC" dirty="0"/>
          </a:p>
          <a:p>
            <a:pPr algn="ctr"/>
            <a:r>
              <a:rPr lang="es-EC" dirty="0"/>
              <a:t>Daniela </a:t>
            </a:r>
            <a:r>
              <a:rPr lang="es-EC" dirty="0" err="1"/>
              <a:t>Cajiao</a:t>
            </a:r>
            <a:r>
              <a:rPr lang="es-EC" dirty="0"/>
              <a:t>, </a:t>
            </a:r>
            <a:r>
              <a:rPr lang="es-EC" dirty="0" err="1"/>
              <a:t>M.Sc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186446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DSC03046.JPG"/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>
            <a:lum contrast="-10000"/>
          </a:blip>
          <a:stretch>
            <a:fillRect/>
          </a:stretch>
        </p:blipFill>
        <p:spPr>
          <a:xfrm>
            <a:off x="839416" y="332656"/>
            <a:ext cx="4608512" cy="6143950"/>
          </a:xfrm>
        </p:spPr>
      </p:pic>
      <p:pic>
        <p:nvPicPr>
          <p:cNvPr id="7" name="6 Marcador de contenido" descr="DSC04869.JPG"/>
          <p:cNvPicPr>
            <a:picLocks noGrp="1" noChangeAspect="1"/>
          </p:cNvPicPr>
          <p:nvPr>
            <p:ph sz="half" idx="4294967295"/>
          </p:nvPr>
        </p:nvPicPr>
        <p:blipFill>
          <a:blip r:embed="rId3" cstate="screen"/>
          <a:stretch>
            <a:fillRect/>
          </a:stretch>
        </p:blipFill>
        <p:spPr>
          <a:xfrm>
            <a:off x="6096000" y="548680"/>
            <a:ext cx="4038600" cy="3028950"/>
          </a:xfrm>
        </p:spPr>
      </p:pic>
      <p:pic>
        <p:nvPicPr>
          <p:cNvPr id="11" name="4 Marcador de contenido" descr="DSC0487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096000" y="3645024"/>
            <a:ext cx="403860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Marcador de contenido" descr="DSC04847.JPG"/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/>
          <a:stretch>
            <a:fillRect/>
          </a:stretch>
        </p:blipFill>
        <p:spPr>
          <a:xfrm>
            <a:off x="1919536" y="3645024"/>
            <a:ext cx="4248472" cy="3186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8 Marcador de contenido" descr="DSC04848.JPG"/>
          <p:cNvPicPr>
            <a:picLocks noGrp="1" noChangeAspect="1"/>
          </p:cNvPicPr>
          <p:nvPr>
            <p:ph sz="half" idx="4294967295"/>
          </p:nvPr>
        </p:nvPicPr>
        <p:blipFill>
          <a:blip r:embed="rId3" cstate="screen"/>
          <a:stretch>
            <a:fillRect/>
          </a:stretch>
        </p:blipFill>
        <p:spPr>
          <a:xfrm>
            <a:off x="1991544" y="404664"/>
            <a:ext cx="403860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4 Marcador de contenido" descr="DSC04878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456041" y="908720"/>
            <a:ext cx="3834885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 descr="DSC04649.JPG"/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/>
          <a:stretch>
            <a:fillRect/>
          </a:stretch>
        </p:blipFill>
        <p:spPr>
          <a:xfrm>
            <a:off x="1919536" y="404664"/>
            <a:ext cx="403860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5 Marcador de contenido" descr="DSC04389.JPG"/>
          <p:cNvPicPr>
            <a:picLocks noGrp="1" noChangeAspect="1"/>
          </p:cNvPicPr>
          <p:nvPr>
            <p:ph sz="half" idx="4294967295"/>
          </p:nvPr>
        </p:nvPicPr>
        <p:blipFill>
          <a:blip r:embed="rId3" cstate="screen"/>
          <a:stretch>
            <a:fillRect/>
          </a:stretch>
        </p:blipFill>
        <p:spPr>
          <a:xfrm>
            <a:off x="6312024" y="404664"/>
            <a:ext cx="403860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6 Marcador de contenido" descr="DSC04858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384032" y="3573016"/>
            <a:ext cx="403860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5 Marcador de contenido" descr="DSC04667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919536" y="3573016"/>
            <a:ext cx="4128459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 Marcador de contenido" descr="DSC035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91544" y="332656"/>
            <a:ext cx="8278688" cy="6209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dirty="0"/>
              <a:t>¿Qué hemos </a:t>
            </a:r>
            <a:r>
              <a:rPr lang="es-ES" sz="4000" dirty="0" smtClean="0"/>
              <a:t>realizado?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5069160"/>
          </a:xfrm>
        </p:spPr>
        <p:txBody>
          <a:bodyPr>
            <a:normAutofit fontScale="92500"/>
          </a:bodyPr>
          <a:lstStyle/>
          <a:p>
            <a:r>
              <a:rPr lang="es-ES" sz="2400" dirty="0"/>
              <a:t>2011: Ecuador inicia procesos continuos y sistemáticos de monitoreo.</a:t>
            </a:r>
          </a:p>
          <a:p>
            <a:pPr lvl="1"/>
            <a:r>
              <a:rPr lang="es-ES" sz="2000" dirty="0"/>
              <a:t>Presentación IP al Tratado Antártico. </a:t>
            </a:r>
          </a:p>
          <a:p>
            <a:pPr lvl="1"/>
            <a:endParaRPr lang="es-ES" sz="2000" dirty="0"/>
          </a:p>
          <a:p>
            <a:r>
              <a:rPr lang="es-ES" sz="2400" dirty="0"/>
              <a:t>2012: Ecuador y España inician colaboración para el desarrollo de monitoreo en Barrientos.</a:t>
            </a:r>
          </a:p>
          <a:p>
            <a:pPr lvl="1"/>
            <a:r>
              <a:rPr lang="es-ES" sz="2000" dirty="0"/>
              <a:t>Presentación WP al Tratado Antártico </a:t>
            </a:r>
            <a:r>
              <a:rPr lang="es-ES" sz="2000" dirty="0">
                <a:sym typeface="Wingdings" pitchFamily="2" charset="2"/>
              </a:rPr>
              <a:t> Resolución 5 (2012). </a:t>
            </a:r>
          </a:p>
          <a:p>
            <a:pPr lvl="1"/>
            <a:endParaRPr lang="es-ES" sz="2000" dirty="0"/>
          </a:p>
          <a:p>
            <a:r>
              <a:rPr lang="es-ES" sz="2400" dirty="0"/>
              <a:t>2013: Desarrollo de campaña para monitorear estado de cobertura vegetal en los senderos en Barrientos y cumplimiento Resolución 5 (2012).</a:t>
            </a:r>
          </a:p>
          <a:p>
            <a:pPr lvl="1"/>
            <a:r>
              <a:rPr lang="es-ES" sz="2100" dirty="0"/>
              <a:t>Presentación dos WP al Tratado Antártico </a:t>
            </a:r>
            <a:r>
              <a:rPr lang="es-ES" sz="2100" dirty="0">
                <a:sym typeface="Wingdings" pitchFamily="2" charset="2"/>
              </a:rPr>
              <a:t> Informe técnico y ajustes a la Directriz de sitio de Barrientos</a:t>
            </a:r>
            <a:r>
              <a:rPr lang="es-ES" sz="2100" dirty="0" smtClean="0">
                <a:sym typeface="Wingdings" pitchFamily="2" charset="2"/>
              </a:rPr>
              <a:t>.</a:t>
            </a:r>
          </a:p>
          <a:p>
            <a:pPr lvl="1"/>
            <a:endParaRPr lang="es-ES" sz="2100" dirty="0" smtClean="0">
              <a:sym typeface="Wingdings" pitchFamily="2" charset="2"/>
            </a:endParaRPr>
          </a:p>
          <a:p>
            <a:r>
              <a:rPr lang="es-ES" sz="2400" dirty="0" smtClean="0">
                <a:sym typeface="Wingdings" pitchFamily="2" charset="2"/>
              </a:rPr>
              <a:t>2016-2017/ 2017-2018: </a:t>
            </a:r>
            <a:r>
              <a:rPr lang="es-ES" sz="2400" dirty="0" smtClean="0">
                <a:sym typeface="Wingdings" pitchFamily="2" charset="2"/>
              </a:rPr>
              <a:t>Incorporación de nuevos temas de seguimiento y monitoreo (trabajo de campo).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874"/>
            <a:ext cx="5040558" cy="668012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58" y="1916832"/>
            <a:ext cx="6138838" cy="3402978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6090540" y="558924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Perpetua-Bold"/>
              </a:rPr>
              <a:t>Tourism, People and Protected Areas</a:t>
            </a:r>
          </a:p>
          <a:p>
            <a:pPr algn="ctr"/>
            <a:r>
              <a:rPr lang="es-EC" b="1" dirty="0">
                <a:latin typeface="Perpetua-Bold"/>
              </a:rPr>
              <a:t>in Polar </a:t>
            </a:r>
            <a:r>
              <a:rPr lang="es-EC" b="1" dirty="0" err="1" smtClean="0">
                <a:latin typeface="Perpetua-Bold"/>
              </a:rPr>
              <a:t>Wilderness</a:t>
            </a:r>
            <a:r>
              <a:rPr lang="es-EC" b="1" dirty="0" smtClean="0">
                <a:latin typeface="Perpetua-Bold"/>
              </a:rPr>
              <a:t> </a:t>
            </a:r>
            <a:r>
              <a:rPr lang="es-EC" b="1" dirty="0" err="1" smtClean="0">
                <a:latin typeface="Perpetua-Bold"/>
              </a:rPr>
              <a:t>Conference</a:t>
            </a:r>
            <a:r>
              <a:rPr lang="es-EC" b="1" dirty="0" smtClean="0">
                <a:latin typeface="Perpetua-Bold"/>
              </a:rPr>
              <a:t>. Island, 2016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73281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424" y="244464"/>
            <a:ext cx="4018373" cy="5674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Marcador de contenido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249108"/>
            <a:ext cx="4081971" cy="5771340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8042942" y="623731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 smtClean="0"/>
              <a:t>SCAR, 2016</a:t>
            </a:r>
            <a:endParaRPr lang="es-EC" dirty="0"/>
          </a:p>
        </p:txBody>
      </p:sp>
      <p:sp>
        <p:nvSpPr>
          <p:cNvPr id="5" name="CuadroTexto 4"/>
          <p:cNvSpPr txBox="1"/>
          <p:nvPr/>
        </p:nvSpPr>
        <p:spPr>
          <a:xfrm>
            <a:off x="1847528" y="623731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dirty="0" smtClean="0"/>
              <a:t>New </a:t>
            </a:r>
            <a:r>
              <a:rPr lang="es-EC" dirty="0" err="1" smtClean="0"/>
              <a:t>Zeland</a:t>
            </a:r>
            <a:r>
              <a:rPr lang="es-EC" dirty="0" smtClean="0"/>
              <a:t>, 2014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89488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06266">
            <a:off x="398359" y="701397"/>
            <a:ext cx="5328592" cy="341541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55801">
            <a:off x="2623492" y="1825824"/>
            <a:ext cx="5360839" cy="334629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051" y="520483"/>
            <a:ext cx="6067425" cy="484822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504221">
            <a:off x="1014736" y="2346359"/>
            <a:ext cx="5203716" cy="3436416"/>
          </a:xfrm>
          <a:prstGeom prst="rect">
            <a:avLst/>
          </a:prstGeom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2144" y="260648"/>
            <a:ext cx="4176464" cy="583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¿Qué hemos logrado?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70912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s-EC" dirty="0" smtClean="0"/>
              <a:t>Visibilidad del Ecuador ante los Miembros del Tratado Antártico.</a:t>
            </a:r>
            <a:endParaRPr lang="es-ES" dirty="0" smtClean="0"/>
          </a:p>
          <a:p>
            <a:pPr marL="514350" indent="-514350">
              <a:buFont typeface="+mj-lt"/>
              <a:buAutoNum type="arabicPeriod"/>
            </a:pPr>
            <a:endParaRPr lang="es-EC" dirty="0" smtClean="0"/>
          </a:p>
          <a:p>
            <a:pPr marL="514350" indent="-514350">
              <a:buFont typeface="+mj-lt"/>
              <a:buAutoNum type="arabicPeriod"/>
            </a:pPr>
            <a:r>
              <a:rPr lang="es-EC" dirty="0" smtClean="0"/>
              <a:t>Desarrollo e implementación de una metodología de monitoreo que puede ser replicada a otros sitios de visita de la Península Antártica.</a:t>
            </a:r>
          </a:p>
          <a:p>
            <a:pPr marL="514350" indent="-514350">
              <a:buFont typeface="+mj-lt"/>
              <a:buAutoNum type="arabicPeriod"/>
            </a:pPr>
            <a:endParaRPr lang="es-ES" dirty="0" smtClean="0"/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Generación de vínculos de trabajo con España y IAATO, </a:t>
            </a:r>
            <a:r>
              <a:rPr lang="es-ES" dirty="0" err="1" smtClean="0"/>
              <a:t>Oceanites</a:t>
            </a:r>
            <a:r>
              <a:rPr lang="es-ES" dirty="0" smtClean="0"/>
              <a:t>. </a:t>
            </a:r>
          </a:p>
          <a:p>
            <a:pPr marL="514350" indent="-514350">
              <a:buFont typeface="+mj-lt"/>
              <a:buAutoNum type="arabicPeriod"/>
            </a:pPr>
            <a:endParaRPr lang="es-EC" dirty="0" smtClean="0"/>
          </a:p>
          <a:p>
            <a:pPr marL="514350" indent="-514350">
              <a:buFont typeface="+mj-lt"/>
              <a:buAutoNum type="arabicPeriod"/>
            </a:pPr>
            <a:r>
              <a:rPr lang="es-EC" dirty="0" smtClean="0"/>
              <a:t>Vinculación de investigadores ecuatorianos al proyecto mediante acciones específicas en el campo.</a:t>
            </a:r>
            <a:endParaRPr lang="es-ES" dirty="0" smtClean="0"/>
          </a:p>
          <a:p>
            <a:pPr marL="514350" indent="-514350">
              <a:buFont typeface="+mj-lt"/>
              <a:buAutoNum type="arabicPeriod"/>
            </a:pPr>
            <a:endParaRPr lang="es-EC" dirty="0" smtClean="0"/>
          </a:p>
          <a:p>
            <a:pPr marL="514350" indent="-514350">
              <a:buFont typeface="+mj-lt"/>
              <a:buAutoNum type="arabicPeriod"/>
            </a:pPr>
            <a:r>
              <a:rPr lang="es-EC" dirty="0" smtClean="0"/>
              <a:t>Generación de información de divulgación para la comunidad antártica y sociedad en general.</a:t>
            </a:r>
            <a:endParaRPr lang="es-ES" dirty="0" smtClean="0"/>
          </a:p>
          <a:p>
            <a:pPr lvl="0"/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816864" y="332656"/>
            <a:ext cx="10871200" cy="990600"/>
          </a:xfrm>
        </p:spPr>
        <p:txBody>
          <a:bodyPr/>
          <a:lstStyle/>
          <a:p>
            <a:r>
              <a:rPr lang="es-ES" sz="4000" dirty="0"/>
              <a:t>Algunos antecedentes…</a:t>
            </a:r>
            <a:endParaRPr lang="es-ES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6359256" cy="4495800"/>
          </a:xfrm>
        </p:spPr>
        <p:txBody>
          <a:bodyPr>
            <a:normAutofit fontScale="92500" lnSpcReduction="10000"/>
          </a:bodyPr>
          <a:lstStyle/>
          <a:p>
            <a:r>
              <a:rPr lang="es-ES" dirty="0" smtClean="0"/>
              <a:t>Tratado Antártico </a:t>
            </a:r>
            <a:r>
              <a:rPr lang="es-ES" dirty="0" smtClean="0">
                <a:sym typeface="Wingdings" pitchFamily="2" charset="2"/>
              </a:rPr>
              <a:t>1959.</a:t>
            </a:r>
          </a:p>
          <a:p>
            <a:r>
              <a:rPr lang="es-ES" dirty="0" smtClean="0">
                <a:sym typeface="Wingdings" pitchFamily="2" charset="2"/>
              </a:rPr>
              <a:t>29 Miembros Consultivos; 24 Miembros Adherentes.</a:t>
            </a:r>
          </a:p>
          <a:p>
            <a:pPr marL="594360" lvl="2" indent="-320040">
              <a:spcBef>
                <a:spcPts val="700"/>
              </a:spcBef>
              <a:buSzPct val="60000"/>
              <a:buFont typeface="Wingdings"/>
              <a:buChar char=""/>
            </a:pPr>
            <a:r>
              <a:rPr lang="es-ES" dirty="0" smtClean="0">
                <a:sym typeface="Wingdings" pitchFamily="2" charset="2"/>
              </a:rPr>
              <a:t>Ecuador  Junio 1987.</a:t>
            </a:r>
            <a:endParaRPr lang="es-ES" dirty="0" smtClean="0"/>
          </a:p>
          <a:p>
            <a:r>
              <a:rPr lang="es-ES" dirty="0" smtClean="0"/>
              <a:t>Tratado Antártico y sus acuerdos vinculantes </a:t>
            </a:r>
            <a:r>
              <a:rPr lang="es-ES" dirty="0" smtClean="0">
                <a:sym typeface="Wingdings" pitchFamily="2" charset="2"/>
              </a:rPr>
              <a:t> Sistema del Tratado Antártico.</a:t>
            </a:r>
          </a:p>
          <a:p>
            <a:pPr marL="594360" lvl="2" indent="-320040">
              <a:spcBef>
                <a:spcPts val="700"/>
              </a:spcBef>
              <a:buSzPct val="60000"/>
              <a:buFont typeface="Wingdings"/>
              <a:buChar char=""/>
            </a:pPr>
            <a:r>
              <a:rPr lang="es-ES" dirty="0" smtClean="0">
                <a:sym typeface="Wingdings" pitchFamily="2" charset="2"/>
              </a:rPr>
              <a:t>Protocolo de Protección Ambiental Turismo</a:t>
            </a:r>
          </a:p>
          <a:p>
            <a:r>
              <a:rPr lang="es-ES" dirty="0" smtClean="0">
                <a:sym typeface="Wingdings" pitchFamily="2" charset="2"/>
              </a:rPr>
              <a:t>Reunión Consultiva del Tratado Antártico  instancia de toma de decisiones</a:t>
            </a:r>
          </a:p>
          <a:p>
            <a:pPr lvl="1"/>
            <a:r>
              <a:rPr lang="es-ES" dirty="0" smtClean="0">
                <a:solidFill>
                  <a:srgbClr val="FF0000"/>
                </a:solidFill>
                <a:sym typeface="Wingdings" pitchFamily="2" charset="2"/>
              </a:rPr>
              <a:t>Turismo y actividades no gubernamentales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829" y="2342938"/>
            <a:ext cx="4376345" cy="371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41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51384" y="262249"/>
            <a:ext cx="10871200" cy="990600"/>
          </a:xfrm>
        </p:spPr>
        <p:txBody>
          <a:bodyPr>
            <a:normAutofit/>
          </a:bodyPr>
          <a:lstStyle/>
          <a:p>
            <a:r>
              <a:rPr lang="es-ES" sz="3600" dirty="0"/>
              <a:t>¿Porqué el turismo es un tema importante?</a:t>
            </a:r>
          </a:p>
        </p:txBody>
      </p:sp>
      <p:pic>
        <p:nvPicPr>
          <p:cNvPr id="6" name="5 Marcador de contenido" descr="antartica region map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51384" y="1844824"/>
            <a:ext cx="5688632" cy="4682001"/>
          </a:xfrm>
          <a:prstGeom prst="ellipse">
            <a:avLst/>
          </a:prstGeom>
        </p:spPr>
      </p:pic>
      <p:sp>
        <p:nvSpPr>
          <p:cNvPr id="7" name="6 Elipse"/>
          <p:cNvSpPr/>
          <p:nvPr/>
        </p:nvSpPr>
        <p:spPr>
          <a:xfrm>
            <a:off x="767408" y="2708920"/>
            <a:ext cx="936104" cy="7200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2"/>
          </p:nvPr>
        </p:nvSpPr>
        <p:spPr>
          <a:xfrm>
            <a:off x="6459868" y="1589566"/>
            <a:ext cx="5181600" cy="5079793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Turismo en la Antártida incrementa cada año</a:t>
            </a:r>
          </a:p>
          <a:p>
            <a:pPr lvl="1"/>
            <a:r>
              <a:rPr lang="es-EC" dirty="0"/>
              <a:t>46.385 </a:t>
            </a:r>
            <a:r>
              <a:rPr lang="es-EC" dirty="0" smtClean="0"/>
              <a:t>visitantes al 2017</a:t>
            </a:r>
          </a:p>
          <a:p>
            <a:r>
              <a:rPr lang="es-EC" dirty="0" smtClean="0"/>
              <a:t>Sitios de visita:</a:t>
            </a:r>
          </a:p>
          <a:p>
            <a:pPr lvl="1"/>
            <a:r>
              <a:rPr lang="es-EC" dirty="0" smtClean="0"/>
              <a:t>186 para desembarque</a:t>
            </a:r>
          </a:p>
          <a:p>
            <a:pPr lvl="1"/>
            <a:r>
              <a:rPr lang="es-EC" dirty="0" smtClean="0"/>
              <a:t>140 para visita a bordo</a:t>
            </a:r>
          </a:p>
          <a:p>
            <a:r>
              <a:rPr lang="es-EC" dirty="0" smtClean="0"/>
              <a:t>Cinco modalidades de turismo </a:t>
            </a:r>
          </a:p>
          <a:p>
            <a:r>
              <a:rPr lang="es-EC" dirty="0" smtClean="0"/>
              <a:t>Diversidad de actividades turísticas </a:t>
            </a:r>
            <a:r>
              <a:rPr lang="es-EC" dirty="0" smtClean="0">
                <a:sym typeface="Wingdings" panose="05000000000000000000" pitchFamily="2" charset="2"/>
              </a:rPr>
              <a:t> 15 o más</a:t>
            </a:r>
          </a:p>
          <a:p>
            <a:r>
              <a:rPr lang="es-EC" dirty="0" smtClean="0"/>
              <a:t>Directrices de gestión voluntarias</a:t>
            </a:r>
          </a:p>
        </p:txBody>
      </p:sp>
    </p:spTree>
    <p:extLst>
      <p:ext uri="{BB962C8B-B14F-4D97-AF65-F5344CB8AC3E}">
        <p14:creationId xmlns:p14="http://schemas.microsoft.com/office/powerpoint/2010/main" val="317898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Isla Barrientos (</a:t>
            </a:r>
            <a:r>
              <a:rPr lang="es-ES" dirty="0" err="1" smtClean="0"/>
              <a:t>Aitcho</a:t>
            </a:r>
            <a:r>
              <a:rPr lang="es-ES" dirty="0" smtClean="0"/>
              <a:t> </a:t>
            </a:r>
            <a:r>
              <a:rPr lang="es-ES" dirty="0" err="1" smtClean="0"/>
              <a:t>island</a:t>
            </a:r>
            <a:r>
              <a:rPr lang="es-ES" dirty="0" smtClean="0"/>
              <a:t>)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6459868" y="1589566"/>
            <a:ext cx="5181600" cy="4935777"/>
          </a:xfrm>
        </p:spPr>
        <p:txBody>
          <a:bodyPr>
            <a:normAutofit/>
          </a:bodyPr>
          <a:lstStyle/>
          <a:p>
            <a:r>
              <a:rPr lang="es-ES" sz="2400" dirty="0" smtClean="0"/>
              <a:t>Forma parte de los 20 sitios más visitados de la Antártida.</a:t>
            </a:r>
          </a:p>
          <a:p>
            <a:r>
              <a:rPr lang="es-ES" sz="2400" dirty="0" smtClean="0"/>
              <a:t>Sitio de aclimatación o el último sitio de visita-</a:t>
            </a:r>
          </a:p>
          <a:p>
            <a:r>
              <a:rPr lang="es-ES" sz="2400" dirty="0" smtClean="0"/>
              <a:t>Características </a:t>
            </a:r>
            <a:r>
              <a:rPr lang="es-ES" sz="2400" b="1" dirty="0" smtClean="0"/>
              <a:t>singulares y diversas </a:t>
            </a:r>
            <a:r>
              <a:rPr lang="es-ES" sz="2400" dirty="0" smtClean="0"/>
              <a:t>en comparación con otros sitios de la Península </a:t>
            </a:r>
          </a:p>
          <a:p>
            <a:r>
              <a:rPr lang="es-ES" sz="2400" dirty="0" smtClean="0"/>
              <a:t>Al menos 14 diferentes actividades reportadas (IAATO, 2017)</a:t>
            </a:r>
          </a:p>
          <a:p>
            <a:r>
              <a:rPr lang="es-ES" sz="2400" dirty="0" smtClean="0"/>
              <a:t>2 millas de PEVIMA</a:t>
            </a:r>
          </a:p>
          <a:p>
            <a:pPr lvl="1"/>
            <a:r>
              <a:rPr lang="es-ES" sz="2000" dirty="0" smtClean="0"/>
              <a:t>Facilita el monitoreo y la investigación. </a:t>
            </a:r>
            <a:endParaRPr lang="es-ES" sz="2000" dirty="0"/>
          </a:p>
        </p:txBody>
      </p:sp>
      <p:pic>
        <p:nvPicPr>
          <p:cNvPr id="5" name="4 Marcador de contenido" descr="DSC0359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35360" y="1586352"/>
            <a:ext cx="3240360" cy="2430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5 Marcador de contenido" descr="P129079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5640" y="4221088"/>
            <a:ext cx="3240360" cy="2430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00740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6903" y="-10111"/>
            <a:ext cx="12192000" cy="6858000"/>
          </a:xfrm>
          <a:prstGeom prst="rect">
            <a:avLst/>
          </a:prstGeom>
        </p:spPr>
      </p:pic>
      <p:graphicFrame>
        <p:nvGraphicFramePr>
          <p:cNvPr id="4" name="Gráfico 3"/>
          <p:cNvGraphicFramePr/>
          <p:nvPr>
            <p:extLst>
              <p:ext uri="{D42A27DB-BD31-4B8C-83A1-F6EECF244321}">
                <p14:modId xmlns:p14="http://schemas.microsoft.com/office/powerpoint/2010/main" val="2550151839"/>
              </p:ext>
            </p:extLst>
          </p:nvPr>
        </p:nvGraphicFramePr>
        <p:xfrm>
          <a:off x="623392" y="116632"/>
          <a:ext cx="10657184" cy="617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16632"/>
            <a:ext cx="9144000" cy="342595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232" y="3785616"/>
            <a:ext cx="9095232" cy="307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83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Marcador de contenido" descr="DSC03062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919536" y="260648"/>
            <a:ext cx="8424936" cy="631870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Marcador de contenido" descr="DSC03278.JPG"/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/>
          <a:stretch>
            <a:fillRect/>
          </a:stretch>
        </p:blipFill>
        <p:spPr>
          <a:xfrm>
            <a:off x="1343472" y="332656"/>
            <a:ext cx="403860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4 Marcador de contenido" descr="DSC03741.JPG"/>
          <p:cNvPicPr>
            <a:picLocks noGrp="1" noChangeAspect="1"/>
          </p:cNvPicPr>
          <p:nvPr>
            <p:ph sz="half" idx="4294967295"/>
          </p:nvPr>
        </p:nvPicPr>
        <p:blipFill>
          <a:blip r:embed="rId3" cstate="screen"/>
          <a:stretch>
            <a:fillRect/>
          </a:stretch>
        </p:blipFill>
        <p:spPr>
          <a:xfrm>
            <a:off x="6240016" y="332656"/>
            <a:ext cx="403860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6 Marcador de contenido" descr="DSC036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3472" y="3589344"/>
            <a:ext cx="3960440" cy="297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7 Marcador de contenido" descr="DSC0359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1546" y="3646614"/>
            <a:ext cx="4067069" cy="3050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Marcador de contenido" descr="DSC04596.JPG"/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/>
          <a:stretch>
            <a:fillRect/>
          </a:stretch>
        </p:blipFill>
        <p:spPr>
          <a:xfrm>
            <a:off x="6240016" y="3585913"/>
            <a:ext cx="403860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5 Marcador de contenido" descr="DSC04611.JPG"/>
          <p:cNvPicPr>
            <a:picLocks noGrp="1" noChangeAspect="1"/>
          </p:cNvPicPr>
          <p:nvPr>
            <p:ph sz="half" idx="4294967295"/>
          </p:nvPr>
        </p:nvPicPr>
        <p:blipFill>
          <a:blip r:embed="rId3" cstate="screen"/>
          <a:stretch>
            <a:fillRect/>
          </a:stretch>
        </p:blipFill>
        <p:spPr>
          <a:xfrm>
            <a:off x="6240016" y="296648"/>
            <a:ext cx="4038600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6 Marcador de contenido" descr="DSC040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03512" y="317798"/>
            <a:ext cx="3886200" cy="2914650"/>
          </a:xfrm>
          <a:prstGeom prst="rect">
            <a:avLst/>
          </a:prstGeom>
        </p:spPr>
      </p:pic>
      <p:pic>
        <p:nvPicPr>
          <p:cNvPr id="8" name="7 Marcador de contenido" descr="DSC04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03512" y="3573016"/>
            <a:ext cx="38862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85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rmedio">
  <a:themeElements>
    <a:clrScheme name="Intermedio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ntermedi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455</TotalTime>
  <Words>399</Words>
  <Application>Microsoft Office PowerPoint</Application>
  <PresentationFormat>Panorámica</PresentationFormat>
  <Paragraphs>56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3" baseType="lpstr">
      <vt:lpstr>Perpetua-Bold</vt:lpstr>
      <vt:lpstr>Tw Cen MT</vt:lpstr>
      <vt:lpstr>Wingdings</vt:lpstr>
      <vt:lpstr>Wingdings 2</vt:lpstr>
      <vt:lpstr>Intermedio</vt:lpstr>
      <vt:lpstr>Presentación de PowerPoint</vt:lpstr>
      <vt:lpstr>Algunos antecedentes…</vt:lpstr>
      <vt:lpstr>¿Porqué el turismo es un tema importante?</vt:lpstr>
      <vt:lpstr>Isla Barrientos (Aitcho island)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¿Qué hemos realizado?</vt:lpstr>
      <vt:lpstr>Presentación de PowerPoint</vt:lpstr>
      <vt:lpstr>Presentación de PowerPoint</vt:lpstr>
      <vt:lpstr>Presentación de PowerPoint</vt:lpstr>
      <vt:lpstr>¿Qué hemos logrado?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Propuesta para el manejo de visitantes</dc:title>
  <dc:creator>Daniela</dc:creator>
  <cp:lastModifiedBy>Toshiba-User</cp:lastModifiedBy>
  <cp:revision>54</cp:revision>
  <dcterms:created xsi:type="dcterms:W3CDTF">2013-02-14T21:32:00Z</dcterms:created>
  <dcterms:modified xsi:type="dcterms:W3CDTF">2018-02-07T00:50:14Z</dcterms:modified>
</cp:coreProperties>
</file>