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8" r:id="rId1"/>
  </p:sldMasterIdLst>
  <p:notesMasterIdLst>
    <p:notesMasterId r:id="rId21"/>
  </p:notesMasterIdLst>
  <p:sldIdLst>
    <p:sldId id="256" r:id="rId2"/>
    <p:sldId id="257" r:id="rId3"/>
    <p:sldId id="258" r:id="rId4"/>
    <p:sldId id="261" r:id="rId5"/>
    <p:sldId id="262" r:id="rId6"/>
    <p:sldId id="263" r:id="rId7"/>
    <p:sldId id="270" r:id="rId8"/>
    <p:sldId id="269" r:id="rId9"/>
    <p:sldId id="271" r:id="rId10"/>
    <p:sldId id="293" r:id="rId11"/>
    <p:sldId id="272" r:id="rId12"/>
    <p:sldId id="274" r:id="rId13"/>
    <p:sldId id="275" r:id="rId14"/>
    <p:sldId id="276" r:id="rId15"/>
    <p:sldId id="277" r:id="rId16"/>
    <p:sldId id="294" r:id="rId17"/>
    <p:sldId id="286" r:id="rId18"/>
    <p:sldId id="287" r:id="rId19"/>
    <p:sldId id="295" r:id="rId20"/>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5" d="100"/>
          <a:sy n="65" d="100"/>
        </p:scale>
        <p:origin x="-1536" y="-1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94F065-30C7-48A7-9B38-BF7794B97F9E}" type="datetimeFigureOut">
              <a:rPr lang="es-EC" smtClean="0"/>
              <a:pPr/>
              <a:t>31/01/2014</a:t>
            </a:fld>
            <a:endParaRPr lang="es-EC"/>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C"/>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99AEB3-DB28-467D-9E2A-1D00E39AADF7}" type="slidenum">
              <a:rPr lang="es-EC" smtClean="0"/>
              <a:pPr/>
              <a:t>‹Nº›</a:t>
            </a:fld>
            <a:endParaRPr lang="es-EC"/>
          </a:p>
        </p:txBody>
      </p:sp>
    </p:spTree>
    <p:extLst>
      <p:ext uri="{BB962C8B-B14F-4D97-AF65-F5344CB8AC3E}">
        <p14:creationId xmlns:p14="http://schemas.microsoft.com/office/powerpoint/2010/main" xmlns="" val="2801232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a:p>
        </p:txBody>
      </p:sp>
      <p:sp>
        <p:nvSpPr>
          <p:cNvPr id="4" name="3 Marcador de número de diapositiva"/>
          <p:cNvSpPr>
            <a:spLocks noGrp="1"/>
          </p:cNvSpPr>
          <p:nvPr>
            <p:ph type="sldNum" sz="quarter" idx="10"/>
          </p:nvPr>
        </p:nvSpPr>
        <p:spPr/>
        <p:txBody>
          <a:bodyPr/>
          <a:lstStyle/>
          <a:p>
            <a:fld id="{2399AEB3-DB28-467D-9E2A-1D00E39AADF7}" type="slidenum">
              <a:rPr lang="es-EC" smtClean="0"/>
              <a:pPr/>
              <a:t>3</a:t>
            </a:fld>
            <a:endParaRPr lang="es-EC"/>
          </a:p>
        </p:txBody>
      </p:sp>
    </p:spTree>
    <p:extLst>
      <p:ext uri="{BB962C8B-B14F-4D97-AF65-F5344CB8AC3E}">
        <p14:creationId xmlns:p14="http://schemas.microsoft.com/office/powerpoint/2010/main" xmlns="" val="1187471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2399AEB3-DB28-467D-9E2A-1D00E39AADF7}" type="slidenum">
              <a:rPr lang="es-EC" smtClean="0"/>
              <a:pPr/>
              <a:t>11</a:t>
            </a:fld>
            <a:endParaRPr lang="es-EC"/>
          </a:p>
        </p:txBody>
      </p:sp>
    </p:spTree>
    <p:extLst>
      <p:ext uri="{BB962C8B-B14F-4D97-AF65-F5344CB8AC3E}">
        <p14:creationId xmlns:p14="http://schemas.microsoft.com/office/powerpoint/2010/main" xmlns="" val="2718772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4" name="13 Título"/>
          <p:cNvSpPr>
            <a:spLocks noGrp="1"/>
          </p:cNvSpPr>
          <p:nvPr>
            <p:ph type="ctrTitle"/>
          </p:nvPr>
        </p:nvSpPr>
        <p:spPr>
          <a:xfrm>
            <a:off x="1432560" y="359898"/>
            <a:ext cx="7406640" cy="1472184"/>
          </a:xfrm>
        </p:spPr>
        <p:txBody>
          <a:bodyPr anchor="b"/>
          <a:lstStyle>
            <a:lvl1pPr algn="l">
              <a:defRPr/>
            </a:lvl1pPr>
            <a:extLst/>
          </a:lstStyle>
          <a:p>
            <a:r>
              <a:rPr kumimoji="0" lang="es-ES" smtClean="0"/>
              <a:t>Haga clic para modificar el estilo de título del patrón</a:t>
            </a:r>
            <a:endParaRPr kumimoji="0"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7" name="6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20" name="19 Marcador de pie de página"/>
          <p:cNvSpPr>
            <a:spLocks noGrp="1"/>
          </p:cNvSpPr>
          <p:nvPr>
            <p:ph type="ftr" sz="quarter" idx="11"/>
          </p:nvPr>
        </p:nvSpPr>
        <p:spPr/>
        <p:txBody>
          <a:bodyPr/>
          <a:lstStyle>
            <a:extLst/>
          </a:lstStyle>
          <a:p>
            <a:endParaRPr lang="es-EC"/>
          </a:p>
        </p:txBody>
      </p:sp>
      <p:sp>
        <p:nvSpPr>
          <p:cNvPr id="10" name="9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
        <p:nvSpPr>
          <p:cNvPr id="8" name="7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1143000" y="274640"/>
            <a:ext cx="55626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6 Rectángulo"/>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
        <p:nvSpPr>
          <p:cNvPr id="10" name="9 Rectángulo"/>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6" name="5 Marcador de pie de página"/>
          <p:cNvSpPr>
            <a:spLocks noGrp="1"/>
          </p:cNvSpPr>
          <p:nvPr>
            <p:ph type="ftr" sz="quarter" idx="11"/>
          </p:nvPr>
        </p:nvSpPr>
        <p:spPr/>
        <p:txBody>
          <a:bodyPr/>
          <a:lstStyle>
            <a:extLst/>
          </a:lstStyle>
          <a:p>
            <a:endParaRPr lang="es-EC"/>
          </a:p>
        </p:txBody>
      </p:sp>
      <p:sp>
        <p:nvSpPr>
          <p:cNvPr id="7" name="6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8" name="7 Marcador de pie de página"/>
          <p:cNvSpPr>
            <a:spLocks noGrp="1"/>
          </p:cNvSpPr>
          <p:nvPr>
            <p:ph type="ftr" sz="quarter" idx="11"/>
          </p:nvPr>
        </p:nvSpPr>
        <p:spPr/>
        <p:txBody>
          <a:bodyPr/>
          <a:lstStyle>
            <a:extLst/>
          </a:lstStyle>
          <a:p>
            <a:endParaRPr lang="es-EC"/>
          </a:p>
        </p:txBody>
      </p:sp>
      <p:sp>
        <p:nvSpPr>
          <p:cNvPr id="9" name="8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nchor="ct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4" name="3 Marcador de pie de página"/>
          <p:cNvSpPr>
            <a:spLocks noGrp="1"/>
          </p:cNvSpPr>
          <p:nvPr>
            <p:ph type="ftr" sz="quarter" idx="11"/>
          </p:nvPr>
        </p:nvSpPr>
        <p:spPr/>
        <p:txBody>
          <a:bodyPr/>
          <a:lstStyle>
            <a:extLst/>
          </a:lstStyle>
          <a:p>
            <a:endParaRPr lang="es-EC"/>
          </a:p>
        </p:txBody>
      </p:sp>
      <p:sp>
        <p:nvSpPr>
          <p:cNvPr id="5" name="4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4 Rectángulo"/>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3" name="2 Marcador de pie de página"/>
          <p:cNvSpPr>
            <a:spLocks noGrp="1"/>
          </p:cNvSpPr>
          <p:nvPr>
            <p:ph type="ftr" sz="quarter" idx="11"/>
          </p:nvPr>
        </p:nvSpPr>
        <p:spPr/>
        <p:txBody>
          <a:bodyPr/>
          <a:lstStyle>
            <a:extLst/>
          </a:lstStyle>
          <a:p>
            <a:endParaRPr lang="es-EC"/>
          </a:p>
        </p:txBody>
      </p:sp>
      <p:sp>
        <p:nvSpPr>
          <p:cNvPr id="4" name="3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
        <p:nvSpPr>
          <p:cNvPr id="6" name="5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6" name="5 Marcador de pie de página"/>
          <p:cNvSpPr>
            <a:spLocks noGrp="1"/>
          </p:cNvSpPr>
          <p:nvPr>
            <p:ph type="ftr" sz="quarter" idx="11"/>
          </p:nvPr>
        </p:nvSpPr>
        <p:spPr/>
        <p:txBody>
          <a:bodyPr/>
          <a:lstStyle>
            <a:extLst/>
          </a:lstStyle>
          <a:p>
            <a:endParaRPr lang="es-EC"/>
          </a:p>
        </p:txBody>
      </p:sp>
      <p:sp>
        <p:nvSpPr>
          <p:cNvPr id="7" name="6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extLst/>
          </a:lstStyle>
          <a:p>
            <a:fld id="{650BDB77-6AC6-4075-A2DD-5998B76A43AC}" type="datetimeFigureOut">
              <a:rPr lang="es-EC" smtClean="0"/>
              <a:pPr/>
              <a:t>31/01/2014</a:t>
            </a:fld>
            <a:endParaRPr lang="es-EC"/>
          </a:p>
        </p:txBody>
      </p:sp>
      <p:sp>
        <p:nvSpPr>
          <p:cNvPr id="6" name="5 Marcador de pie de página"/>
          <p:cNvSpPr>
            <a:spLocks noGrp="1"/>
          </p:cNvSpPr>
          <p:nvPr>
            <p:ph type="ftr" sz="quarter" idx="11"/>
          </p:nvPr>
        </p:nvSpPr>
        <p:spPr/>
        <p:txBody>
          <a:bodyPr/>
          <a:lstStyle>
            <a:extLst/>
          </a:lstStyle>
          <a:p>
            <a:endParaRPr lang="es-EC"/>
          </a:p>
        </p:txBody>
      </p:sp>
      <p:sp>
        <p:nvSpPr>
          <p:cNvPr id="7" name="6 Marcador de número de diapositiva"/>
          <p:cNvSpPr>
            <a:spLocks noGrp="1"/>
          </p:cNvSpPr>
          <p:nvPr>
            <p:ph type="sldNum" sz="quarter" idx="12"/>
          </p:nvPr>
        </p:nvSpPr>
        <p:spPr/>
        <p:txBody>
          <a:bodyPr/>
          <a:lstStyle>
            <a:extLst/>
          </a:lstStyle>
          <a:p>
            <a:fld id="{6CC876F9-DD6C-4CB1-9D76-6F8B52499D47}" type="slidenum">
              <a:rPr lang="es-EC" smtClean="0"/>
              <a:pPr/>
              <a:t>‹Nº›</a:t>
            </a:fld>
            <a:endParaRPr lang="es-EC"/>
          </a:p>
        </p:txBody>
      </p:sp>
      <p:sp>
        <p:nvSpPr>
          <p:cNvPr id="8" name="7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s-ES" smtClean="0"/>
              <a:t>Haga clic en el icono para agregar una imagen</a:t>
            </a:r>
            <a:endParaRPr kumimoji="0" lang="en-US" dirty="0"/>
          </a:p>
        </p:txBody>
      </p:sp>
      <p:sp>
        <p:nvSpPr>
          <p:cNvPr id="9" name="8 Proceso"/>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Proceso"/>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ircular"/>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Rectángulo"/>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Marcador de título"/>
          <p:cNvSpPr>
            <a:spLocks noGrp="1"/>
          </p:cNvSpPr>
          <p:nvPr>
            <p:ph type="title"/>
          </p:nvPr>
        </p:nvSpPr>
        <p:spPr>
          <a:xfrm>
            <a:off x="1435608" y="274638"/>
            <a:ext cx="7498080" cy="1143000"/>
          </a:xfrm>
          <a:prstGeom prst="rect">
            <a:avLst/>
          </a:prstGeom>
        </p:spPr>
        <p:txBody>
          <a:bodyPr anchor="ctr">
            <a:normAutofit/>
          </a:bodyPr>
          <a:lstStyle>
            <a:extLst/>
          </a:lstStyle>
          <a:p>
            <a:r>
              <a:rPr kumimoji="0" lang="es-ES" smtClean="0"/>
              <a:t>Haga clic para modificar el estilo de título del patrón</a:t>
            </a:r>
            <a:endParaRPr kumimoji="0" lang="en-US"/>
          </a:p>
        </p:txBody>
      </p:sp>
      <p:sp>
        <p:nvSpPr>
          <p:cNvPr id="9" name="8 Marcador de texto"/>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650BDB77-6AC6-4075-A2DD-5998B76A43AC}" type="datetimeFigureOut">
              <a:rPr lang="es-EC" smtClean="0"/>
              <a:pPr/>
              <a:t>31/01/2014</a:t>
            </a:fld>
            <a:endParaRPr lang="es-EC"/>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s-EC"/>
          </a:p>
        </p:txBody>
      </p:sp>
      <p:sp>
        <p:nvSpPr>
          <p:cNvPr id="22" name="21 Marcador de número de diapositiva"/>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CC876F9-DD6C-4CB1-9D76-6F8B52499D47}" type="slidenum">
              <a:rPr lang="es-EC" smtClean="0"/>
              <a:pPr/>
              <a:t>‹Nº›</a:t>
            </a:fld>
            <a:endParaRPr lang="es-EC"/>
          </a:p>
        </p:txBody>
      </p:sp>
      <p:sp>
        <p:nvSpPr>
          <p:cNvPr id="15" name="14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DOC. ILIANA\TRABAJOS CMDTE. NARANJO\faro-22.gif"/>
          <p:cNvPicPr>
            <a:picLocks noChangeAspect="1" noChangeArrowheads="1" noCrop="1"/>
          </p:cNvPicPr>
          <p:nvPr/>
        </p:nvPicPr>
        <p:blipFill>
          <a:blip r:embed="rId2">
            <a:extLst>
              <a:ext uri="{28A0092B-C50C-407E-A947-70E740481C1C}">
                <a14:useLocalDpi xmlns:a14="http://schemas.microsoft.com/office/drawing/2010/main" xmlns="" val="0"/>
              </a:ext>
            </a:extLst>
          </a:blip>
          <a:srcRect/>
          <a:stretch>
            <a:fillRect/>
          </a:stretch>
        </p:blipFill>
        <p:spPr bwMode="auto">
          <a:xfrm>
            <a:off x="1547664" y="1234405"/>
            <a:ext cx="6323013" cy="471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E:\DOC. ILIANA\TRABAJOS CMDTE. NARANJO\jobuoy.gif"/>
          <p:cNvPicPr>
            <a:picLocks noChangeAspect="1" noChangeArrowheads="1" noCrop="1"/>
          </p:cNvPicPr>
          <p:nvPr/>
        </p:nvPicPr>
        <p:blipFill>
          <a:blip r:embed="rId3">
            <a:extLst>
              <a:ext uri="{28A0092B-C50C-407E-A947-70E740481C1C}">
                <a14:useLocalDpi xmlns:a14="http://schemas.microsoft.com/office/drawing/2010/main" xmlns="" val="0"/>
              </a:ext>
            </a:extLst>
          </a:blip>
          <a:srcRect/>
          <a:stretch>
            <a:fillRect/>
          </a:stretch>
        </p:blipFill>
        <p:spPr bwMode="auto">
          <a:xfrm>
            <a:off x="323528" y="3806155"/>
            <a:ext cx="1214438"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6 CuadroTexto"/>
          <p:cNvSpPr txBox="1"/>
          <p:nvPr/>
        </p:nvSpPr>
        <p:spPr>
          <a:xfrm>
            <a:off x="1547664" y="4797152"/>
            <a:ext cx="6408712" cy="1200329"/>
          </a:xfrm>
          <a:prstGeom prst="rect">
            <a:avLst/>
          </a:prstGeom>
          <a:noFill/>
        </p:spPr>
        <p:txBody>
          <a:bodyPr wrap="square" rtlCol="0">
            <a:spAutoFit/>
          </a:bodyPr>
          <a:lstStyle/>
          <a:p>
            <a:pPr algn="ctr"/>
            <a:r>
              <a:rPr lang="es-EC" b="1" dirty="0" smtClean="0"/>
              <a:t>“</a:t>
            </a:r>
            <a:r>
              <a:rPr lang="es-ES_tradnl" b="1" dirty="0" smtClean="0"/>
              <a:t>IMPLEMENTAR UN SISTEMA DE SEÑALIZACIÓN MARÍTIMA EN LA ENSENADA DE GUAYAQUIL PARA LA ESTACIÓN CIENTÍFICA “PEDRO  VICENTE MALDONADO” EN EL CONTINENTE ANTÁRTICO</a:t>
            </a:r>
            <a:r>
              <a:rPr lang="es-EC" b="1" dirty="0" smtClean="0"/>
              <a:t>”</a:t>
            </a:r>
            <a:endParaRPr lang="es-EC" b="1" dirty="0"/>
          </a:p>
        </p:txBody>
      </p:sp>
      <p:pic>
        <p:nvPicPr>
          <p:cNvPr id="8" name="Picture 4" descr="E:\DOC. ILIANA\TRABAJOS CMDTE. NARANJO\jobuoy.gif"/>
          <p:cNvPicPr>
            <a:picLocks noChangeAspect="1" noChangeArrowheads="1" noCrop="1"/>
          </p:cNvPicPr>
          <p:nvPr/>
        </p:nvPicPr>
        <p:blipFill>
          <a:blip r:embed="rId3">
            <a:extLst>
              <a:ext uri="{28A0092B-C50C-407E-A947-70E740481C1C}">
                <a14:useLocalDpi xmlns:a14="http://schemas.microsoft.com/office/drawing/2010/main" xmlns="" val="0"/>
              </a:ext>
            </a:extLst>
          </a:blip>
          <a:srcRect/>
          <a:stretch>
            <a:fillRect/>
          </a:stretch>
        </p:blipFill>
        <p:spPr bwMode="auto">
          <a:xfrm>
            <a:off x="7894066" y="3806155"/>
            <a:ext cx="1214438"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697" name="Picture 1" descr="cabecera-inae"/>
          <p:cNvPicPr>
            <a:picLocks noChangeAspect="1" noChangeArrowheads="1"/>
          </p:cNvPicPr>
          <p:nvPr/>
        </p:nvPicPr>
        <p:blipFill>
          <a:blip r:embed="rId4"/>
          <a:srcRect/>
          <a:stretch>
            <a:fillRect/>
          </a:stretch>
        </p:blipFill>
        <p:spPr bwMode="auto">
          <a:xfrm>
            <a:off x="1104928" y="142852"/>
            <a:ext cx="7539038" cy="914400"/>
          </a:xfrm>
          <a:prstGeom prst="rect">
            <a:avLst/>
          </a:prstGeom>
          <a:noFill/>
          <a:ln w="9525">
            <a:noFill/>
            <a:miter lim="800000"/>
            <a:headEnd/>
            <a:tailEnd/>
          </a:ln>
        </p:spPr>
      </p:pic>
      <p:sp>
        <p:nvSpPr>
          <p:cNvPr id="10" name="9 CuadroTexto"/>
          <p:cNvSpPr txBox="1"/>
          <p:nvPr/>
        </p:nvSpPr>
        <p:spPr>
          <a:xfrm>
            <a:off x="1071538" y="1142984"/>
            <a:ext cx="7429552" cy="923330"/>
          </a:xfrm>
          <a:prstGeom prst="rect">
            <a:avLst/>
          </a:prstGeom>
          <a:noFill/>
        </p:spPr>
        <p:txBody>
          <a:bodyPr wrap="square" rtlCol="0">
            <a:spAutoFit/>
          </a:bodyPr>
          <a:lstStyle/>
          <a:p>
            <a:pPr algn="ctr"/>
            <a:r>
              <a:rPr lang="es-ES" b="1" dirty="0" smtClean="0"/>
              <a:t>INSTITUTO ANTARTICO ECUATORIANO</a:t>
            </a:r>
            <a:endParaRPr lang="es-EC" b="1" dirty="0" smtClean="0"/>
          </a:p>
          <a:p>
            <a:pPr algn="ctr"/>
            <a:r>
              <a:rPr lang="es-ES_tradnl" b="1" dirty="0" smtClean="0"/>
              <a:t>XVIII EXPEDICIÓN ECUATORIANA A LA ANTARTIDA</a:t>
            </a:r>
            <a:endParaRPr lang="es-EC" dirty="0" smtClean="0"/>
          </a:p>
          <a:p>
            <a:pPr algn="ctr"/>
            <a:endParaRPr lang="es-EC" dirty="0"/>
          </a:p>
        </p:txBody>
      </p:sp>
    </p:spTree>
    <p:extLst>
      <p:ext uri="{BB962C8B-B14F-4D97-AF65-F5344CB8AC3E}">
        <p14:creationId xmlns:p14="http://schemas.microsoft.com/office/powerpoint/2010/main" xmlns="" val="263304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7"/>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contenido"/>
          <p:cNvSpPr>
            <a:spLocks noGrp="1"/>
          </p:cNvSpPr>
          <p:nvPr>
            <p:ph idx="1"/>
          </p:nvPr>
        </p:nvSpPr>
        <p:spPr>
          <a:xfrm>
            <a:off x="1285852" y="357166"/>
            <a:ext cx="7647836" cy="3214710"/>
          </a:xfrm>
        </p:spPr>
        <p:txBody>
          <a:bodyPr>
            <a:normAutofit fontScale="77500" lnSpcReduction="20000"/>
          </a:bodyPr>
          <a:lstStyle/>
          <a:p>
            <a:pPr>
              <a:buNone/>
            </a:pPr>
            <a:r>
              <a:rPr lang="es-EC" b="1" dirty="0" smtClean="0"/>
              <a:t>CERRO PETREL 1</a:t>
            </a:r>
          </a:p>
          <a:p>
            <a:endParaRPr lang="es-EC" dirty="0" smtClean="0"/>
          </a:p>
          <a:p>
            <a:pPr algn="just"/>
            <a:r>
              <a:rPr lang="es-EC" dirty="0" smtClean="0"/>
              <a:t>El cerro Petrel se encuentra al S de la ensenada Guayaquil.</a:t>
            </a:r>
          </a:p>
          <a:p>
            <a:pPr algn="just"/>
            <a:r>
              <a:rPr lang="es-EC" dirty="0" smtClean="0"/>
              <a:t>Se consideró el punto estimado No 4 en esta área, debido a los 30 metros de altura, se divisa en este punto la ensenada Guayaquil,  no se considera este punto debido a que a 80 metros se encuentra otra punta mas elevada que esta.</a:t>
            </a:r>
          </a:p>
          <a:p>
            <a:endParaRPr lang="es-EC" dirty="0" smtClean="0"/>
          </a:p>
          <a:p>
            <a:pPr>
              <a:buNone/>
            </a:pPr>
            <a:endParaRPr lang="es-EC" dirty="0"/>
          </a:p>
        </p:txBody>
      </p:sp>
      <p:pic>
        <p:nvPicPr>
          <p:cNvPr id="10" name="9 Imagen"/>
          <p:cNvPicPr/>
          <p:nvPr/>
        </p:nvPicPr>
        <p:blipFill>
          <a:blip r:embed="rId2"/>
          <a:srcRect l="26749" t="21872" r="12913" b="9645"/>
          <a:stretch>
            <a:fillRect/>
          </a:stretch>
        </p:blipFill>
        <p:spPr bwMode="auto">
          <a:xfrm>
            <a:off x="928662" y="3794326"/>
            <a:ext cx="4214842" cy="2706508"/>
          </a:xfrm>
          <a:prstGeom prst="rect">
            <a:avLst/>
          </a:prstGeom>
          <a:noFill/>
          <a:ln w="57150" cmpd="thinThick" algn="ctr">
            <a:solidFill>
              <a:srgbClr val="000000"/>
            </a:solidFill>
            <a:miter lim="800000"/>
            <a:headEnd/>
            <a:tailEnd/>
          </a:ln>
          <a:effectLst/>
        </p:spPr>
      </p:pic>
      <p:pic>
        <p:nvPicPr>
          <p:cNvPr id="16385" name="Picture 1" descr="H:\doc-antartica\FOTOS SITIOS BALIZAS\DSC03435.JPG"/>
          <p:cNvPicPr>
            <a:picLocks noChangeAspect="1" noChangeArrowheads="1"/>
          </p:cNvPicPr>
          <p:nvPr/>
        </p:nvPicPr>
        <p:blipFill>
          <a:blip r:embed="rId3"/>
          <a:srcRect l="12065" r="7104" b="17158"/>
          <a:stretch>
            <a:fillRect/>
          </a:stretch>
        </p:blipFill>
        <p:spPr bwMode="auto">
          <a:xfrm>
            <a:off x="5357818" y="3786190"/>
            <a:ext cx="3500462" cy="2714644"/>
          </a:xfrm>
          <a:prstGeom prst="rect">
            <a:avLst/>
          </a:prstGeom>
          <a:noFill/>
          <a:ln w="57150" cmpd="thinThick" algn="ctr">
            <a:solidFill>
              <a:srgbClr val="000000"/>
            </a:solidFill>
            <a:miter lim="800000"/>
            <a:headEnd/>
            <a:tailEnd/>
          </a:ln>
          <a:effectLst/>
        </p:spPr>
      </p:pic>
      <p:cxnSp>
        <p:nvCxnSpPr>
          <p:cNvPr id="12" name="11 Conector recto de flecha"/>
          <p:cNvCxnSpPr/>
          <p:nvPr/>
        </p:nvCxnSpPr>
        <p:spPr>
          <a:xfrm rot="5400000">
            <a:off x="6322231" y="4536289"/>
            <a:ext cx="642942"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135824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idx="1"/>
          </p:nvPr>
        </p:nvSpPr>
        <p:spPr>
          <a:xfrm>
            <a:off x="1435608" y="428604"/>
            <a:ext cx="7498080" cy="3214710"/>
          </a:xfrm>
        </p:spPr>
        <p:txBody>
          <a:bodyPr>
            <a:normAutofit fontScale="77500" lnSpcReduction="20000"/>
          </a:bodyPr>
          <a:lstStyle/>
          <a:p>
            <a:pPr>
              <a:buNone/>
            </a:pPr>
            <a:r>
              <a:rPr lang="es-EC" b="1" dirty="0" smtClean="0"/>
              <a:t>CERRO PETREL 2</a:t>
            </a:r>
          </a:p>
          <a:p>
            <a:pPr>
              <a:buNone/>
            </a:pPr>
            <a:endParaRPr lang="es-EC" b="1" dirty="0" smtClean="0"/>
          </a:p>
          <a:p>
            <a:pPr algn="just"/>
            <a:r>
              <a:rPr lang="es-EC" dirty="0" smtClean="0"/>
              <a:t>El cerro Petrel se encuentra al S de la ensenada Guayaquil.</a:t>
            </a:r>
          </a:p>
          <a:p>
            <a:pPr algn="just"/>
            <a:r>
              <a:rPr lang="es-EC" dirty="0" smtClean="0"/>
              <a:t>Se consideró el punto estimado No 5 en esta área, debido a los 38 metros de altura, se divisa en este punto la ensenada Guayaquil,  se debería instalar una baliza como marcación para el área de fondeaderos de los buques en la ensenada.</a:t>
            </a:r>
          </a:p>
          <a:p>
            <a:endParaRPr lang="es-EC" dirty="0"/>
          </a:p>
        </p:txBody>
      </p:sp>
      <p:pic>
        <p:nvPicPr>
          <p:cNvPr id="7" name="6 Imagen"/>
          <p:cNvPicPr/>
          <p:nvPr/>
        </p:nvPicPr>
        <p:blipFill>
          <a:blip r:embed="rId3"/>
          <a:srcRect l="29974" t="21581" r="13410" b="9662"/>
          <a:stretch>
            <a:fillRect/>
          </a:stretch>
        </p:blipFill>
        <p:spPr bwMode="auto">
          <a:xfrm>
            <a:off x="1214414" y="4000504"/>
            <a:ext cx="3857652" cy="2500330"/>
          </a:xfrm>
          <a:prstGeom prst="rect">
            <a:avLst/>
          </a:prstGeom>
          <a:noFill/>
          <a:ln w="57150" cmpd="thinThick" algn="ctr">
            <a:solidFill>
              <a:srgbClr val="000000"/>
            </a:solidFill>
            <a:miter lim="800000"/>
            <a:headEnd/>
            <a:tailEnd/>
          </a:ln>
          <a:effectLst/>
        </p:spPr>
      </p:pic>
      <p:pic>
        <p:nvPicPr>
          <p:cNvPr id="15361" name="Picture 1" descr="H:\doc-antartica\FOTOS SITIOS BALIZAS\DSC03437.JPG"/>
          <p:cNvPicPr>
            <a:picLocks noChangeAspect="1" noChangeArrowheads="1"/>
          </p:cNvPicPr>
          <p:nvPr/>
        </p:nvPicPr>
        <p:blipFill>
          <a:blip r:embed="rId4"/>
          <a:srcRect/>
          <a:stretch>
            <a:fillRect/>
          </a:stretch>
        </p:blipFill>
        <p:spPr bwMode="auto">
          <a:xfrm>
            <a:off x="5294346" y="3935040"/>
            <a:ext cx="3421058" cy="2565794"/>
          </a:xfrm>
          <a:prstGeom prst="rect">
            <a:avLst/>
          </a:prstGeom>
          <a:noFill/>
          <a:ln w="57150" cmpd="thinThick" algn="ctr">
            <a:solidFill>
              <a:srgbClr val="000000"/>
            </a:solidFill>
            <a:miter lim="800000"/>
            <a:headEnd/>
            <a:tailEnd/>
          </a:ln>
          <a:effectLst/>
        </p:spPr>
      </p:pic>
      <p:cxnSp>
        <p:nvCxnSpPr>
          <p:cNvPr id="9" name="8 Conector recto de flecha"/>
          <p:cNvCxnSpPr/>
          <p:nvPr/>
        </p:nvCxnSpPr>
        <p:spPr>
          <a:xfrm rot="5400000">
            <a:off x="7715272" y="4357694"/>
            <a:ext cx="571504"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139099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idx="1"/>
          </p:nvPr>
        </p:nvSpPr>
        <p:spPr>
          <a:xfrm>
            <a:off x="1435608" y="285728"/>
            <a:ext cx="7498080" cy="3571900"/>
          </a:xfrm>
        </p:spPr>
        <p:txBody>
          <a:bodyPr>
            <a:normAutofit fontScale="85000" lnSpcReduction="20000"/>
          </a:bodyPr>
          <a:lstStyle/>
          <a:p>
            <a:pPr>
              <a:buNone/>
            </a:pPr>
            <a:r>
              <a:rPr lang="es-EC" b="1" dirty="0" smtClean="0"/>
              <a:t>CERRO PUYANGO</a:t>
            </a:r>
          </a:p>
          <a:p>
            <a:pPr>
              <a:buNone/>
            </a:pPr>
            <a:endParaRPr lang="es-EC" dirty="0" smtClean="0"/>
          </a:p>
          <a:p>
            <a:pPr algn="just"/>
            <a:r>
              <a:rPr lang="es-EC" dirty="0" smtClean="0"/>
              <a:t>El cerro Puyango se encuentra en el S de la ensenada Guayaquil</a:t>
            </a:r>
          </a:p>
          <a:p>
            <a:pPr algn="just"/>
            <a:r>
              <a:rPr lang="es-EC" dirty="0" smtClean="0"/>
              <a:t>Se consideró el punto estimado No 6 en esta área, debido a los 85 metros de altura, se divisa en este punto la ensenada Guayaquil, tiene un ángulo de cobertura mas de 270°, se debe  considerar este punto para instalar una faro</a:t>
            </a:r>
          </a:p>
          <a:p>
            <a:endParaRPr lang="es-EC" dirty="0"/>
          </a:p>
        </p:txBody>
      </p:sp>
      <p:pic>
        <p:nvPicPr>
          <p:cNvPr id="12289" name="Picture 1" descr="H:\doc-antartica\FOTOS SITIOS BALIZAS\DSC03621.JPG"/>
          <p:cNvPicPr>
            <a:picLocks noChangeAspect="1" noChangeArrowheads="1"/>
          </p:cNvPicPr>
          <p:nvPr/>
        </p:nvPicPr>
        <p:blipFill>
          <a:blip r:embed="rId2" cstate="print"/>
          <a:srcRect r="9999"/>
          <a:stretch>
            <a:fillRect/>
          </a:stretch>
        </p:blipFill>
        <p:spPr bwMode="auto">
          <a:xfrm>
            <a:off x="4814887" y="3929066"/>
            <a:ext cx="4114859" cy="2571768"/>
          </a:xfrm>
          <a:prstGeom prst="rect">
            <a:avLst/>
          </a:prstGeom>
          <a:noFill/>
          <a:ln w="57150" cmpd="thinThick" algn="ctr">
            <a:solidFill>
              <a:srgbClr val="000000"/>
            </a:solidFill>
            <a:miter lim="800000"/>
            <a:headEnd/>
            <a:tailEnd/>
          </a:ln>
          <a:effectLst/>
        </p:spPr>
      </p:pic>
      <p:pic>
        <p:nvPicPr>
          <p:cNvPr id="8" name="7 Imagen"/>
          <p:cNvPicPr/>
          <p:nvPr/>
        </p:nvPicPr>
        <p:blipFill>
          <a:blip r:embed="rId3"/>
          <a:srcRect l="18247" t="21581" r="30302" b="9662"/>
          <a:stretch>
            <a:fillRect/>
          </a:stretch>
        </p:blipFill>
        <p:spPr bwMode="auto">
          <a:xfrm>
            <a:off x="928662" y="3929066"/>
            <a:ext cx="3714776" cy="2524922"/>
          </a:xfrm>
          <a:prstGeom prst="rect">
            <a:avLst/>
          </a:prstGeom>
          <a:noFill/>
          <a:ln w="57150" cmpd="thinThick" algn="ctr">
            <a:solidFill>
              <a:srgbClr val="000000"/>
            </a:solidFill>
            <a:miter lim="800000"/>
            <a:headEnd/>
            <a:tailEnd/>
          </a:ln>
          <a:effectLst/>
        </p:spPr>
      </p:pic>
      <p:cxnSp>
        <p:nvCxnSpPr>
          <p:cNvPr id="10" name="9 Conector recto de flecha"/>
          <p:cNvCxnSpPr/>
          <p:nvPr/>
        </p:nvCxnSpPr>
        <p:spPr>
          <a:xfrm rot="5400000">
            <a:off x="5644364" y="4642652"/>
            <a:ext cx="428628"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690823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arcador de contenido"/>
          <p:cNvSpPr>
            <a:spLocks noGrp="1"/>
          </p:cNvSpPr>
          <p:nvPr>
            <p:ph idx="1"/>
          </p:nvPr>
        </p:nvSpPr>
        <p:spPr>
          <a:xfrm>
            <a:off x="1142976" y="428604"/>
            <a:ext cx="7790712" cy="3429024"/>
          </a:xfrm>
        </p:spPr>
        <p:txBody>
          <a:bodyPr>
            <a:normAutofit fontScale="85000" lnSpcReduction="20000"/>
          </a:bodyPr>
          <a:lstStyle/>
          <a:p>
            <a:pPr>
              <a:buNone/>
            </a:pPr>
            <a:r>
              <a:rPr lang="es-EC" b="1" dirty="0" smtClean="0"/>
              <a:t>ISLOTE MONTUFAR</a:t>
            </a:r>
          </a:p>
          <a:p>
            <a:pPr>
              <a:buNone/>
            </a:pPr>
            <a:endParaRPr lang="es-EC" dirty="0" smtClean="0"/>
          </a:p>
          <a:p>
            <a:pPr algn="just"/>
            <a:r>
              <a:rPr lang="es-EC" dirty="0" smtClean="0"/>
              <a:t>El Islote Montufar se encuentra al N de la ensenada Guayaquil.</a:t>
            </a:r>
          </a:p>
          <a:p>
            <a:pPr algn="just"/>
            <a:r>
              <a:rPr lang="es-EC" dirty="0" smtClean="0"/>
              <a:t>Se consideró el punto estimado No 7 en esta área, debido a los 20 metros de altura, se divisa en este punto la ensenada Guayaquil,  no se considera este punto debido a que es reducido en la parte alta del islote .</a:t>
            </a:r>
          </a:p>
          <a:p>
            <a:endParaRPr lang="es-EC" dirty="0"/>
          </a:p>
        </p:txBody>
      </p:sp>
      <p:pic>
        <p:nvPicPr>
          <p:cNvPr id="9" name="8 Imagen"/>
          <p:cNvPicPr/>
          <p:nvPr/>
        </p:nvPicPr>
        <p:blipFill>
          <a:blip r:embed="rId2"/>
          <a:srcRect l="28748" t="32677" r="38795" b="18208"/>
          <a:stretch>
            <a:fillRect/>
          </a:stretch>
        </p:blipFill>
        <p:spPr bwMode="auto">
          <a:xfrm>
            <a:off x="1071538" y="3857628"/>
            <a:ext cx="3786214" cy="2857520"/>
          </a:xfrm>
          <a:prstGeom prst="rect">
            <a:avLst/>
          </a:prstGeom>
          <a:noFill/>
          <a:ln w="57150" cmpd="thinThick" algn="ctr">
            <a:solidFill>
              <a:srgbClr val="000000"/>
            </a:solidFill>
            <a:miter lim="800000"/>
            <a:headEnd/>
            <a:tailEnd/>
          </a:ln>
          <a:effectLst/>
        </p:spPr>
      </p:pic>
      <p:pic>
        <p:nvPicPr>
          <p:cNvPr id="10" name="9 Imagen" descr="H:\doc-antartica\FOTOS SITIOS BALIZAS\DSC03489.JPG"/>
          <p:cNvPicPr/>
          <p:nvPr/>
        </p:nvPicPr>
        <p:blipFill>
          <a:blip r:embed="rId3" cstate="print"/>
          <a:srcRect l="6850" r="19542"/>
          <a:stretch>
            <a:fillRect/>
          </a:stretch>
        </p:blipFill>
        <p:spPr bwMode="auto">
          <a:xfrm>
            <a:off x="5072066" y="3846124"/>
            <a:ext cx="3857652" cy="2869024"/>
          </a:xfrm>
          <a:prstGeom prst="rect">
            <a:avLst/>
          </a:prstGeom>
          <a:noFill/>
          <a:ln w="57150" cmpd="thinThick" algn="ctr">
            <a:solidFill>
              <a:srgbClr val="000000"/>
            </a:solidFill>
            <a:miter lim="800000"/>
            <a:headEnd/>
            <a:tailEnd/>
          </a:ln>
          <a:effectLst/>
        </p:spPr>
      </p:pic>
      <p:sp>
        <p:nvSpPr>
          <p:cNvPr id="11" name="10 Elipse"/>
          <p:cNvSpPr/>
          <p:nvPr/>
        </p:nvSpPr>
        <p:spPr>
          <a:xfrm>
            <a:off x="2357422" y="4429132"/>
            <a:ext cx="285752" cy="2857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2" name="11 Rectángulo"/>
          <p:cNvSpPr/>
          <p:nvPr/>
        </p:nvSpPr>
        <p:spPr>
          <a:xfrm>
            <a:off x="2428860" y="4357694"/>
            <a:ext cx="2286016"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1050" b="1" dirty="0" smtClean="0">
                <a:solidFill>
                  <a:srgbClr val="FF0000"/>
                </a:solidFill>
              </a:rPr>
              <a:t>PUNTO ESTIMADO No 7</a:t>
            </a:r>
            <a:endParaRPr lang="es-EC" sz="1050" b="1" dirty="0">
              <a:solidFill>
                <a:srgbClr val="FF0000"/>
              </a:solidFill>
            </a:endParaRPr>
          </a:p>
        </p:txBody>
      </p:sp>
    </p:spTree>
    <p:extLst>
      <p:ext uri="{BB962C8B-B14F-4D97-AF65-F5344CB8AC3E}">
        <p14:creationId xmlns:p14="http://schemas.microsoft.com/office/powerpoint/2010/main" xmlns="" val="28811078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idx="1"/>
          </p:nvPr>
        </p:nvSpPr>
        <p:spPr>
          <a:xfrm>
            <a:off x="1142976" y="428604"/>
            <a:ext cx="7790712" cy="2643206"/>
          </a:xfrm>
        </p:spPr>
        <p:txBody>
          <a:bodyPr>
            <a:normAutofit fontScale="77500" lnSpcReduction="20000"/>
          </a:bodyPr>
          <a:lstStyle/>
          <a:p>
            <a:pPr>
              <a:buNone/>
            </a:pPr>
            <a:r>
              <a:rPr lang="es-EC" b="1" dirty="0" smtClean="0"/>
              <a:t>ENFILADAS E-1 Y E-2</a:t>
            </a:r>
          </a:p>
          <a:p>
            <a:pPr>
              <a:buNone/>
            </a:pPr>
            <a:endParaRPr lang="es-EC" dirty="0" smtClean="0"/>
          </a:p>
          <a:p>
            <a:pPr algn="just"/>
            <a:r>
              <a:rPr lang="es-EC" dirty="0" smtClean="0"/>
              <a:t>Después de realizar el cálculo para el diseño se comprobó que las enfiladas que estaban instaladas no cumplían con las recomendaciones de la IALA, procediendo a construir nuevas estructuras con las dimensiones requeridas por el programa recomendado</a:t>
            </a:r>
            <a:endParaRPr lang="es-EC" dirty="0"/>
          </a:p>
        </p:txBody>
      </p:sp>
      <p:pic>
        <p:nvPicPr>
          <p:cNvPr id="10241" name="Picture 1" descr="H:\doc-antartica\MEMORIA GRAFICA\DSC00237.JPG"/>
          <p:cNvPicPr>
            <a:picLocks noChangeAspect="1" noChangeArrowheads="1"/>
          </p:cNvPicPr>
          <p:nvPr/>
        </p:nvPicPr>
        <p:blipFill>
          <a:blip r:embed="rId2" cstate="print"/>
          <a:srcRect b="5487"/>
          <a:stretch>
            <a:fillRect/>
          </a:stretch>
        </p:blipFill>
        <p:spPr bwMode="auto">
          <a:xfrm>
            <a:off x="1714480" y="2952747"/>
            <a:ext cx="2928940" cy="3690963"/>
          </a:xfrm>
          <a:prstGeom prst="rect">
            <a:avLst/>
          </a:prstGeom>
          <a:noFill/>
          <a:ln w="57150" cmpd="thinThick" algn="ctr">
            <a:solidFill>
              <a:srgbClr val="000000"/>
            </a:solidFill>
            <a:miter lim="800000"/>
            <a:headEnd/>
            <a:tailEnd/>
          </a:ln>
          <a:effectLst/>
        </p:spPr>
      </p:pic>
      <p:pic>
        <p:nvPicPr>
          <p:cNvPr id="10242" name="Picture 2" descr="H:\doc-antartica\FOTOS SITIOS BALIZAS\DSC03604.JPG"/>
          <p:cNvPicPr>
            <a:picLocks noChangeAspect="1" noChangeArrowheads="1"/>
          </p:cNvPicPr>
          <p:nvPr/>
        </p:nvPicPr>
        <p:blipFill>
          <a:blip r:embed="rId3" cstate="print"/>
          <a:srcRect t="32292"/>
          <a:stretch>
            <a:fillRect/>
          </a:stretch>
        </p:blipFill>
        <p:spPr bwMode="auto">
          <a:xfrm>
            <a:off x="5143518" y="2946142"/>
            <a:ext cx="3071820" cy="3697568"/>
          </a:xfrm>
          <a:prstGeom prst="rect">
            <a:avLst/>
          </a:prstGeom>
          <a:noFill/>
          <a:ln w="57150" cmpd="thinThick" algn="ctr">
            <a:solidFill>
              <a:srgbClr val="000000"/>
            </a:solidFill>
            <a:miter lim="800000"/>
            <a:headEnd/>
            <a:tailEnd/>
          </a:ln>
          <a:effectLst/>
        </p:spPr>
      </p:pic>
    </p:spTree>
    <p:extLst>
      <p:ext uri="{BB962C8B-B14F-4D97-AF65-F5344CB8AC3E}">
        <p14:creationId xmlns:p14="http://schemas.microsoft.com/office/powerpoint/2010/main" xmlns="" val="37021327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Marcador de contenido"/>
          <p:cNvSpPr>
            <a:spLocks noGrp="1"/>
          </p:cNvSpPr>
          <p:nvPr>
            <p:ph idx="1"/>
          </p:nvPr>
        </p:nvSpPr>
        <p:spPr>
          <a:xfrm>
            <a:off x="1500166" y="1000108"/>
            <a:ext cx="7072362" cy="5000660"/>
          </a:xfrm>
        </p:spPr>
        <p:txBody>
          <a:bodyPr>
            <a:normAutofit fontScale="85000" lnSpcReduction="10000"/>
          </a:bodyPr>
          <a:lstStyle/>
          <a:p>
            <a:pPr>
              <a:buNone/>
            </a:pPr>
            <a:r>
              <a:rPr lang="es-ES" b="1" dirty="0" smtClean="0"/>
              <a:t>DATOS OBTENIDOS </a:t>
            </a:r>
          </a:p>
          <a:p>
            <a:pPr>
              <a:buNone/>
            </a:pPr>
            <a:endParaRPr lang="es-ES" b="1" dirty="0" smtClean="0"/>
          </a:p>
          <a:p>
            <a:pPr algn="just"/>
            <a:r>
              <a:rPr lang="es-ES" dirty="0" smtClean="0"/>
              <a:t>Una vez analizado los estudios de los puntos estimados para la señalización marítima de la ensenada Guayaquil, es recomendable la instalación de una baliza en la punta Orión y un faro en el cerro Puyango, debido a que se encuentran dentro de las recomendaciones  que exige la IALA para la instalación de una ayuda fija. </a:t>
            </a:r>
            <a:endParaRPr lang="es-ES" dirty="0" smtClean="0"/>
          </a:p>
          <a:p>
            <a:pPr algn="just"/>
            <a:r>
              <a:rPr lang="es-ES" dirty="0" smtClean="0"/>
              <a:t>Se instaló nuevas estructuras de las enfiladas E-1 y E-2.</a:t>
            </a:r>
            <a:endParaRPr lang="es-EC" dirty="0"/>
          </a:p>
        </p:txBody>
      </p:sp>
    </p:spTree>
    <p:extLst>
      <p:ext uri="{BB962C8B-B14F-4D97-AF65-F5344CB8AC3E}">
        <p14:creationId xmlns:p14="http://schemas.microsoft.com/office/powerpoint/2010/main" xmlns="" val="21919225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435608" y="1447800"/>
            <a:ext cx="7351234" cy="4800600"/>
          </a:xfrm>
        </p:spPr>
        <p:txBody>
          <a:bodyPr>
            <a:normAutofit fontScale="85000" lnSpcReduction="10000"/>
          </a:bodyPr>
          <a:lstStyle/>
          <a:p>
            <a:pPr algn="just"/>
            <a:r>
              <a:rPr lang="es-ES" b="1" dirty="0" smtClean="0"/>
              <a:t>TRABAJOS PENDIENTES RELACIONADOS CON EL PROYECTO</a:t>
            </a:r>
          </a:p>
          <a:p>
            <a:endParaRPr lang="es-ES" b="1" dirty="0" smtClean="0"/>
          </a:p>
          <a:p>
            <a:pPr algn="just"/>
            <a:r>
              <a:rPr lang="es-EC" dirty="0" smtClean="0"/>
              <a:t>Queda pendiente para la próxima fase la instalación física de las estructuras del faro y la baliza que conformaran las  ayudas a la navegación de la ensenada Guayaquil con todas las normas y recomendaciones de la IALA. </a:t>
            </a:r>
          </a:p>
          <a:p>
            <a:pPr algn="just"/>
            <a:r>
              <a:rPr lang="es-ES" dirty="0" smtClean="0"/>
              <a:t>Al contar con sistema de Señalización Marítima, que permita una navegación expedita y segura al ingreso de la Ensenada Guayaquil, siendo esta de interés nacional para la República del Ecuador</a:t>
            </a:r>
            <a:endParaRPr lang="es-EC" dirty="0"/>
          </a:p>
        </p:txBody>
      </p:sp>
    </p:spTree>
    <p:extLst>
      <p:ext uri="{BB962C8B-B14F-4D97-AF65-F5344CB8AC3E}">
        <p14:creationId xmlns:p14="http://schemas.microsoft.com/office/powerpoint/2010/main" xmlns="" val="32710592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roik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a:xfrm>
            <a:off x="971600" y="188640"/>
            <a:ext cx="7920879" cy="6552728"/>
          </a:xfrm>
          <a:prstGeom prst="rect">
            <a:avLst/>
          </a:prstGeom>
          <a:noFill/>
        </p:spPr>
      </p:pic>
      <p:sp>
        <p:nvSpPr>
          <p:cNvPr id="2" name="1 Título"/>
          <p:cNvSpPr>
            <a:spLocks noGrp="1"/>
          </p:cNvSpPr>
          <p:nvPr>
            <p:ph type="title"/>
          </p:nvPr>
        </p:nvSpPr>
        <p:spPr>
          <a:xfrm>
            <a:off x="1435608" y="274638"/>
            <a:ext cx="7498080" cy="634082"/>
          </a:xfrm>
        </p:spPr>
        <p:txBody>
          <a:bodyPr>
            <a:normAutofit/>
          </a:bodyPr>
          <a:lstStyle/>
          <a:p>
            <a:r>
              <a:rPr lang="es-EC" sz="2400" b="1" dirty="0">
                <a:effectLst/>
              </a:rPr>
              <a:t>CONCLUSIONES Y RECOMENDACIONES</a:t>
            </a:r>
            <a:endParaRPr lang="es-EC" sz="2400" dirty="0"/>
          </a:p>
        </p:txBody>
      </p:sp>
      <p:sp>
        <p:nvSpPr>
          <p:cNvPr id="3" name="2 Marcador de contenido"/>
          <p:cNvSpPr>
            <a:spLocks noGrp="1"/>
          </p:cNvSpPr>
          <p:nvPr>
            <p:ph idx="1"/>
          </p:nvPr>
        </p:nvSpPr>
        <p:spPr>
          <a:xfrm>
            <a:off x="1187624" y="1124744"/>
            <a:ext cx="7746064" cy="5400600"/>
          </a:xfrm>
        </p:spPr>
        <p:txBody>
          <a:bodyPr>
            <a:normAutofit fontScale="85000" lnSpcReduction="20000"/>
          </a:bodyPr>
          <a:lstStyle/>
          <a:p>
            <a:pPr algn="just"/>
            <a:r>
              <a:rPr lang="es-EC" b="1" dirty="0" smtClean="0"/>
              <a:t>CONCLUSIONES</a:t>
            </a:r>
          </a:p>
          <a:p>
            <a:pPr algn="just"/>
            <a:endParaRPr lang="es-EC" b="1" dirty="0" smtClean="0"/>
          </a:p>
          <a:p>
            <a:pPr marL="82296" indent="0" algn="just">
              <a:buNone/>
            </a:pPr>
            <a:r>
              <a:rPr lang="es-ES" dirty="0" smtClean="0"/>
              <a:t>Debido a la buena </a:t>
            </a:r>
            <a:r>
              <a:rPr lang="es-ES" dirty="0" smtClean="0"/>
              <a:t>programación </a:t>
            </a:r>
            <a:r>
              <a:rPr lang="es-ES" dirty="0" smtClean="0"/>
              <a:t>y al apoyo recibido por personal logístico de la estación científica “Pedro Vicente Maldonado”, se realizó el estudio para la señalización marítima de la ensenada Guayaquil y la construcción de nuevas estructuras de las enfiladas E-1 y E-2.</a:t>
            </a:r>
          </a:p>
          <a:p>
            <a:pPr marL="82296" indent="0" algn="just">
              <a:buNone/>
            </a:pPr>
            <a:endParaRPr lang="es-ES" dirty="0" smtClean="0"/>
          </a:p>
          <a:p>
            <a:pPr marL="82296" lvl="0" indent="0" algn="just">
              <a:buNone/>
            </a:pPr>
            <a:r>
              <a:rPr lang="es-ES" dirty="0" smtClean="0"/>
              <a:t>Por los variados cambios en los pronósticos meteorológicos en la estación científica “Pedro Vicente Maldonado” y al no contar con una señalización marítima dificulta  con la seguridad al personal que realiza investigación en la ensenada Guayaquil. </a:t>
            </a:r>
            <a:endParaRPr lang="es-EC" dirty="0" smtClean="0"/>
          </a:p>
          <a:p>
            <a:pPr marL="82296" indent="0" algn="just">
              <a:buNone/>
            </a:pPr>
            <a:endParaRPr lang="es-EC" dirty="0"/>
          </a:p>
          <a:p>
            <a:pPr algn="just"/>
            <a:endParaRPr lang="es-EC" dirty="0"/>
          </a:p>
        </p:txBody>
      </p:sp>
    </p:spTree>
    <p:extLst>
      <p:ext uri="{BB962C8B-B14F-4D97-AF65-F5344CB8AC3E}">
        <p14:creationId xmlns:p14="http://schemas.microsoft.com/office/powerpoint/2010/main" xmlns="" val="134106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roik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a:xfrm>
            <a:off x="1115616" y="332656"/>
            <a:ext cx="7848871" cy="6191969"/>
          </a:xfrm>
          <a:prstGeom prst="rect">
            <a:avLst/>
          </a:prstGeom>
          <a:noFill/>
        </p:spPr>
      </p:pic>
      <p:sp>
        <p:nvSpPr>
          <p:cNvPr id="3" name="2 Marcador de contenido"/>
          <p:cNvSpPr>
            <a:spLocks noGrp="1"/>
          </p:cNvSpPr>
          <p:nvPr>
            <p:ph idx="1"/>
          </p:nvPr>
        </p:nvSpPr>
        <p:spPr>
          <a:xfrm>
            <a:off x="1435608" y="764704"/>
            <a:ext cx="7498080" cy="5483696"/>
          </a:xfrm>
        </p:spPr>
        <p:txBody>
          <a:bodyPr>
            <a:normAutofit fontScale="85000" lnSpcReduction="20000"/>
          </a:bodyPr>
          <a:lstStyle/>
          <a:p>
            <a:pPr algn="just"/>
            <a:r>
              <a:rPr lang="es-EC" b="1" dirty="0" smtClean="0"/>
              <a:t>RECOMENDACIONES</a:t>
            </a:r>
          </a:p>
          <a:p>
            <a:pPr marL="82296" indent="0" algn="just">
              <a:buNone/>
            </a:pPr>
            <a:endParaRPr lang="es-EC" dirty="0"/>
          </a:p>
          <a:p>
            <a:pPr lvl="0" algn="just"/>
            <a:r>
              <a:rPr lang="es-ES" dirty="0" smtClean="0"/>
              <a:t>Notificar mediante los avisos a los navegantes para la actualización de las publicaciones náuticas de los cambios realizados en las ayudas a la navegación de la estación científica “Pedro Vicente Maldonado” en la isla Greenwich.</a:t>
            </a:r>
          </a:p>
          <a:p>
            <a:pPr lvl="0" algn="just"/>
            <a:endParaRPr lang="es-EC" dirty="0" smtClean="0"/>
          </a:p>
          <a:p>
            <a:pPr lvl="0" algn="just"/>
            <a:r>
              <a:rPr lang="es-ES" dirty="0" smtClean="0"/>
              <a:t> Es preciso coordinar con las estaciones antárticas que se encuentra en el área para determinar el tipo de estructura y equipo lumínicos idónea a instalarse en el área de la Ensenada de Guayaquil, a fin de que no sean afectadas por las condiciones atmosféricas reinantes en estas áreas.</a:t>
            </a:r>
            <a:endParaRPr lang="es-EC" dirty="0" smtClean="0"/>
          </a:p>
          <a:p>
            <a:pPr algn="just"/>
            <a:endParaRPr lang="es-EC" dirty="0"/>
          </a:p>
        </p:txBody>
      </p:sp>
    </p:spTree>
    <p:extLst>
      <p:ext uri="{BB962C8B-B14F-4D97-AF65-F5344CB8AC3E}">
        <p14:creationId xmlns:p14="http://schemas.microsoft.com/office/powerpoint/2010/main" xmlns="" val="12696687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sp>
        <p:nvSpPr>
          <p:cNvPr id="3" name="2 Marcador de contenido"/>
          <p:cNvSpPr>
            <a:spLocks noGrp="1"/>
          </p:cNvSpPr>
          <p:nvPr>
            <p:ph idx="1"/>
          </p:nvPr>
        </p:nvSpPr>
        <p:spPr/>
        <p:txBody>
          <a:bodyPr/>
          <a:lstStyle/>
          <a:p>
            <a:endParaRPr lang="es-EC"/>
          </a:p>
        </p:txBody>
      </p:sp>
      <p:pic>
        <p:nvPicPr>
          <p:cNvPr id="4" name="Picture 4" descr="http://www.shoa.cl/cendhoc/hidro/botones/FOTO%20BARCO.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a:xfrm>
            <a:off x="0" y="0"/>
            <a:ext cx="9144000" cy="6858000"/>
          </a:xfrm>
          <a:prstGeom prst="rect">
            <a:avLst/>
          </a:prstGeom>
          <a:noFill/>
        </p:spPr>
      </p:pic>
      <p:sp>
        <p:nvSpPr>
          <p:cNvPr id="5" name="1 Título"/>
          <p:cNvSpPr txBox="1">
            <a:spLocks/>
          </p:cNvSpPr>
          <p:nvPr/>
        </p:nvSpPr>
        <p:spPr>
          <a:xfrm>
            <a:off x="1071563" y="5072063"/>
            <a:ext cx="6994525" cy="1139825"/>
          </a:xfrm>
          <a:prstGeom prst="rect">
            <a:avLst/>
          </a:prstGeom>
        </p:spPr>
        <p:txBody>
          <a:bodyPr anchor="ctr">
            <a:normAutofit fontScale="92500" lnSpcReduction="20000"/>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defRPr/>
            </a:pPr>
            <a:r>
              <a:rPr lang="es-ES" sz="4400" b="1" smtClean="0">
                <a:solidFill>
                  <a:schemeClr val="bg1"/>
                </a:solidFill>
                <a:effectLst>
                  <a:outerShdw blurRad="38100" dist="38100" dir="2700000" algn="tl">
                    <a:srgbClr val="C0C0C0"/>
                  </a:outerShdw>
                </a:effectLst>
                <a:latin typeface="Arial Narrow" pitchFamily="34" charset="0"/>
              </a:rPr>
              <a:t>GRACIAS POR SU  ATENCIÓN</a:t>
            </a:r>
            <a:r>
              <a:rPr lang="es-ES" sz="4400" b="1" smtClean="0">
                <a:solidFill>
                  <a:srgbClr val="C49D0E"/>
                </a:solidFill>
                <a:effectLst>
                  <a:outerShdw blurRad="38100" dist="38100" dir="2700000" algn="tl">
                    <a:srgbClr val="C0C0C0"/>
                  </a:outerShdw>
                </a:effectLst>
                <a:latin typeface="Arial Narrow" pitchFamily="34" charset="0"/>
              </a:rPr>
              <a:t/>
            </a:r>
            <a:br>
              <a:rPr lang="es-ES" sz="4400" b="1" smtClean="0">
                <a:solidFill>
                  <a:srgbClr val="C49D0E"/>
                </a:solidFill>
                <a:effectLst>
                  <a:outerShdw blurRad="38100" dist="38100" dir="2700000" algn="tl">
                    <a:srgbClr val="C0C0C0"/>
                  </a:outerShdw>
                </a:effectLst>
                <a:latin typeface="Arial Narrow" pitchFamily="34" charset="0"/>
              </a:rPr>
            </a:br>
            <a:endParaRPr lang="es-ES" dirty="0" smtClean="0"/>
          </a:p>
        </p:txBody>
      </p:sp>
      <p:pic>
        <p:nvPicPr>
          <p:cNvPr id="6" name="Picture 79" descr="http://www.imagenesanimadas.net/Transportes/Barcos/barco19.gif"/>
          <p:cNvPicPr>
            <a:picLocks noChangeAspect="1" noChangeArrowheads="1" noCrop="1"/>
          </p:cNvPicPr>
          <p:nvPr/>
        </p:nvPicPr>
        <p:blipFill>
          <a:blip r:embed="rId3">
            <a:extLst>
              <a:ext uri="{28A0092B-C50C-407E-A947-70E740481C1C}">
                <a14:useLocalDpi xmlns:a14="http://schemas.microsoft.com/office/drawing/2010/main" xmlns="" val="0"/>
              </a:ext>
            </a:extLst>
          </a:blip>
          <a:srcRect/>
          <a:stretch>
            <a:fillRect/>
          </a:stretch>
        </p:blipFill>
        <p:spPr bwMode="auto">
          <a:xfrm>
            <a:off x="214313" y="3786188"/>
            <a:ext cx="771525"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4 Rectángulo"/>
          <p:cNvSpPr>
            <a:spLocks noChangeArrowheads="1"/>
          </p:cNvSpPr>
          <p:nvPr/>
        </p:nvSpPr>
        <p:spPr bwMode="auto">
          <a:xfrm>
            <a:off x="1000125" y="3643313"/>
            <a:ext cx="8143875" cy="954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ES" b="1" dirty="0"/>
              <a:t>“</a:t>
            </a:r>
            <a:r>
              <a:rPr lang="es-ES" sz="2800" b="1" dirty="0">
                <a:solidFill>
                  <a:schemeClr val="bg1"/>
                </a:solidFill>
              </a:rPr>
              <a:t>Somos quienes velamos por la seguridad marítima y estamos al servicio del navegante</a:t>
            </a:r>
          </a:p>
        </p:txBody>
      </p:sp>
      <p:pic>
        <p:nvPicPr>
          <p:cNvPr id="8" name="Picture 4" descr="E:\DOC. ILIANA\TRABAJOS CMDTE. NARANJO\jobuoy.gif"/>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2357438" y="1785938"/>
            <a:ext cx="404812" cy="71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4" descr="E:\DOC. ILIANA\TRABAJOS CMDTE. NARANJO\jobuoy.gif"/>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7286625" y="2357438"/>
            <a:ext cx="485775"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354851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28728" y="989018"/>
            <a:ext cx="7498080" cy="1368412"/>
          </a:xfrm>
        </p:spPr>
        <p:txBody>
          <a:bodyPr>
            <a:normAutofit fontScale="90000"/>
          </a:bodyPr>
          <a:lstStyle/>
          <a:p>
            <a:r>
              <a:rPr lang="es-EC" sz="5400" dirty="0" smtClean="0"/>
              <a:t>ANTECEDENTES</a:t>
            </a:r>
            <a:r>
              <a:rPr lang="es-EC" sz="5400" dirty="0"/>
              <a:t/>
            </a:r>
            <a:br>
              <a:rPr lang="es-EC" sz="5400" dirty="0"/>
            </a:br>
            <a:endParaRPr lang="es-EC" dirty="0"/>
          </a:p>
        </p:txBody>
      </p:sp>
      <p:sp>
        <p:nvSpPr>
          <p:cNvPr id="3" name="2 Marcador de contenido"/>
          <p:cNvSpPr>
            <a:spLocks noGrp="1"/>
          </p:cNvSpPr>
          <p:nvPr>
            <p:ph idx="1"/>
          </p:nvPr>
        </p:nvSpPr>
        <p:spPr>
          <a:xfrm>
            <a:off x="1435608" y="3286124"/>
            <a:ext cx="7498080" cy="2000264"/>
          </a:xfrm>
        </p:spPr>
        <p:txBody>
          <a:bodyPr>
            <a:normAutofit/>
          </a:bodyPr>
          <a:lstStyle/>
          <a:p>
            <a:pPr algn="just"/>
            <a:r>
              <a:rPr lang="es-ES" sz="2400" dirty="0" smtClean="0"/>
              <a:t>El acceso a la ensenada de Guayaquil se lo realiza sin Ayudas a la navegación, utilizando solamente los conocimientos y la experiencia del práctico.</a:t>
            </a:r>
            <a:endParaRPr lang="es-EC" sz="2400" dirty="0" smtClean="0"/>
          </a:p>
          <a:p>
            <a:pPr>
              <a:buNone/>
            </a:pPr>
            <a:endParaRPr lang="es-EC" dirty="0"/>
          </a:p>
        </p:txBody>
      </p:sp>
    </p:spTree>
    <p:extLst>
      <p:ext uri="{BB962C8B-B14F-4D97-AF65-F5344CB8AC3E}">
        <p14:creationId xmlns:p14="http://schemas.microsoft.com/office/powerpoint/2010/main" xmlns="" val="9540561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85852" y="857232"/>
            <a:ext cx="7498080" cy="1143000"/>
          </a:xfrm>
        </p:spPr>
        <p:txBody>
          <a:bodyPr>
            <a:normAutofit/>
          </a:bodyPr>
          <a:lstStyle/>
          <a:p>
            <a:r>
              <a:rPr lang="es-ES" sz="3600" b="1" dirty="0" smtClean="0"/>
              <a:t>OBJETIVO GENERAL </a:t>
            </a:r>
            <a:endParaRPr lang="es-EC" sz="3600" dirty="0"/>
          </a:p>
        </p:txBody>
      </p:sp>
      <p:sp>
        <p:nvSpPr>
          <p:cNvPr id="3" name="2 Marcador de contenido"/>
          <p:cNvSpPr>
            <a:spLocks noGrp="1"/>
          </p:cNvSpPr>
          <p:nvPr>
            <p:ph idx="1"/>
          </p:nvPr>
        </p:nvSpPr>
        <p:spPr>
          <a:xfrm>
            <a:off x="1435608" y="2285992"/>
            <a:ext cx="7498080" cy="3786214"/>
          </a:xfrm>
        </p:spPr>
        <p:txBody>
          <a:bodyPr>
            <a:normAutofit fontScale="85000" lnSpcReduction="10000"/>
          </a:bodyPr>
          <a:lstStyle/>
          <a:p>
            <a:pPr algn="just"/>
            <a:r>
              <a:rPr lang="es-ES" sz="2800" dirty="0" smtClean="0"/>
              <a:t>Implementar un Sistema de Señalización Marítima en la Ensenada Guayaquil para la estación científica “Pedro Vicente Maldonado” en el Continente Antártico, para contribuir una navegación segura en el área.</a:t>
            </a:r>
          </a:p>
          <a:p>
            <a:pPr>
              <a:buNone/>
            </a:pPr>
            <a:endParaRPr lang="es-ES" sz="2800" dirty="0" smtClean="0"/>
          </a:p>
          <a:p>
            <a:pPr marL="0" indent="0" algn="just">
              <a:buFont typeface="Wingdings" pitchFamily="2" charset="2"/>
              <a:buNone/>
              <a:defRPr/>
            </a:pPr>
            <a:r>
              <a:rPr lang="es-EC" sz="2800" b="1" dirty="0" smtClean="0"/>
              <a:t>OBJETIVOS ESPECIFICOS:</a:t>
            </a:r>
          </a:p>
          <a:p>
            <a:pPr marL="0" indent="0" algn="just">
              <a:buFont typeface="Wingdings" pitchFamily="2" charset="2"/>
              <a:buNone/>
              <a:defRPr/>
            </a:pPr>
            <a:endParaRPr lang="es-EC" sz="2800" dirty="0" smtClean="0"/>
          </a:p>
          <a:p>
            <a:pPr algn="just">
              <a:defRPr/>
            </a:pPr>
            <a:r>
              <a:rPr lang="es-ES" sz="2800" dirty="0" smtClean="0"/>
              <a:t>Realizar las inspecciones respectivas a los probables lugares donde se implementará </a:t>
            </a:r>
            <a:r>
              <a:rPr lang="es-ES" sz="2800" dirty="0" smtClean="0"/>
              <a:t>una </a:t>
            </a:r>
            <a:r>
              <a:rPr lang="es-ES" sz="2800" dirty="0" smtClean="0"/>
              <a:t>ayuda a la navegación.</a:t>
            </a:r>
            <a:endParaRPr lang="es-EC" sz="2800" dirty="0" smtClean="0"/>
          </a:p>
          <a:p>
            <a:endParaRPr lang="es-EC" sz="2800" dirty="0"/>
          </a:p>
        </p:txBody>
      </p:sp>
    </p:spTree>
    <p:extLst>
      <p:ext uri="{BB962C8B-B14F-4D97-AF65-F5344CB8AC3E}">
        <p14:creationId xmlns:p14="http://schemas.microsoft.com/office/powerpoint/2010/main" xmlns="" val="41378195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435608" y="692696"/>
            <a:ext cx="7498080" cy="5832648"/>
          </a:xfrm>
        </p:spPr>
        <p:txBody>
          <a:bodyPr>
            <a:normAutofit fontScale="77500" lnSpcReduction="20000"/>
          </a:bodyPr>
          <a:lstStyle/>
          <a:p>
            <a:pPr marL="0" indent="0" algn="just">
              <a:buFont typeface="Wingdings" pitchFamily="2" charset="2"/>
              <a:buNone/>
              <a:defRPr/>
            </a:pPr>
            <a:r>
              <a:rPr lang="es-ES" b="1" dirty="0" smtClean="0"/>
              <a:t>HIPÓTESIS DEL PROYECTO</a:t>
            </a:r>
          </a:p>
          <a:p>
            <a:pPr marL="0" indent="0" algn="just">
              <a:buFont typeface="Wingdings" pitchFamily="2" charset="2"/>
              <a:buNone/>
              <a:defRPr/>
            </a:pPr>
            <a:endParaRPr lang="es-EC" dirty="0"/>
          </a:p>
          <a:p>
            <a:pPr algn="just"/>
            <a:r>
              <a:rPr lang="es-EC" dirty="0" smtClean="0"/>
              <a:t>Las estaciones científicas de los países presentes en la Antártida disponen de ayuda a la navegación que les permite mantener una navegación segura; además, cuentan con estaciones meteorológicas que permiten al personal planificar sus tareas de investigación científica en función del pronóstico meteorológico.</a:t>
            </a:r>
          </a:p>
          <a:p>
            <a:pPr algn="just">
              <a:defRPr/>
            </a:pPr>
            <a:endParaRPr lang="es-EC" dirty="0"/>
          </a:p>
          <a:p>
            <a:pPr algn="just">
              <a:defRPr/>
            </a:pPr>
            <a:r>
              <a:rPr lang="es-EC" dirty="0" smtClean="0"/>
              <a:t>Partiendo de la premisa de la “Asociación Internacional de Autoridades de Faros y Señalización Marítima” (IALA / AISM) de quien el Ecuador es miembro asociado representado a través del Instituto Oceanográfico de la Armada (INOCAR) y que define a la ayuda a la navegación como “dispositivo visual, acústico o radioeléctrico.</a:t>
            </a:r>
            <a:endParaRPr lang="es-EC" dirty="0"/>
          </a:p>
        </p:txBody>
      </p:sp>
    </p:spTree>
    <p:extLst>
      <p:ext uri="{BB962C8B-B14F-4D97-AF65-F5344CB8AC3E}">
        <p14:creationId xmlns:p14="http://schemas.microsoft.com/office/powerpoint/2010/main" xmlns="" val="14328865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043608" y="357166"/>
            <a:ext cx="7890080" cy="1214446"/>
          </a:xfrm>
        </p:spPr>
        <p:txBody>
          <a:bodyPr>
            <a:normAutofit fontScale="85000" lnSpcReduction="20000"/>
          </a:bodyPr>
          <a:lstStyle/>
          <a:p>
            <a:pPr marL="0" indent="0" algn="just">
              <a:buFont typeface="Wingdings" pitchFamily="2" charset="2"/>
              <a:buNone/>
              <a:defRPr/>
            </a:pPr>
            <a:r>
              <a:rPr lang="es-ES" b="1" dirty="0" smtClean="0"/>
              <a:t>ÁREA DE </a:t>
            </a:r>
            <a:r>
              <a:rPr lang="es-ES" b="1" dirty="0" smtClean="0"/>
              <a:t>ESTUDIO</a:t>
            </a:r>
          </a:p>
          <a:p>
            <a:pPr marL="0" indent="0" algn="just">
              <a:buFont typeface="Wingdings" pitchFamily="2" charset="2"/>
              <a:buNone/>
              <a:defRPr/>
            </a:pPr>
            <a:endParaRPr lang="es-ES" b="1" dirty="0" smtClean="0"/>
          </a:p>
          <a:p>
            <a:pPr marL="0" indent="0" algn="just">
              <a:buFont typeface="Wingdings" pitchFamily="2" charset="2"/>
              <a:buNone/>
              <a:defRPr/>
            </a:pPr>
            <a:r>
              <a:rPr lang="es-ES" sz="2400" b="1" dirty="0" smtClean="0"/>
              <a:t>ENSENADA GUAYAQUIL ISLA GREENWICH</a:t>
            </a:r>
            <a:endParaRPr lang="es-ES_tradnl" sz="2400" dirty="0"/>
          </a:p>
          <a:p>
            <a:pPr>
              <a:buNone/>
            </a:pPr>
            <a:endParaRPr lang="es-EC" dirty="0"/>
          </a:p>
        </p:txBody>
      </p:sp>
      <p:pic>
        <p:nvPicPr>
          <p:cNvPr id="23553" name="Picture 1"/>
          <p:cNvPicPr>
            <a:picLocks noChangeAspect="1" noChangeArrowheads="1"/>
          </p:cNvPicPr>
          <p:nvPr/>
        </p:nvPicPr>
        <p:blipFill>
          <a:blip r:embed="rId2"/>
          <a:srcRect l="14056" t="10262" r="27231" b="12599"/>
          <a:stretch>
            <a:fillRect/>
          </a:stretch>
        </p:blipFill>
        <p:spPr bwMode="auto">
          <a:xfrm>
            <a:off x="1714480" y="1674903"/>
            <a:ext cx="6500858" cy="4825931"/>
          </a:xfrm>
          <a:prstGeom prst="rect">
            <a:avLst/>
          </a:prstGeom>
          <a:noFill/>
          <a:ln w="57150" cmpd="thinThick">
            <a:solidFill>
              <a:srgbClr val="000000"/>
            </a:solidFill>
            <a:miter lim="800000"/>
            <a:headEnd/>
            <a:tailEnd/>
          </a:ln>
        </p:spPr>
      </p:pic>
    </p:spTree>
    <p:extLst>
      <p:ext uri="{BB962C8B-B14F-4D97-AF65-F5344CB8AC3E}">
        <p14:creationId xmlns:p14="http://schemas.microsoft.com/office/powerpoint/2010/main" xmlns="" val="3845764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2400" b="1" dirty="0" smtClean="0"/>
              <a:t>CRONOGRAMA DEL TRABAJO DE CAMPO EFECTUADO</a:t>
            </a:r>
            <a:endParaRPr lang="es-EC" sz="2400" dirty="0"/>
          </a:p>
        </p:txBody>
      </p:sp>
      <p:sp>
        <p:nvSpPr>
          <p:cNvPr id="3" name="2 Marcador de contenido"/>
          <p:cNvSpPr>
            <a:spLocks noGrp="1"/>
          </p:cNvSpPr>
          <p:nvPr>
            <p:ph idx="1"/>
          </p:nvPr>
        </p:nvSpPr>
        <p:spPr>
          <a:xfrm>
            <a:off x="1115616" y="1196752"/>
            <a:ext cx="7818072" cy="5544616"/>
          </a:xfrm>
        </p:spPr>
        <p:txBody>
          <a:bodyPr>
            <a:normAutofit fontScale="85000" lnSpcReduction="20000"/>
          </a:bodyPr>
          <a:lstStyle/>
          <a:p>
            <a:r>
              <a:rPr lang="es-ES" b="1" dirty="0" smtClean="0"/>
              <a:t>06 al 17 ENE-2014</a:t>
            </a:r>
            <a:endParaRPr lang="es-EC" b="1" dirty="0" smtClean="0"/>
          </a:p>
          <a:p>
            <a:pPr algn="just"/>
            <a:r>
              <a:rPr lang="es-ES" dirty="0" smtClean="0"/>
              <a:t>Se realizó inspección, recolección  y análisis de datos y áreas idóneas para la instalación de las ayudas a la navegación en la línea de costa de la isla Greenwich para señalizar la ensenada Guayaquil.</a:t>
            </a:r>
            <a:endParaRPr lang="es-EC" dirty="0" smtClean="0"/>
          </a:p>
          <a:p>
            <a:pPr algn="just"/>
            <a:r>
              <a:rPr lang="es-ES" dirty="0" smtClean="0"/>
              <a:t>Para el traslado hasta el Islote Montufar se lo realizó en una embarcación y el resto por caminata.</a:t>
            </a:r>
            <a:endParaRPr lang="es-EC" dirty="0" smtClean="0"/>
          </a:p>
          <a:p>
            <a:r>
              <a:rPr lang="es-ES" b="1" dirty="0" smtClean="0"/>
              <a:t>18 al 25 ENE 2014</a:t>
            </a:r>
            <a:endParaRPr lang="es-EC" b="1" dirty="0" smtClean="0"/>
          </a:p>
          <a:p>
            <a:pPr algn="just"/>
            <a:r>
              <a:rPr lang="es-ES" dirty="0" smtClean="0"/>
              <a:t>Se realizó la construcción e instalación de nuevas bases, estructuras de las Enfiladas E-1 y E-2. </a:t>
            </a:r>
          </a:p>
          <a:p>
            <a:r>
              <a:rPr lang="es-ES" dirty="0" smtClean="0"/>
              <a:t>Se reubicó la enfilada E-1.</a:t>
            </a:r>
            <a:endParaRPr lang="es-EC" dirty="0" smtClean="0"/>
          </a:p>
          <a:p>
            <a:r>
              <a:rPr lang="es-ES" b="1" dirty="0" smtClean="0"/>
              <a:t>26 al 29 ENE 2014</a:t>
            </a:r>
            <a:endParaRPr lang="es-EC" b="1" dirty="0" smtClean="0"/>
          </a:p>
          <a:p>
            <a:pPr algn="just"/>
            <a:r>
              <a:rPr lang="es-ES" dirty="0" smtClean="0"/>
              <a:t>Configuración de los equipos de señalización de las Enfiladas E-1 y E-2</a:t>
            </a:r>
            <a:endParaRPr lang="es-EC" dirty="0" smtClean="0"/>
          </a:p>
          <a:p>
            <a:endParaRPr lang="es-EC" dirty="0"/>
          </a:p>
        </p:txBody>
      </p:sp>
    </p:spTree>
    <p:extLst>
      <p:ext uri="{BB962C8B-B14F-4D97-AF65-F5344CB8AC3E}">
        <p14:creationId xmlns:p14="http://schemas.microsoft.com/office/powerpoint/2010/main" xmlns="" val="2266092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638"/>
            <a:ext cx="7498080" cy="562074"/>
          </a:xfrm>
        </p:spPr>
        <p:txBody>
          <a:bodyPr>
            <a:noAutofit/>
          </a:bodyPr>
          <a:lstStyle/>
          <a:p>
            <a:r>
              <a:rPr lang="es-ES" sz="2400" b="1" dirty="0" smtClean="0"/>
              <a:t>DESCRIPCIÓN DEL TRABAJO DE CAMPO </a:t>
            </a:r>
            <a:endParaRPr lang="es-EC" sz="2400" b="1" dirty="0"/>
          </a:p>
        </p:txBody>
      </p:sp>
      <p:sp>
        <p:nvSpPr>
          <p:cNvPr id="9" name="8 Marcador de contenido"/>
          <p:cNvSpPr>
            <a:spLocks noGrp="1"/>
          </p:cNvSpPr>
          <p:nvPr>
            <p:ph idx="1"/>
          </p:nvPr>
        </p:nvSpPr>
        <p:spPr>
          <a:xfrm>
            <a:off x="1435608" y="947734"/>
            <a:ext cx="7498080" cy="3267084"/>
          </a:xfrm>
        </p:spPr>
        <p:txBody>
          <a:bodyPr>
            <a:normAutofit fontScale="77500" lnSpcReduction="20000"/>
          </a:bodyPr>
          <a:lstStyle/>
          <a:p>
            <a:pPr>
              <a:buNone/>
            </a:pPr>
            <a:r>
              <a:rPr lang="es-EC" b="1" dirty="0" smtClean="0"/>
              <a:t>PUNTA FORT WILLIAM</a:t>
            </a:r>
          </a:p>
          <a:p>
            <a:pPr>
              <a:buNone/>
            </a:pPr>
            <a:endParaRPr lang="es-EC" b="1" dirty="0" smtClean="0"/>
          </a:p>
          <a:p>
            <a:pPr algn="just"/>
            <a:r>
              <a:rPr lang="es-EC" dirty="0" smtClean="0"/>
              <a:t>Esta punta se encuentra en el SE de la ensenada Guayaquil</a:t>
            </a:r>
          </a:p>
          <a:p>
            <a:pPr algn="just"/>
            <a:r>
              <a:rPr lang="es-EC" dirty="0" smtClean="0"/>
              <a:t>Se consideró el punto estimado No 1 en esta área, debido a 6 metros de altura de este punto no se divisa la señal en la ensenada Guayaquil debido a que es obstaculizado por los mogote Aguilera y el León Dormido. </a:t>
            </a:r>
          </a:p>
          <a:p>
            <a:endParaRPr lang="es-EC" dirty="0"/>
          </a:p>
        </p:txBody>
      </p:sp>
      <p:pic>
        <p:nvPicPr>
          <p:cNvPr id="11" name="Picture 1" descr="DSC00259"/>
          <p:cNvPicPr>
            <a:picLocks noChangeAspect="1" noChangeArrowheads="1"/>
          </p:cNvPicPr>
          <p:nvPr/>
        </p:nvPicPr>
        <p:blipFill>
          <a:blip r:embed="rId2" cstate="print"/>
          <a:srcRect/>
          <a:stretch>
            <a:fillRect/>
          </a:stretch>
        </p:blipFill>
        <p:spPr bwMode="auto">
          <a:xfrm>
            <a:off x="5241730" y="4071942"/>
            <a:ext cx="3473674" cy="2643206"/>
          </a:xfrm>
          <a:prstGeom prst="rect">
            <a:avLst/>
          </a:prstGeom>
          <a:noFill/>
          <a:ln w="57150" cmpd="thinThick" algn="ctr">
            <a:solidFill>
              <a:srgbClr val="000000"/>
            </a:solidFill>
            <a:miter lim="800000"/>
            <a:headEnd/>
            <a:tailEnd/>
          </a:ln>
          <a:effectLst/>
        </p:spPr>
      </p:pic>
      <p:pic>
        <p:nvPicPr>
          <p:cNvPr id="12" name="11 Imagen"/>
          <p:cNvPicPr/>
          <p:nvPr/>
        </p:nvPicPr>
        <p:blipFill>
          <a:blip r:embed="rId3"/>
          <a:srcRect l="28295" t="21899" r="3936" b="10236"/>
          <a:stretch>
            <a:fillRect/>
          </a:stretch>
        </p:blipFill>
        <p:spPr bwMode="auto">
          <a:xfrm>
            <a:off x="428596" y="4071942"/>
            <a:ext cx="4623738" cy="2621280"/>
          </a:xfrm>
          <a:prstGeom prst="rect">
            <a:avLst/>
          </a:prstGeom>
          <a:noFill/>
          <a:ln w="57150" cmpd="thinThick" algn="ctr">
            <a:solidFill>
              <a:srgbClr val="000000"/>
            </a:solidFill>
            <a:miter lim="800000"/>
            <a:headEnd/>
            <a:tailEnd/>
          </a:ln>
          <a:effectLst/>
        </p:spPr>
      </p:pic>
    </p:spTree>
    <p:extLst>
      <p:ext uri="{BB962C8B-B14F-4D97-AF65-F5344CB8AC3E}">
        <p14:creationId xmlns:p14="http://schemas.microsoft.com/office/powerpoint/2010/main" xmlns="" val="29549174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357290" y="500042"/>
            <a:ext cx="7498080" cy="3195646"/>
          </a:xfrm>
        </p:spPr>
        <p:txBody>
          <a:bodyPr>
            <a:normAutofit fontScale="77500" lnSpcReduction="20000"/>
          </a:bodyPr>
          <a:lstStyle/>
          <a:p>
            <a:pPr>
              <a:buNone/>
            </a:pPr>
            <a:r>
              <a:rPr lang="es-EC" b="1" dirty="0" smtClean="0"/>
              <a:t>MOGOTE AGUILERA</a:t>
            </a:r>
          </a:p>
          <a:p>
            <a:pPr>
              <a:buNone/>
            </a:pPr>
            <a:endParaRPr lang="es-EC" dirty="0" smtClean="0"/>
          </a:p>
          <a:p>
            <a:pPr algn="just"/>
            <a:r>
              <a:rPr lang="es-EC" dirty="0" smtClean="0"/>
              <a:t>Esta punta se encuentra en el SE de la ensenada Guayaquil</a:t>
            </a:r>
          </a:p>
          <a:p>
            <a:pPr algn="just"/>
            <a:r>
              <a:rPr lang="es-EC" dirty="0" smtClean="0"/>
              <a:t>Se consideró el punto estimado No 2 en esta área, debido a los 25 metros de altura, se divisa este punto en la ensenada Guayaquil, pero es obstaculizado por el León Dormido, razón por la cual no se considera este punto para instalación de una baliza.</a:t>
            </a:r>
          </a:p>
          <a:p>
            <a:endParaRPr lang="es-EC" dirty="0"/>
          </a:p>
        </p:txBody>
      </p:sp>
      <p:pic>
        <p:nvPicPr>
          <p:cNvPr id="7" name="6 Imagen" descr="H:\doc-antartica\MEMORIA GRAFICA\DSC00245.JPG"/>
          <p:cNvPicPr/>
          <p:nvPr/>
        </p:nvPicPr>
        <p:blipFill>
          <a:blip r:embed="rId2" cstate="print"/>
          <a:srcRect l="33519" r="6796"/>
          <a:stretch>
            <a:fillRect/>
          </a:stretch>
        </p:blipFill>
        <p:spPr bwMode="auto">
          <a:xfrm>
            <a:off x="4786314" y="3857628"/>
            <a:ext cx="4000528" cy="2643206"/>
          </a:xfrm>
          <a:prstGeom prst="rect">
            <a:avLst/>
          </a:prstGeom>
          <a:noFill/>
          <a:ln w="57150" cmpd="thinThick" algn="ctr">
            <a:solidFill>
              <a:srgbClr val="000000"/>
            </a:solidFill>
            <a:miter lim="800000"/>
            <a:headEnd/>
            <a:tailEnd/>
          </a:ln>
          <a:effectLst/>
        </p:spPr>
      </p:pic>
      <p:cxnSp>
        <p:nvCxnSpPr>
          <p:cNvPr id="9" name="8 Conector recto de flecha"/>
          <p:cNvCxnSpPr/>
          <p:nvPr/>
        </p:nvCxnSpPr>
        <p:spPr>
          <a:xfrm rot="5400000">
            <a:off x="6429388" y="4643446"/>
            <a:ext cx="285752"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9 Imagen"/>
          <p:cNvPicPr/>
          <p:nvPr/>
        </p:nvPicPr>
        <p:blipFill>
          <a:blip r:embed="rId3"/>
          <a:srcRect l="29598" t="21526" r="9151" b="9822"/>
          <a:stretch>
            <a:fillRect/>
          </a:stretch>
        </p:blipFill>
        <p:spPr bwMode="auto">
          <a:xfrm>
            <a:off x="714348" y="3929066"/>
            <a:ext cx="3857652" cy="2571768"/>
          </a:xfrm>
          <a:prstGeom prst="rect">
            <a:avLst/>
          </a:prstGeom>
          <a:noFill/>
          <a:ln w="57150" cmpd="thinThick" algn="ctr">
            <a:solidFill>
              <a:srgbClr val="000000"/>
            </a:solidFill>
            <a:miter lim="800000"/>
            <a:headEnd/>
            <a:tailEnd/>
          </a:ln>
          <a:effectLst/>
        </p:spPr>
      </p:pic>
    </p:spTree>
    <p:extLst>
      <p:ext uri="{BB962C8B-B14F-4D97-AF65-F5344CB8AC3E}">
        <p14:creationId xmlns:p14="http://schemas.microsoft.com/office/powerpoint/2010/main" xmlns="" val="12798706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p:cNvPicPr/>
          <p:nvPr/>
        </p:nvPicPr>
        <p:blipFill>
          <a:blip r:embed="rId2"/>
          <a:srcRect l="28782" t="21605" r="10771" b="9645"/>
          <a:stretch>
            <a:fillRect/>
          </a:stretch>
        </p:blipFill>
        <p:spPr bwMode="auto">
          <a:xfrm>
            <a:off x="1000100" y="4214818"/>
            <a:ext cx="3571900" cy="2032783"/>
          </a:xfrm>
          <a:prstGeom prst="rect">
            <a:avLst/>
          </a:prstGeom>
          <a:noFill/>
          <a:ln w="57150" cmpd="thinThick" algn="ctr">
            <a:solidFill>
              <a:srgbClr val="000000"/>
            </a:solidFill>
            <a:miter lim="800000"/>
            <a:headEnd/>
            <a:tailEnd/>
          </a:ln>
          <a:effectLst/>
        </p:spPr>
      </p:pic>
      <p:sp>
        <p:nvSpPr>
          <p:cNvPr id="9" name="8 Marcador de contenido"/>
          <p:cNvSpPr>
            <a:spLocks noGrp="1"/>
          </p:cNvSpPr>
          <p:nvPr>
            <p:ph idx="1"/>
          </p:nvPr>
        </p:nvSpPr>
        <p:spPr>
          <a:xfrm>
            <a:off x="1214414" y="357166"/>
            <a:ext cx="7719274" cy="3357586"/>
          </a:xfrm>
        </p:spPr>
        <p:txBody>
          <a:bodyPr>
            <a:normAutofit fontScale="85000" lnSpcReduction="20000"/>
          </a:bodyPr>
          <a:lstStyle/>
          <a:p>
            <a:pPr>
              <a:buNone/>
            </a:pPr>
            <a:r>
              <a:rPr lang="es-EC" b="1" dirty="0" smtClean="0"/>
              <a:t>PUNTA ORIÓN</a:t>
            </a:r>
          </a:p>
          <a:p>
            <a:pPr>
              <a:buNone/>
            </a:pPr>
            <a:endParaRPr lang="es-EC" dirty="0" smtClean="0"/>
          </a:p>
          <a:p>
            <a:pPr algn="just"/>
            <a:r>
              <a:rPr lang="es-EC" dirty="0" smtClean="0"/>
              <a:t>Esta punta se encuentra en el SE de la ensenada Guayaquil</a:t>
            </a:r>
          </a:p>
          <a:p>
            <a:pPr algn="just"/>
            <a:r>
              <a:rPr lang="es-EC" dirty="0" smtClean="0"/>
              <a:t>Se consideró el punto estimado No 3 en esta área, debido a los 6 metros de altura, se divisa en este punto la ensenada Guayaquil, tiene un ángulo de cobertura mas de 180°, se debe considerar este punto para instalar una baliza</a:t>
            </a:r>
          </a:p>
          <a:p>
            <a:endParaRPr lang="es-EC" dirty="0"/>
          </a:p>
        </p:txBody>
      </p:sp>
      <p:pic>
        <p:nvPicPr>
          <p:cNvPr id="10" name="9 Imagen" descr="H:\doc-antartica\MEMORIA GRAFICA\DSC00246.JPG"/>
          <p:cNvPicPr/>
          <p:nvPr/>
        </p:nvPicPr>
        <p:blipFill>
          <a:blip r:embed="rId3" cstate="print"/>
          <a:srcRect l="28390"/>
          <a:stretch>
            <a:fillRect/>
          </a:stretch>
        </p:blipFill>
        <p:spPr bwMode="auto">
          <a:xfrm>
            <a:off x="4714876" y="4214818"/>
            <a:ext cx="4214842" cy="2000264"/>
          </a:xfrm>
          <a:prstGeom prst="rect">
            <a:avLst/>
          </a:prstGeom>
          <a:noFill/>
          <a:ln w="57150" cmpd="thinThick" algn="ctr">
            <a:solidFill>
              <a:srgbClr val="000000"/>
            </a:solidFill>
            <a:miter lim="800000"/>
            <a:headEnd/>
            <a:tailEnd/>
          </a:ln>
          <a:effectLst/>
        </p:spPr>
      </p:pic>
    </p:spTree>
    <p:extLst>
      <p:ext uri="{BB962C8B-B14F-4D97-AF65-F5344CB8AC3E}">
        <p14:creationId xmlns:p14="http://schemas.microsoft.com/office/powerpoint/2010/main" xmlns="" val="26329490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io">
  <a:themeElements>
    <a:clrScheme name="Solsti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819</TotalTime>
  <Words>1164</Words>
  <Application>Microsoft Office PowerPoint</Application>
  <PresentationFormat>Presentación en pantalla (4:3)</PresentationFormat>
  <Paragraphs>84</Paragraphs>
  <Slides>19</Slides>
  <Notes>2</Notes>
  <HiddenSlides>0</HiddenSlides>
  <MMClips>0</MMClips>
  <ScaleCrop>false</ScaleCrop>
  <HeadingPairs>
    <vt:vector size="4" baseType="variant">
      <vt:variant>
        <vt:lpstr>Tema</vt:lpstr>
      </vt:variant>
      <vt:variant>
        <vt:i4>1</vt:i4>
      </vt:variant>
      <vt:variant>
        <vt:lpstr>Títulos de diapositiva</vt:lpstr>
      </vt:variant>
      <vt:variant>
        <vt:i4>19</vt:i4>
      </vt:variant>
    </vt:vector>
  </HeadingPairs>
  <TitlesOfParts>
    <vt:vector size="20" baseType="lpstr">
      <vt:lpstr>Solsticio</vt:lpstr>
      <vt:lpstr>Diapositiva 1</vt:lpstr>
      <vt:lpstr>ANTECEDENTES </vt:lpstr>
      <vt:lpstr>OBJETIVO GENERAL </vt:lpstr>
      <vt:lpstr>Diapositiva 4</vt:lpstr>
      <vt:lpstr>Diapositiva 5</vt:lpstr>
      <vt:lpstr>CRONOGRAMA DEL TRABAJO DE CAMPO EFECTUADO</vt:lpstr>
      <vt:lpstr>DESCRIPCIÓN DEL TRABAJO DE CAMPO </vt:lpstr>
      <vt:lpstr>Diapositiva 8</vt:lpstr>
      <vt:lpstr>Diapositiva 9</vt:lpstr>
      <vt:lpstr>Diapositiva 10</vt:lpstr>
      <vt:lpstr>Diapositiva 11</vt:lpstr>
      <vt:lpstr>Diapositiva 12</vt:lpstr>
      <vt:lpstr>Diapositiva 13</vt:lpstr>
      <vt:lpstr>Diapositiva 14</vt:lpstr>
      <vt:lpstr>Diapositiva 15</vt:lpstr>
      <vt:lpstr>Diapositiva 16</vt:lpstr>
      <vt:lpstr>CONCLUSIONES Y RECOMENDACIONES</vt:lpstr>
      <vt:lpstr>Diapositiva 18</vt:lpstr>
      <vt:lpstr>Diapositiva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carlos paucar</dc:creator>
  <cp:lastModifiedBy>Home</cp:lastModifiedBy>
  <cp:revision>75</cp:revision>
  <dcterms:created xsi:type="dcterms:W3CDTF">2011-12-06T02:46:58Z</dcterms:created>
  <dcterms:modified xsi:type="dcterms:W3CDTF">2014-01-31T13:22:18Z</dcterms:modified>
</cp:coreProperties>
</file>