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18"/>
  </p:notesMasterIdLst>
  <p:sldIdLst>
    <p:sldId id="256" r:id="rId2"/>
    <p:sldId id="293" r:id="rId3"/>
    <p:sldId id="298" r:id="rId4"/>
    <p:sldId id="290" r:id="rId5"/>
    <p:sldId id="297" r:id="rId6"/>
    <p:sldId id="292" r:id="rId7"/>
    <p:sldId id="287" r:id="rId8"/>
    <p:sldId id="277" r:id="rId9"/>
    <p:sldId id="279" r:id="rId10"/>
    <p:sldId id="271" r:id="rId11"/>
    <p:sldId id="274" r:id="rId12"/>
    <p:sldId id="299" r:id="rId13"/>
    <p:sldId id="280" r:id="rId14"/>
    <p:sldId id="284" r:id="rId15"/>
    <p:sldId id="296" r:id="rId16"/>
    <p:sldId id="286" r:id="rId17"/>
  </p:sldIdLst>
  <p:sldSz cx="9144000" cy="6858000" type="screen4x3"/>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50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185" autoAdjust="0"/>
  </p:normalViewPr>
  <p:slideViewPr>
    <p:cSldViewPr>
      <p:cViewPr>
        <p:scale>
          <a:sx n="66" d="100"/>
          <a:sy n="66" d="100"/>
        </p:scale>
        <p:origin x="-1284" y="-84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998947-57D0-4ABA-950E-E3DA14AA6E73}" type="datetimeFigureOut">
              <a:rPr lang="es-EC" smtClean="0"/>
              <a:t>12/04/2017</a:t>
            </a:fld>
            <a:endParaRPr lang="es-EC"/>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C"/>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D8ABEA-39ED-4B81-A52F-F542DB760122}" type="slidenum">
              <a:rPr lang="es-EC" smtClean="0"/>
              <a:t>‹Nº›</a:t>
            </a:fld>
            <a:endParaRPr lang="es-EC"/>
          </a:p>
        </p:txBody>
      </p:sp>
    </p:spTree>
    <p:extLst>
      <p:ext uri="{BB962C8B-B14F-4D97-AF65-F5344CB8AC3E}">
        <p14:creationId xmlns:p14="http://schemas.microsoft.com/office/powerpoint/2010/main" val="3702645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es.wikipedia.org/wiki/Lobodon_carcinophagus" TargetMode="External"/><Relationship Id="rId13" Type="http://schemas.openxmlformats.org/officeDocument/2006/relationships/hyperlink" Target="http://es.wikipedia.org/wiki/Aves" TargetMode="External"/><Relationship Id="rId3" Type="http://schemas.openxmlformats.org/officeDocument/2006/relationships/hyperlink" Target="http://es.wikipedia.org/wiki/Ecosistema" TargetMode="External"/><Relationship Id="rId7" Type="http://schemas.openxmlformats.org/officeDocument/2006/relationships/hyperlink" Target="http://es.wikipedia.org/wiki/Arctocephalus_gazella" TargetMode="External"/><Relationship Id="rId12" Type="http://schemas.openxmlformats.org/officeDocument/2006/relationships/hyperlink" Target="http://es.wikipedia.org/wiki/Diomedeidae" TargetMode="External"/><Relationship Id="rId17" Type="http://schemas.openxmlformats.org/officeDocument/2006/relationships/hyperlink" Target="http://es.wikipedia.org/wiki/2002" TargetMode="External"/><Relationship Id="rId2" Type="http://schemas.openxmlformats.org/officeDocument/2006/relationships/slide" Target="../slides/slide15.xml"/><Relationship Id="rId16" Type="http://schemas.openxmlformats.org/officeDocument/2006/relationships/hyperlink" Target="http://es.wikipedia.org/wiki/Cadena_tr%C3%B3fica" TargetMode="External"/><Relationship Id="rId1" Type="http://schemas.openxmlformats.org/officeDocument/2006/relationships/notesMaster" Target="../notesMasters/notesMaster1.xml"/><Relationship Id="rId6" Type="http://schemas.openxmlformats.org/officeDocument/2006/relationships/hyperlink" Target="http://es.wikipedia.org/wiki/Hydrurga_leptonyx" TargetMode="External"/><Relationship Id="rId11" Type="http://schemas.openxmlformats.org/officeDocument/2006/relationships/hyperlink" Target="http://es.wikipedia.org/wiki/Spheniscidae" TargetMode="External"/><Relationship Id="rId5" Type="http://schemas.openxmlformats.org/officeDocument/2006/relationships/hyperlink" Target="http://es.wikipedia.org/wiki/Pinnipedia" TargetMode="External"/><Relationship Id="rId15" Type="http://schemas.openxmlformats.org/officeDocument/2006/relationships/hyperlink" Target="http://es.wikipedia.org/wiki/Tonelada" TargetMode="External"/><Relationship Id="rId10" Type="http://schemas.openxmlformats.org/officeDocument/2006/relationships/hyperlink" Target="http://es.wikipedia.org/wiki/Channichthyidae" TargetMode="External"/><Relationship Id="rId4" Type="http://schemas.openxmlformats.org/officeDocument/2006/relationships/hyperlink" Target="http://es.wikipedia.org/wiki/Balaenidae" TargetMode="External"/><Relationship Id="rId9" Type="http://schemas.openxmlformats.org/officeDocument/2006/relationships/hyperlink" Target="http://es.wikipedia.org/wiki/Teuthida" TargetMode="External"/><Relationship Id="rId14" Type="http://schemas.openxmlformats.org/officeDocument/2006/relationships/hyperlink" Target="http://es.wikipedia.org/wiki/Euphausia_superba"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dirty="0" smtClean="0"/>
              <a:t>Muy buenos días a todos, y gracias por asistir a este importantísimo</a:t>
            </a:r>
            <a:r>
              <a:rPr lang="es-ES_tradnl" baseline="0" dirty="0" smtClean="0"/>
              <a:t> evento de reconocimiento de la labora del Instituto Antártico Ecuatoriano y de los Expedicionarios antárticos</a:t>
            </a:r>
            <a:r>
              <a:rPr lang="es-ES_tradnl" dirty="0" smtClean="0"/>
              <a:t>. Gracias en especial a la ministra,</a:t>
            </a:r>
            <a:r>
              <a:rPr lang="es-ES_tradnl" baseline="0" dirty="0" smtClean="0"/>
              <a:t> Sra. </a:t>
            </a:r>
            <a:r>
              <a:rPr lang="es-ES_tradnl" dirty="0" smtClean="0"/>
              <a:t>. Con el permiso, paso a la presentación del proyecto que lleva por título: </a:t>
            </a:r>
            <a:r>
              <a:rPr lang="es-ES" sz="1200" b="1" dirty="0" smtClean="0">
                <a:latin typeface="Garamond" pitchFamily="18" charset="0"/>
              </a:rPr>
              <a:t>“</a:t>
            </a:r>
            <a:r>
              <a:rPr lang="es-ES" sz="1200" b="1" u="sng" dirty="0" smtClean="0">
                <a:latin typeface="Garamond" pitchFamily="18" charset="0"/>
              </a:rPr>
              <a:t>Incidencia de factores bióticos y abióticos en la composición y abundancia de la comunidad </a:t>
            </a:r>
            <a:r>
              <a:rPr lang="es-ES" sz="1200" b="1" u="sng" dirty="0" err="1" smtClean="0">
                <a:latin typeface="Garamond" pitchFamily="18" charset="0"/>
              </a:rPr>
              <a:t>fitoplanctónica</a:t>
            </a:r>
            <a:r>
              <a:rPr lang="es-ES" sz="1200" b="1" u="sng" dirty="0" smtClean="0">
                <a:latin typeface="Garamond" pitchFamily="18" charset="0"/>
              </a:rPr>
              <a:t> y las migraciones </a:t>
            </a:r>
            <a:r>
              <a:rPr lang="es-ES" sz="1200" b="1" u="sng" dirty="0" err="1" smtClean="0">
                <a:latin typeface="Garamond" pitchFamily="18" charset="0"/>
              </a:rPr>
              <a:t>zooplanctónicas</a:t>
            </a:r>
            <a:r>
              <a:rPr lang="es-ES" sz="1200" b="1" u="sng" dirty="0" smtClean="0">
                <a:latin typeface="Garamond" pitchFamily="18" charset="0"/>
              </a:rPr>
              <a:t> en la Antártida, las Islas Galápagos y el Ecuador continental</a:t>
            </a:r>
            <a:r>
              <a:rPr lang="es-ES" sz="1200" b="1" dirty="0" smtClean="0">
                <a:latin typeface="Garamond" pitchFamily="18" charset="0"/>
              </a:rPr>
              <a:t>”</a:t>
            </a:r>
            <a:r>
              <a:rPr lang="es-ES_tradnl" baseline="0" dirty="0" smtClean="0"/>
              <a:t> </a:t>
            </a:r>
            <a:r>
              <a:rPr lang="en-GB" dirty="0" smtClean="0">
                <a:solidFill>
                  <a:schemeClr val="bg1"/>
                </a:solidFill>
              </a:rPr>
              <a:t>el </a:t>
            </a:r>
            <a:r>
              <a:rPr lang="en-GB" dirty="0" err="1" smtClean="0">
                <a:solidFill>
                  <a:schemeClr val="bg1"/>
                </a:solidFill>
              </a:rPr>
              <a:t>cual</a:t>
            </a:r>
            <a:r>
              <a:rPr lang="en-GB" dirty="0" smtClean="0">
                <a:solidFill>
                  <a:schemeClr val="bg1"/>
                </a:solidFill>
              </a:rPr>
              <a:t> </a:t>
            </a:r>
            <a:r>
              <a:rPr lang="en-GB" dirty="0" err="1" smtClean="0">
                <a:solidFill>
                  <a:schemeClr val="bg1"/>
                </a:solidFill>
              </a:rPr>
              <a:t>fué</a:t>
            </a:r>
            <a:r>
              <a:rPr lang="en-GB" baseline="0" dirty="0" smtClean="0">
                <a:solidFill>
                  <a:schemeClr val="bg1"/>
                </a:solidFill>
              </a:rPr>
              <a:t> </a:t>
            </a:r>
            <a:r>
              <a:rPr lang="en-GB" baseline="0" dirty="0" err="1" smtClean="0">
                <a:solidFill>
                  <a:schemeClr val="bg1"/>
                </a:solidFill>
              </a:rPr>
              <a:t>presentado</a:t>
            </a:r>
            <a:r>
              <a:rPr lang="en-GB" baseline="0" dirty="0" smtClean="0">
                <a:solidFill>
                  <a:schemeClr val="bg1"/>
                </a:solidFill>
              </a:rPr>
              <a:t> a la SENESCYT </a:t>
            </a:r>
            <a:r>
              <a:rPr lang="en-GB" baseline="0" dirty="0" err="1" smtClean="0">
                <a:solidFill>
                  <a:schemeClr val="bg1"/>
                </a:solidFill>
              </a:rPr>
              <a:t>como</a:t>
            </a:r>
            <a:r>
              <a:rPr lang="en-GB" baseline="0" dirty="0" smtClean="0">
                <a:solidFill>
                  <a:schemeClr val="bg1"/>
                </a:solidFill>
              </a:rPr>
              <a:t> </a:t>
            </a:r>
            <a:r>
              <a:rPr lang="en-GB" baseline="0" dirty="0" err="1" smtClean="0">
                <a:solidFill>
                  <a:schemeClr val="bg1"/>
                </a:solidFill>
              </a:rPr>
              <a:t>una</a:t>
            </a:r>
            <a:r>
              <a:rPr lang="en-GB" baseline="0" dirty="0" smtClean="0">
                <a:solidFill>
                  <a:schemeClr val="bg1"/>
                </a:solidFill>
              </a:rPr>
              <a:t> </a:t>
            </a:r>
            <a:r>
              <a:rPr lang="en-GB" baseline="0" dirty="0" err="1" smtClean="0">
                <a:solidFill>
                  <a:schemeClr val="bg1"/>
                </a:solidFill>
              </a:rPr>
              <a:t>colaboración</a:t>
            </a:r>
            <a:r>
              <a:rPr lang="en-GB" baseline="0" dirty="0" smtClean="0">
                <a:solidFill>
                  <a:schemeClr val="bg1"/>
                </a:solidFill>
              </a:rPr>
              <a:t> de </a:t>
            </a:r>
            <a:r>
              <a:rPr lang="en-GB" baseline="0" dirty="0" err="1" smtClean="0">
                <a:solidFill>
                  <a:schemeClr val="bg1"/>
                </a:solidFill>
              </a:rPr>
              <a:t>investigadores</a:t>
            </a:r>
            <a:r>
              <a:rPr lang="en-GB" baseline="0" dirty="0" smtClean="0">
                <a:solidFill>
                  <a:schemeClr val="bg1"/>
                </a:solidFill>
              </a:rPr>
              <a:t> de la UFA-ESPE, la PUCESE y la UTM. </a:t>
            </a:r>
            <a:r>
              <a:rPr lang="en-GB" baseline="0" dirty="0" err="1" smtClean="0">
                <a:solidFill>
                  <a:schemeClr val="bg1"/>
                </a:solidFill>
              </a:rPr>
              <a:t>Resaltar</a:t>
            </a:r>
            <a:r>
              <a:rPr lang="en-GB" baseline="0" dirty="0" smtClean="0">
                <a:solidFill>
                  <a:schemeClr val="bg1"/>
                </a:solidFill>
              </a:rPr>
              <a:t> </a:t>
            </a:r>
            <a:r>
              <a:rPr lang="en-GB" baseline="0" dirty="0" err="1" smtClean="0">
                <a:solidFill>
                  <a:schemeClr val="bg1"/>
                </a:solidFill>
              </a:rPr>
              <a:t>que</a:t>
            </a:r>
            <a:r>
              <a:rPr lang="en-GB" baseline="0" dirty="0" smtClean="0">
                <a:solidFill>
                  <a:schemeClr val="bg1"/>
                </a:solidFill>
              </a:rPr>
              <a:t> </a:t>
            </a:r>
            <a:r>
              <a:rPr lang="en-GB" baseline="0" dirty="0" err="1" smtClean="0">
                <a:solidFill>
                  <a:schemeClr val="bg1"/>
                </a:solidFill>
              </a:rPr>
              <a:t>aunque</a:t>
            </a:r>
            <a:r>
              <a:rPr lang="en-GB" baseline="0" dirty="0" smtClean="0">
                <a:solidFill>
                  <a:schemeClr val="bg1"/>
                </a:solidFill>
              </a:rPr>
              <a:t> </a:t>
            </a:r>
            <a:r>
              <a:rPr lang="en-GB" baseline="0" dirty="0" err="1" smtClean="0">
                <a:solidFill>
                  <a:schemeClr val="bg1"/>
                </a:solidFill>
              </a:rPr>
              <a:t>nuestro</a:t>
            </a:r>
            <a:r>
              <a:rPr lang="en-GB" baseline="0" dirty="0" smtClean="0">
                <a:solidFill>
                  <a:schemeClr val="bg1"/>
                </a:solidFill>
              </a:rPr>
              <a:t> </a:t>
            </a:r>
            <a:r>
              <a:rPr lang="en-GB" baseline="0" dirty="0" err="1" smtClean="0">
                <a:solidFill>
                  <a:schemeClr val="bg1"/>
                </a:solidFill>
              </a:rPr>
              <a:t>proyecto</a:t>
            </a:r>
            <a:r>
              <a:rPr lang="en-GB" baseline="0" dirty="0" smtClean="0">
                <a:solidFill>
                  <a:schemeClr val="bg1"/>
                </a:solidFill>
              </a:rPr>
              <a:t> ha </a:t>
            </a:r>
            <a:r>
              <a:rPr lang="en-GB" baseline="0" dirty="0" err="1" smtClean="0">
                <a:solidFill>
                  <a:schemeClr val="bg1"/>
                </a:solidFill>
              </a:rPr>
              <a:t>sido</a:t>
            </a:r>
            <a:r>
              <a:rPr lang="en-GB" baseline="0" dirty="0" smtClean="0">
                <a:solidFill>
                  <a:schemeClr val="bg1"/>
                </a:solidFill>
              </a:rPr>
              <a:t> </a:t>
            </a:r>
            <a:r>
              <a:rPr lang="en-GB" baseline="0" dirty="0" err="1" smtClean="0">
                <a:solidFill>
                  <a:schemeClr val="bg1"/>
                </a:solidFill>
              </a:rPr>
              <a:t>evaluado</a:t>
            </a:r>
            <a:r>
              <a:rPr lang="en-GB" baseline="0" dirty="0" smtClean="0">
                <a:solidFill>
                  <a:schemeClr val="bg1"/>
                </a:solidFill>
              </a:rPr>
              <a:t> </a:t>
            </a:r>
            <a:r>
              <a:rPr lang="en-GB" baseline="0" dirty="0" err="1" smtClean="0">
                <a:solidFill>
                  <a:schemeClr val="bg1"/>
                </a:solidFill>
              </a:rPr>
              <a:t>positivamente</a:t>
            </a:r>
            <a:r>
              <a:rPr lang="en-GB" baseline="0" dirty="0" smtClean="0">
                <a:solidFill>
                  <a:schemeClr val="bg1"/>
                </a:solidFill>
              </a:rPr>
              <a:t> </a:t>
            </a:r>
            <a:r>
              <a:rPr lang="en-GB" baseline="0" dirty="0" err="1" smtClean="0">
                <a:solidFill>
                  <a:schemeClr val="bg1"/>
                </a:solidFill>
              </a:rPr>
              <a:t>por</a:t>
            </a:r>
            <a:r>
              <a:rPr lang="en-GB" baseline="0" dirty="0" smtClean="0">
                <a:solidFill>
                  <a:schemeClr val="bg1"/>
                </a:solidFill>
              </a:rPr>
              <a:t> la SENESCYT , </a:t>
            </a:r>
            <a:r>
              <a:rPr lang="en-GB" baseline="0" dirty="0" err="1" smtClean="0">
                <a:solidFill>
                  <a:schemeClr val="bg1"/>
                </a:solidFill>
              </a:rPr>
              <a:t>aún</a:t>
            </a:r>
            <a:r>
              <a:rPr lang="en-GB" baseline="0" dirty="0" smtClean="0">
                <a:solidFill>
                  <a:schemeClr val="bg1"/>
                </a:solidFill>
              </a:rPr>
              <a:t> no ha </a:t>
            </a:r>
            <a:r>
              <a:rPr lang="en-GB" baseline="0" dirty="0" err="1" smtClean="0">
                <a:solidFill>
                  <a:schemeClr val="bg1"/>
                </a:solidFill>
              </a:rPr>
              <a:t>sido</a:t>
            </a:r>
            <a:r>
              <a:rPr lang="en-GB" baseline="0" dirty="0" smtClean="0">
                <a:solidFill>
                  <a:schemeClr val="bg1"/>
                </a:solidFill>
              </a:rPr>
              <a:t> </a:t>
            </a:r>
            <a:r>
              <a:rPr lang="en-GB" baseline="0" dirty="0" err="1" smtClean="0">
                <a:solidFill>
                  <a:schemeClr val="bg1"/>
                </a:solidFill>
              </a:rPr>
              <a:t>oficialmente</a:t>
            </a:r>
            <a:r>
              <a:rPr lang="en-GB" baseline="0" dirty="0" smtClean="0">
                <a:solidFill>
                  <a:schemeClr val="bg1"/>
                </a:solidFill>
              </a:rPr>
              <a:t> </a:t>
            </a:r>
            <a:r>
              <a:rPr lang="en-GB" baseline="0" dirty="0" err="1" smtClean="0">
                <a:solidFill>
                  <a:schemeClr val="bg1"/>
                </a:solidFill>
              </a:rPr>
              <a:t>aprobado</a:t>
            </a:r>
            <a:r>
              <a:rPr lang="en-GB" baseline="0" dirty="0" smtClean="0">
                <a:solidFill>
                  <a:schemeClr val="bg1"/>
                </a:solidFill>
              </a:rPr>
              <a:t> y no se </a:t>
            </a:r>
            <a:r>
              <a:rPr lang="en-GB" baseline="0" dirty="0" err="1" smtClean="0">
                <a:solidFill>
                  <a:schemeClr val="bg1"/>
                </a:solidFill>
              </a:rPr>
              <a:t>cuenta</a:t>
            </a:r>
            <a:r>
              <a:rPr lang="en-GB" baseline="0" dirty="0" smtClean="0">
                <a:solidFill>
                  <a:schemeClr val="bg1"/>
                </a:solidFill>
              </a:rPr>
              <a:t> con </a:t>
            </a:r>
            <a:r>
              <a:rPr lang="en-GB" baseline="0" dirty="0" err="1" smtClean="0">
                <a:solidFill>
                  <a:schemeClr val="bg1"/>
                </a:solidFill>
              </a:rPr>
              <a:t>presupuesto</a:t>
            </a:r>
            <a:r>
              <a:rPr lang="en-GB" baseline="0" dirty="0" smtClean="0">
                <a:solidFill>
                  <a:schemeClr val="bg1"/>
                </a:solidFill>
              </a:rPr>
              <a:t> </a:t>
            </a:r>
            <a:r>
              <a:rPr lang="en-GB" baseline="0" dirty="0" err="1" smtClean="0">
                <a:solidFill>
                  <a:schemeClr val="bg1"/>
                </a:solidFill>
              </a:rPr>
              <a:t>por</a:t>
            </a:r>
            <a:r>
              <a:rPr lang="en-GB" baseline="0" dirty="0" smtClean="0">
                <a:solidFill>
                  <a:schemeClr val="bg1"/>
                </a:solidFill>
              </a:rPr>
              <a:t> lo </a:t>
            </a:r>
            <a:r>
              <a:rPr lang="en-GB" baseline="0" dirty="0" err="1" smtClean="0">
                <a:solidFill>
                  <a:schemeClr val="bg1"/>
                </a:solidFill>
              </a:rPr>
              <a:t>que</a:t>
            </a:r>
            <a:r>
              <a:rPr lang="en-GB" baseline="0" dirty="0" smtClean="0">
                <a:solidFill>
                  <a:schemeClr val="bg1"/>
                </a:solidFill>
              </a:rPr>
              <a:t> la </a:t>
            </a:r>
            <a:r>
              <a:rPr lang="en-GB" baseline="0" dirty="0" err="1" smtClean="0">
                <a:solidFill>
                  <a:schemeClr val="bg1"/>
                </a:solidFill>
              </a:rPr>
              <a:t>participación</a:t>
            </a:r>
            <a:r>
              <a:rPr lang="en-GB" baseline="0" dirty="0" smtClean="0">
                <a:solidFill>
                  <a:schemeClr val="bg1"/>
                </a:solidFill>
              </a:rPr>
              <a:t> en la </a:t>
            </a:r>
            <a:r>
              <a:rPr lang="en-GB" baseline="0" dirty="0" err="1" smtClean="0">
                <a:solidFill>
                  <a:schemeClr val="bg1"/>
                </a:solidFill>
              </a:rPr>
              <a:t>decimooctava</a:t>
            </a:r>
            <a:r>
              <a:rPr lang="en-GB" baseline="0" dirty="0" smtClean="0">
                <a:solidFill>
                  <a:schemeClr val="bg1"/>
                </a:solidFill>
              </a:rPr>
              <a:t> </a:t>
            </a:r>
            <a:r>
              <a:rPr lang="en-GB" baseline="0" dirty="0" err="1" smtClean="0">
                <a:solidFill>
                  <a:schemeClr val="bg1"/>
                </a:solidFill>
              </a:rPr>
              <a:t>Expedición</a:t>
            </a:r>
            <a:r>
              <a:rPr lang="en-GB" baseline="0" dirty="0" smtClean="0">
                <a:solidFill>
                  <a:schemeClr val="bg1"/>
                </a:solidFill>
              </a:rPr>
              <a:t> a la Antártida ha </a:t>
            </a:r>
            <a:r>
              <a:rPr lang="en-GB" baseline="0" dirty="0" err="1" smtClean="0">
                <a:solidFill>
                  <a:schemeClr val="bg1"/>
                </a:solidFill>
              </a:rPr>
              <a:t>sido</a:t>
            </a:r>
            <a:r>
              <a:rPr lang="en-GB" baseline="0" dirty="0" smtClean="0">
                <a:solidFill>
                  <a:schemeClr val="bg1"/>
                </a:solidFill>
              </a:rPr>
              <a:t> </a:t>
            </a:r>
            <a:r>
              <a:rPr lang="en-GB" baseline="0" dirty="0" err="1" smtClean="0">
                <a:solidFill>
                  <a:schemeClr val="bg1"/>
                </a:solidFill>
              </a:rPr>
              <a:t>posible</a:t>
            </a:r>
            <a:r>
              <a:rPr lang="en-GB" baseline="0" dirty="0" smtClean="0">
                <a:solidFill>
                  <a:schemeClr val="bg1"/>
                </a:solidFill>
              </a:rPr>
              <a:t> </a:t>
            </a:r>
            <a:r>
              <a:rPr lang="en-GB" baseline="0" dirty="0" err="1" smtClean="0">
                <a:solidFill>
                  <a:schemeClr val="bg1"/>
                </a:solidFill>
              </a:rPr>
              <a:t>gracias</a:t>
            </a:r>
            <a:r>
              <a:rPr lang="en-GB" baseline="0" dirty="0" smtClean="0">
                <a:solidFill>
                  <a:schemeClr val="bg1"/>
                </a:solidFill>
              </a:rPr>
              <a:t> al </a:t>
            </a:r>
            <a:r>
              <a:rPr lang="en-GB" baseline="0" dirty="0" err="1" smtClean="0">
                <a:solidFill>
                  <a:schemeClr val="bg1"/>
                </a:solidFill>
              </a:rPr>
              <a:t>apoyo</a:t>
            </a:r>
            <a:r>
              <a:rPr lang="en-GB" baseline="0" dirty="0" smtClean="0">
                <a:solidFill>
                  <a:schemeClr val="bg1"/>
                </a:solidFill>
              </a:rPr>
              <a:t> del </a:t>
            </a:r>
            <a:r>
              <a:rPr lang="es-ES_tradnl" baseline="0" dirty="0" smtClean="0"/>
              <a:t>Instituto Antártico </a:t>
            </a:r>
            <a:r>
              <a:rPr lang="es-ES_tradnl" baseline="0" dirty="0" err="1" smtClean="0"/>
              <a:t>Ecuatoriano,a</a:t>
            </a:r>
            <a:r>
              <a:rPr lang="es-ES_tradnl" baseline="0" dirty="0" smtClean="0"/>
              <a:t>  quien agradecemos enormemente,  y a la disponibilidad de equipos y materiales del propio INAE en la Estación Pedro Vicente Maldonado.</a:t>
            </a:r>
            <a:endParaRPr lang="es-ES" dirty="0"/>
          </a:p>
        </p:txBody>
      </p:sp>
      <p:sp>
        <p:nvSpPr>
          <p:cNvPr id="4" name="3 Marcador de número de diapositiva"/>
          <p:cNvSpPr>
            <a:spLocks noGrp="1"/>
          </p:cNvSpPr>
          <p:nvPr>
            <p:ph type="sldNum" sz="quarter" idx="10"/>
          </p:nvPr>
        </p:nvSpPr>
        <p:spPr/>
        <p:txBody>
          <a:bodyPr/>
          <a:lstStyle/>
          <a:p>
            <a:fld id="{26D8ABEA-39ED-4B81-A52F-F542DB760122}" type="slidenum">
              <a:rPr lang="es-EC" smtClean="0"/>
              <a:t>1</a:t>
            </a:fld>
            <a:endParaRPr lang="es-EC"/>
          </a:p>
        </p:txBody>
      </p:sp>
    </p:spTree>
    <p:extLst>
      <p:ext uri="{BB962C8B-B14F-4D97-AF65-F5344CB8AC3E}">
        <p14:creationId xmlns:p14="http://schemas.microsoft.com/office/powerpoint/2010/main" val="3866642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indent="0">
              <a:buNone/>
            </a:pPr>
            <a:r>
              <a:rPr lang="es-ES" dirty="0" smtClean="0"/>
              <a:t>Antecedentes: Trabajo en</a:t>
            </a:r>
            <a:r>
              <a:rPr lang="es-ES" baseline="0" dirty="0" smtClean="0"/>
              <a:t> seis Reservas Marinas del Ecuador un total de aproximadamente </a:t>
            </a:r>
            <a:r>
              <a:rPr lang="es-EC" sz="1200" dirty="0" smtClean="0">
                <a:latin typeface="Garamond" pitchFamily="18" charset="0"/>
              </a:rPr>
              <a:t>120 muestreos durante dos años:</a:t>
            </a:r>
          </a:p>
          <a:p>
            <a:pPr marL="0" indent="0">
              <a:buNone/>
            </a:pPr>
            <a:r>
              <a:rPr lang="es-EC" sz="1200" dirty="0" smtClean="0">
                <a:latin typeface="Garamond" pitchFamily="18" charset="0"/>
              </a:rPr>
              <a:t>Las</a:t>
            </a:r>
            <a:r>
              <a:rPr lang="es-EC" sz="1200" baseline="0" dirty="0" smtClean="0">
                <a:latin typeface="Garamond" pitchFamily="18" charset="0"/>
              </a:rPr>
              <a:t> reservas en sí serían:</a:t>
            </a:r>
            <a:endParaRPr lang="es-EC" sz="1200" dirty="0" smtClean="0">
              <a:latin typeface="Garamond" pitchFamily="18" charset="0"/>
            </a:endParaRPr>
          </a:p>
          <a:p>
            <a:pPr marL="0" indent="0">
              <a:buNone/>
            </a:pPr>
            <a:endParaRPr lang="es-EC" sz="1200" dirty="0" smtClean="0">
              <a:latin typeface="Garamond" pitchFamily="18" charset="0"/>
            </a:endParaRPr>
          </a:p>
          <a:p>
            <a:pPr marL="228600" lvl="0" indent="-228600">
              <a:buAutoNum type="arabicPeriod"/>
            </a:pPr>
            <a:r>
              <a:rPr lang="es-EC" sz="1200" dirty="0" smtClean="0">
                <a:latin typeface="Garamond" pitchFamily="18" charset="0"/>
              </a:rPr>
              <a:t>En las cercanías de la Estación Pedro Vicente Maldonado, Archipiélago Shetland del Sur ( que forma parte de la gran Reserva</a:t>
            </a:r>
            <a:r>
              <a:rPr lang="es-EC" sz="1200" baseline="0" dirty="0" smtClean="0">
                <a:latin typeface="Garamond" pitchFamily="18" charset="0"/>
              </a:rPr>
              <a:t> marina establecida en base </a:t>
            </a:r>
            <a:r>
              <a:rPr lang="es-EC" sz="1200" baseline="0" dirty="0" err="1" smtClean="0">
                <a:latin typeface="Garamond" pitchFamily="18" charset="0"/>
              </a:rPr>
              <a:t>alTratado</a:t>
            </a:r>
            <a:r>
              <a:rPr lang="es-EC" sz="1200" baseline="0" dirty="0" smtClean="0">
                <a:latin typeface="Garamond" pitchFamily="18" charset="0"/>
              </a:rPr>
              <a:t> Antártico</a:t>
            </a:r>
            <a:r>
              <a:rPr lang="es-EC" sz="1200" dirty="0" smtClean="0">
                <a:latin typeface="Garamond" pitchFamily="18" charset="0"/>
              </a:rPr>
              <a:t>) en 1988, tratado</a:t>
            </a:r>
            <a:r>
              <a:rPr lang="es-EC" sz="1200" baseline="0" dirty="0" smtClean="0">
                <a:latin typeface="Garamond" pitchFamily="18" charset="0"/>
              </a:rPr>
              <a:t> 1961</a:t>
            </a:r>
            <a:endParaRPr lang="es-EC" sz="1200" dirty="0" smtClean="0">
              <a:latin typeface="Garamond" pitchFamily="18"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s-EC" sz="1200" dirty="0" smtClean="0">
                <a:latin typeface="Garamond" pitchFamily="18" charset="0"/>
              </a:rPr>
              <a:t> Entre las Islas Rábida y Pinzón en Parque Nacional Galápagos</a:t>
            </a:r>
            <a:r>
              <a:rPr lang="es-EC" sz="1200" baseline="0" dirty="0" smtClean="0">
                <a:latin typeface="Garamond" pitchFamily="18" charset="0"/>
              </a:rPr>
              <a:t> (1998) P.N en el 1936</a:t>
            </a:r>
            <a:endParaRPr lang="es-EC" sz="1200" dirty="0" smtClean="0">
              <a:latin typeface="Garamond" pitchFamily="18" charset="0"/>
            </a:endParaRPr>
          </a:p>
          <a:p>
            <a:pPr marL="0" lvl="0" indent="0">
              <a:buNone/>
            </a:pPr>
            <a:r>
              <a:rPr lang="es-EC" sz="1200" dirty="0" smtClean="0">
                <a:latin typeface="Garamond" pitchFamily="18" charset="0"/>
              </a:rPr>
              <a:t>3.</a:t>
            </a:r>
            <a:r>
              <a:rPr lang="es-EC" sz="1200" baseline="0" dirty="0" smtClean="0">
                <a:latin typeface="Garamond" pitchFamily="18" charset="0"/>
              </a:rPr>
              <a:t> </a:t>
            </a:r>
            <a:r>
              <a:rPr lang="es-EC" sz="1200" dirty="0" smtClean="0">
                <a:latin typeface="Garamond" pitchFamily="18" charset="0"/>
              </a:rPr>
              <a:t>A 10 millas de costa en Reserva  Marina Galera San Francisco (Esmeraldas) creación 2008</a:t>
            </a:r>
          </a:p>
          <a:p>
            <a:pPr marL="0" lvl="0" indent="0">
              <a:buNone/>
            </a:pPr>
            <a:r>
              <a:rPr lang="es-EC" sz="1200" dirty="0" smtClean="0">
                <a:latin typeface="Garamond" pitchFamily="18" charset="0"/>
              </a:rPr>
              <a:t>4. A 10 millas de costa en Parque Nacional </a:t>
            </a:r>
            <a:r>
              <a:rPr lang="es-EC" sz="1200" dirty="0" err="1" smtClean="0">
                <a:latin typeface="Garamond" pitchFamily="18" charset="0"/>
              </a:rPr>
              <a:t>Machalilla</a:t>
            </a:r>
            <a:r>
              <a:rPr lang="es-EC" sz="1200" dirty="0" smtClean="0">
                <a:latin typeface="Garamond" pitchFamily="18" charset="0"/>
              </a:rPr>
              <a:t> (Manabí) creación 1979</a:t>
            </a:r>
          </a:p>
          <a:p>
            <a:pPr marL="0" marR="0" lvl="0" indent="0" algn="l" defTabSz="914400" rtl="0" eaLnBrk="1" fontAlgn="auto" latinLnBrk="0" hangingPunct="1">
              <a:lnSpc>
                <a:spcPct val="100000"/>
              </a:lnSpc>
              <a:spcBef>
                <a:spcPts val="0"/>
              </a:spcBef>
              <a:spcAft>
                <a:spcPts val="0"/>
              </a:spcAft>
              <a:buClrTx/>
              <a:buSzTx/>
              <a:buFontTx/>
              <a:buNone/>
              <a:tabLst/>
              <a:defRPr/>
            </a:pPr>
            <a:r>
              <a:rPr lang="es-EC" sz="1200" dirty="0" smtClean="0">
                <a:latin typeface="Garamond" pitchFamily="18" charset="0"/>
              </a:rPr>
              <a:t>5. A 10 millas de costa en Reserva de producción faunística Puntilla de Santa Elena (</a:t>
            </a:r>
            <a:r>
              <a:rPr lang="es-EC" sz="1200" dirty="0" err="1" smtClean="0">
                <a:latin typeface="Garamond" pitchFamily="18" charset="0"/>
              </a:rPr>
              <a:t>Sta.Elena</a:t>
            </a:r>
            <a:r>
              <a:rPr lang="es-EC" sz="1200" dirty="0" smtClean="0">
                <a:latin typeface="Garamond" pitchFamily="18" charset="0"/>
              </a:rPr>
              <a:t>) creación 2008</a:t>
            </a:r>
          </a:p>
          <a:p>
            <a:pPr marL="0" lvl="0" indent="0">
              <a:buNone/>
            </a:pPr>
            <a:r>
              <a:rPr lang="es-EC" sz="1200" dirty="0" smtClean="0">
                <a:latin typeface="Garamond" pitchFamily="18" charset="0"/>
              </a:rPr>
              <a:t>6. A la cuadra oeste del</a:t>
            </a:r>
            <a:r>
              <a:rPr lang="es-EC" sz="1200" baseline="0" dirty="0" smtClean="0">
                <a:latin typeface="Garamond" pitchFamily="18" charset="0"/>
              </a:rPr>
              <a:t> </a:t>
            </a:r>
            <a:r>
              <a:rPr lang="es-EC" sz="1200" dirty="0" smtClean="0">
                <a:latin typeface="Garamond" pitchFamily="18" charset="0"/>
              </a:rPr>
              <a:t>Refugio de vida silvestre Isla Santa Clara (El Guayas). </a:t>
            </a:r>
            <a:r>
              <a:rPr lang="es-EC" sz="1200" dirty="0" err="1" smtClean="0">
                <a:latin typeface="Garamond" pitchFamily="18" charset="0"/>
              </a:rPr>
              <a:t>Cerada</a:t>
            </a:r>
            <a:r>
              <a:rPr lang="es-EC" sz="1200" dirty="0" smtClean="0">
                <a:latin typeface="Garamond" pitchFamily="18" charset="0"/>
              </a:rPr>
              <a:t> en 1999</a:t>
            </a:r>
          </a:p>
          <a:p>
            <a:endParaRPr lang="es-ES" dirty="0"/>
          </a:p>
        </p:txBody>
      </p:sp>
      <p:sp>
        <p:nvSpPr>
          <p:cNvPr id="4" name="3 Marcador de número de diapositiva"/>
          <p:cNvSpPr>
            <a:spLocks noGrp="1"/>
          </p:cNvSpPr>
          <p:nvPr>
            <p:ph type="sldNum" sz="quarter" idx="10"/>
          </p:nvPr>
        </p:nvSpPr>
        <p:spPr/>
        <p:txBody>
          <a:bodyPr/>
          <a:lstStyle/>
          <a:p>
            <a:fld id="{26D8ABEA-39ED-4B81-A52F-F542DB760122}" type="slidenum">
              <a:rPr lang="es-EC" smtClean="0"/>
              <a:t>2</a:t>
            </a:fld>
            <a:endParaRPr lang="es-EC"/>
          </a:p>
        </p:txBody>
      </p:sp>
    </p:spTree>
    <p:extLst>
      <p:ext uri="{BB962C8B-B14F-4D97-AF65-F5344CB8AC3E}">
        <p14:creationId xmlns:p14="http://schemas.microsoft.com/office/powerpoint/2010/main" val="990838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86BBBD-9EEB-4FD8-A6B0-834E98F6CB5D}" type="slidenum">
              <a:rPr lang="es-ES">
                <a:solidFill>
                  <a:prstClr val="black"/>
                </a:solidFill>
              </a:rPr>
              <a:pPr/>
              <a:t>6</a:t>
            </a:fld>
            <a:endParaRPr lang="es-ES">
              <a:solidFill>
                <a:prstClr val="black"/>
              </a:solidFill>
            </a:endParaRPr>
          </a:p>
        </p:txBody>
      </p:sp>
      <p:sp>
        <p:nvSpPr>
          <p:cNvPr id="484354" name="Rectangle 2"/>
          <p:cNvSpPr>
            <a:spLocks noGrp="1" noRot="1" noChangeAspect="1" noChangeArrowheads="1" noTextEdit="1"/>
          </p:cNvSpPr>
          <p:nvPr>
            <p:ph type="sldImg"/>
          </p:nvPr>
        </p:nvSpPr>
        <p:spPr>
          <a:ln/>
        </p:spPr>
      </p:sp>
      <p:sp>
        <p:nvSpPr>
          <p:cNvPr id="484355" name="Rectangle 3"/>
          <p:cNvSpPr>
            <a:spLocks noGrp="1" noChangeArrowheads="1"/>
          </p:cNvSpPr>
          <p:nvPr>
            <p:ph type="body" idx="1"/>
          </p:nvPr>
        </p:nvSpPr>
        <p:spPr/>
        <p:txBody>
          <a:bodyPr/>
          <a:lstStyle/>
          <a:p>
            <a:r>
              <a:rPr lang="es-ES_tradnl"/>
              <a:t>Es importante destacar la importancia de los cocolitóforos en el ciclo del carbono, y por ende, en el sistema climático global, la cual se debe a su participación en :</a:t>
            </a:r>
          </a:p>
          <a:p>
            <a:r>
              <a:rPr lang="es-ES_tradnl"/>
              <a:t>-la bomba biológica o de carbono orgánico, con la retirada de CO2 de las agua superficiales a través de la fotosíntesis</a:t>
            </a:r>
          </a:p>
          <a:p>
            <a:r>
              <a:rPr lang="es-ES_tradnl"/>
              <a:t>-y en la bomba física o del carbonato,  con la retirada del carbonato disuelto en las aguas superficiales para la formación de los cocolitos.</a:t>
            </a:r>
          </a:p>
          <a:p>
            <a:r>
              <a:rPr lang="es-ES_tradnl"/>
              <a:t>Además, los cocolitóforos emiten a la atmósfera, sulfuro de dimetilo, que es un gas crucial en la formación de nubes, que condicionan el albedo terrestre.</a:t>
            </a:r>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C" dirty="0" smtClean="0"/>
              <a:t>Tamizado muestra agua a 30 µm</a:t>
            </a:r>
            <a:endParaRPr lang="es-EC" dirty="0"/>
          </a:p>
        </p:txBody>
      </p:sp>
      <p:sp>
        <p:nvSpPr>
          <p:cNvPr id="4" name="3 Marcador de número de diapositiva"/>
          <p:cNvSpPr>
            <a:spLocks noGrp="1"/>
          </p:cNvSpPr>
          <p:nvPr>
            <p:ph type="sldNum" sz="quarter" idx="10"/>
          </p:nvPr>
        </p:nvSpPr>
        <p:spPr/>
        <p:txBody>
          <a:bodyPr/>
          <a:lstStyle/>
          <a:p>
            <a:fld id="{26D8ABEA-39ED-4B81-A52F-F542DB760122}" type="slidenum">
              <a:rPr lang="es-EC" smtClean="0"/>
              <a:t>9</a:t>
            </a:fld>
            <a:endParaRPr lang="es-EC"/>
          </a:p>
        </p:txBody>
      </p:sp>
    </p:spTree>
    <p:extLst>
      <p:ext uri="{BB962C8B-B14F-4D97-AF65-F5344CB8AC3E}">
        <p14:creationId xmlns:p14="http://schemas.microsoft.com/office/powerpoint/2010/main" val="34177063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C" dirty="0" smtClean="0"/>
              <a:t>Recuperación en frasco plástico</a:t>
            </a:r>
            <a:endParaRPr lang="es-EC" dirty="0"/>
          </a:p>
        </p:txBody>
      </p:sp>
      <p:sp>
        <p:nvSpPr>
          <p:cNvPr id="4" name="3 Marcador de número de diapositiva"/>
          <p:cNvSpPr>
            <a:spLocks noGrp="1"/>
          </p:cNvSpPr>
          <p:nvPr>
            <p:ph type="sldNum" sz="quarter" idx="10"/>
          </p:nvPr>
        </p:nvSpPr>
        <p:spPr/>
        <p:txBody>
          <a:bodyPr/>
          <a:lstStyle/>
          <a:p>
            <a:fld id="{26D8ABEA-39ED-4B81-A52F-F542DB760122}" type="slidenum">
              <a:rPr lang="es-EC" smtClean="0"/>
              <a:t>11</a:t>
            </a:fld>
            <a:endParaRPr lang="es-EC"/>
          </a:p>
        </p:txBody>
      </p:sp>
    </p:spTree>
    <p:extLst>
      <p:ext uri="{BB962C8B-B14F-4D97-AF65-F5344CB8AC3E}">
        <p14:creationId xmlns:p14="http://schemas.microsoft.com/office/powerpoint/2010/main" val="3082409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C" dirty="0" smtClean="0"/>
              <a:t>Observación y fotografía muestras</a:t>
            </a:r>
            <a:endParaRPr lang="es-EC" dirty="0"/>
          </a:p>
        </p:txBody>
      </p:sp>
      <p:sp>
        <p:nvSpPr>
          <p:cNvPr id="4" name="3 Marcador de número de diapositiva"/>
          <p:cNvSpPr>
            <a:spLocks noGrp="1"/>
          </p:cNvSpPr>
          <p:nvPr>
            <p:ph type="sldNum" sz="quarter" idx="10"/>
          </p:nvPr>
        </p:nvSpPr>
        <p:spPr/>
        <p:txBody>
          <a:bodyPr/>
          <a:lstStyle/>
          <a:p>
            <a:fld id="{26D8ABEA-39ED-4B81-A52F-F542DB760122}" type="slidenum">
              <a:rPr lang="es-EC" smtClean="0"/>
              <a:t>13</a:t>
            </a:fld>
            <a:endParaRPr lang="es-EC"/>
          </a:p>
        </p:txBody>
      </p:sp>
    </p:spTree>
    <p:extLst>
      <p:ext uri="{BB962C8B-B14F-4D97-AF65-F5344CB8AC3E}">
        <p14:creationId xmlns:p14="http://schemas.microsoft.com/office/powerpoint/2010/main" val="451351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smtClean="0"/>
              <a:t>El krill es la especie clave del </a:t>
            </a:r>
            <a:r>
              <a:rPr lang="es-ES" dirty="0" smtClean="0">
                <a:hlinkClick r:id="rId3" tooltip="Ecosistema"/>
              </a:rPr>
              <a:t>ecosistema</a:t>
            </a:r>
            <a:r>
              <a:rPr lang="es-ES" dirty="0" smtClean="0"/>
              <a:t> antártico, y constituye una importante fuente de alimento para las </a:t>
            </a:r>
            <a:r>
              <a:rPr lang="es-ES" dirty="0" smtClean="0">
                <a:hlinkClick r:id="rId4" tooltip="Balaenidae"/>
              </a:rPr>
              <a:t>ballenas</a:t>
            </a:r>
            <a:r>
              <a:rPr lang="es-ES" dirty="0" smtClean="0"/>
              <a:t>, </a:t>
            </a:r>
            <a:r>
              <a:rPr lang="es-ES" dirty="0" smtClean="0">
                <a:hlinkClick r:id="rId5" tooltip="Pinnipedia"/>
              </a:rPr>
              <a:t>pinnípedos</a:t>
            </a:r>
            <a:r>
              <a:rPr lang="es-ES" dirty="0" smtClean="0"/>
              <a:t>, </a:t>
            </a:r>
            <a:r>
              <a:rPr lang="es-ES" dirty="0" smtClean="0">
                <a:hlinkClick r:id="rId6" tooltip="Hydrurga leptonyx"/>
              </a:rPr>
              <a:t>focas leopardo</a:t>
            </a:r>
            <a:r>
              <a:rPr lang="es-ES" dirty="0" smtClean="0"/>
              <a:t>, </a:t>
            </a:r>
            <a:r>
              <a:rPr lang="es-ES" dirty="0" smtClean="0">
                <a:hlinkClick r:id="rId7" tooltip="Arctocephalus gazella"/>
              </a:rPr>
              <a:t>focas peleteras</a:t>
            </a:r>
            <a:r>
              <a:rPr lang="es-ES" dirty="0" smtClean="0"/>
              <a:t>, </a:t>
            </a:r>
            <a:r>
              <a:rPr lang="es-ES" dirty="0" smtClean="0">
                <a:hlinkClick r:id="rId8" tooltip="Lobodon carcinophagus"/>
              </a:rPr>
              <a:t>focas cangrejeras</a:t>
            </a:r>
            <a:r>
              <a:rPr lang="es-ES" dirty="0" smtClean="0"/>
              <a:t>, </a:t>
            </a:r>
            <a:r>
              <a:rPr lang="es-ES" dirty="0" smtClean="0">
                <a:hlinkClick r:id="rId9" tooltip="Teuthida"/>
              </a:rPr>
              <a:t>calamares</a:t>
            </a:r>
            <a:r>
              <a:rPr lang="es-ES" dirty="0" smtClean="0"/>
              <a:t>, </a:t>
            </a:r>
            <a:r>
              <a:rPr lang="es-ES" dirty="0" smtClean="0">
                <a:hlinkClick r:id="rId10" tooltip="Channichthyidae"/>
              </a:rPr>
              <a:t>peces hielo</a:t>
            </a:r>
            <a:r>
              <a:rPr lang="es-ES" dirty="0" smtClean="0"/>
              <a:t>, </a:t>
            </a:r>
            <a:r>
              <a:rPr lang="es-ES" dirty="0" smtClean="0">
                <a:hlinkClick r:id="rId11" tooltip="Spheniscidae"/>
              </a:rPr>
              <a:t>pingüinos</a:t>
            </a:r>
            <a:r>
              <a:rPr lang="es-ES" dirty="0" smtClean="0"/>
              <a:t>, </a:t>
            </a:r>
            <a:r>
              <a:rPr lang="es-ES" dirty="0" smtClean="0">
                <a:hlinkClick r:id="rId12" tooltip="Diomedeidae"/>
              </a:rPr>
              <a:t>albatros</a:t>
            </a:r>
            <a:r>
              <a:rPr lang="es-ES" dirty="0" smtClean="0"/>
              <a:t> y muchas otras especies de </a:t>
            </a:r>
            <a:r>
              <a:rPr lang="es-ES" dirty="0" smtClean="0">
                <a:hlinkClick r:id="rId13" tooltip="Aves"/>
              </a:rPr>
              <a:t>aves</a:t>
            </a:r>
            <a:r>
              <a:rPr lang="es-ES" dirty="0" smtClean="0"/>
              <a:t>.</a:t>
            </a:r>
          </a:p>
          <a:p>
            <a:r>
              <a:rPr lang="es-ES" dirty="0" smtClean="0"/>
              <a:t>La foca cangrejera (</a:t>
            </a:r>
            <a:r>
              <a:rPr lang="es-ES" i="1" dirty="0" err="1" smtClean="0">
                <a:hlinkClick r:id="rId8" tooltip="Lobodon carcinophagus"/>
              </a:rPr>
              <a:t>Lobodon</a:t>
            </a:r>
            <a:r>
              <a:rPr lang="es-ES" i="1" dirty="0" smtClean="0">
                <a:hlinkClick r:id="rId8" tooltip="Lobodon carcinophagus"/>
              </a:rPr>
              <a:t> </a:t>
            </a:r>
            <a:r>
              <a:rPr lang="es-ES" i="1" dirty="0" err="1" smtClean="0">
                <a:hlinkClick r:id="rId8" tooltip="Lobodon carcinophagus"/>
              </a:rPr>
              <a:t>carcinophagus</a:t>
            </a:r>
            <a:r>
              <a:rPr lang="es-ES" dirty="0" smtClean="0"/>
              <a:t>) ha desarrollado incluso dientes especiales como adaptación para capturar al krill, lo que le permite obtenerlos del agua. La dentadura funciona como un colador perfecto, aunque se desconoce la estrategia exacta utilizada por el predador. La </a:t>
            </a:r>
            <a:r>
              <a:rPr lang="es-ES" i="1" dirty="0" smtClean="0"/>
              <a:t>cangrejera</a:t>
            </a:r>
            <a:r>
              <a:rPr lang="es-ES" dirty="0" smtClean="0"/>
              <a:t> es la foca más abundante del mundo, y el 98% de su dieta está constituida por krill antártico. Según estudios realizados</a:t>
            </a:r>
            <a:r>
              <a:rPr lang="es-ES" baseline="30000" dirty="0" smtClean="0">
                <a:hlinkClick r:id="rId14"/>
              </a:rPr>
              <a:t>4</a:t>
            </a:r>
            <a:r>
              <a:rPr lang="es-ES" dirty="0" smtClean="0"/>
              <a:t> estas focas consumen más de 63 millones de </a:t>
            </a:r>
            <a:r>
              <a:rPr lang="es-ES" dirty="0" smtClean="0">
                <a:hlinkClick r:id="rId15" tooltip="Tonelada"/>
              </a:rPr>
              <a:t>toneladas</a:t>
            </a:r>
            <a:r>
              <a:rPr lang="es-ES" dirty="0" smtClean="0"/>
              <a:t> anuales de krill. La foca leopardo ha desarrollado dientes parecidos, y en su dieta el krill implica el 45% de su dieta. El consumo anual de la </a:t>
            </a:r>
            <a:r>
              <a:rPr lang="es-ES" dirty="0" smtClean="0">
                <a:hlinkClick r:id="rId16" tooltip="Cadena trófica"/>
              </a:rPr>
              <a:t>cadena trófica</a:t>
            </a:r>
            <a:r>
              <a:rPr lang="es-ES" dirty="0" smtClean="0"/>
              <a:t> representa valores entre 152 y 313 millones de </a:t>
            </a:r>
            <a:r>
              <a:rPr lang="es-ES" dirty="0" smtClean="0">
                <a:hlinkClick r:id="rId15" tooltip="Tonelada"/>
              </a:rPr>
              <a:t>t</a:t>
            </a:r>
            <a:r>
              <a:rPr lang="es-ES" dirty="0" smtClean="0"/>
              <a:t> de krill, de los cuales las focas consumen entre 63 y 130 millones, las ballenas entre 34 y 43 millones, las aves entre 15 y 20 millones, los calamares entre 20 y 100 millones, y los peces entre 10 y 20 millones.</a:t>
            </a:r>
            <a:r>
              <a:rPr lang="es-ES" baseline="30000" dirty="0" smtClean="0">
                <a:hlinkClick r:id="rId14"/>
              </a:rPr>
              <a:t>5</a:t>
            </a:r>
            <a:r>
              <a:rPr lang="es-ES" dirty="0" smtClean="0"/>
              <a:t> Para tener una idea de lo que estas cantidades significan, téngase en cuenta que el total de captura pesquera mundial</a:t>
            </a:r>
            <a:r>
              <a:rPr lang="es-ES" baseline="30000" dirty="0" smtClean="0">
                <a:hlinkClick r:id="rId14"/>
              </a:rPr>
              <a:t>6</a:t>
            </a:r>
            <a:r>
              <a:rPr lang="es-ES" dirty="0" smtClean="0"/>
              <a:t> durante el año </a:t>
            </a:r>
            <a:r>
              <a:rPr lang="es-ES" dirty="0" smtClean="0">
                <a:hlinkClick r:id="rId17" tooltip="2002"/>
              </a:rPr>
              <a:t>2002</a:t>
            </a:r>
            <a:r>
              <a:rPr lang="es-ES" dirty="0" smtClean="0"/>
              <a:t> fue de 84,5 millones de toneladas.</a:t>
            </a:r>
            <a:r>
              <a:rPr lang="es-ES" baseline="30000" dirty="0" smtClean="0">
                <a:hlinkClick r:id="rId14"/>
              </a:rPr>
              <a:t>7</a:t>
            </a:r>
            <a:endParaRPr lang="es-ES" dirty="0" smtClean="0"/>
          </a:p>
          <a:p>
            <a:endParaRPr lang="es-ES" dirty="0"/>
          </a:p>
        </p:txBody>
      </p:sp>
      <p:sp>
        <p:nvSpPr>
          <p:cNvPr id="4" name="3 Marcador de número de diapositiva"/>
          <p:cNvSpPr>
            <a:spLocks noGrp="1"/>
          </p:cNvSpPr>
          <p:nvPr>
            <p:ph type="sldNum" sz="quarter" idx="10"/>
          </p:nvPr>
        </p:nvSpPr>
        <p:spPr/>
        <p:txBody>
          <a:bodyPr/>
          <a:lstStyle/>
          <a:p>
            <a:fld id="{26D8ABEA-39ED-4B81-A52F-F542DB760122}" type="slidenum">
              <a:rPr lang="es-EC" smtClean="0"/>
              <a:t>15</a:t>
            </a:fld>
            <a:endParaRPr lang="es-EC"/>
          </a:p>
        </p:txBody>
      </p:sp>
    </p:spTree>
    <p:extLst>
      <p:ext uri="{BB962C8B-B14F-4D97-AF65-F5344CB8AC3E}">
        <p14:creationId xmlns:p14="http://schemas.microsoft.com/office/powerpoint/2010/main" val="3730281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endParaRPr lang="es-ES">
              <a:solidFill>
                <a:srgbClr val="000000"/>
              </a:solidFill>
            </a:endParaRPr>
          </a:p>
        </p:txBody>
      </p:sp>
      <p:sp>
        <p:nvSpPr>
          <p:cNvPr id="5" name="4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6" name="5 Marcador de número de diapositiva"/>
          <p:cNvSpPr>
            <a:spLocks noGrp="1"/>
          </p:cNvSpPr>
          <p:nvPr>
            <p:ph type="sldNum" sz="quarter" idx="12"/>
          </p:nvPr>
        </p:nvSpPr>
        <p:spPr/>
        <p:txBody>
          <a:bodyPr/>
          <a:lstStyle>
            <a:lvl1pPr>
              <a:defRPr/>
            </a:lvl1pPr>
          </a:lstStyle>
          <a:p>
            <a:fld id="{C3F0612B-4681-483B-8BCC-9F088BC12110}"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4092728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solidFill>
                <a:srgbClr val="000000"/>
              </a:solidFill>
            </a:endParaRPr>
          </a:p>
        </p:txBody>
      </p:sp>
      <p:sp>
        <p:nvSpPr>
          <p:cNvPr id="5" name="4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6" name="5 Marcador de número de diapositiva"/>
          <p:cNvSpPr>
            <a:spLocks noGrp="1"/>
          </p:cNvSpPr>
          <p:nvPr>
            <p:ph type="sldNum" sz="quarter" idx="12"/>
          </p:nvPr>
        </p:nvSpPr>
        <p:spPr/>
        <p:txBody>
          <a:bodyPr/>
          <a:lstStyle>
            <a:lvl1pPr>
              <a:defRPr/>
            </a:lvl1pPr>
          </a:lstStyle>
          <a:p>
            <a:fld id="{15D17835-B7C7-4B16-BE45-8DCE743E989B}"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3039807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solidFill>
                <a:srgbClr val="000000"/>
              </a:solidFill>
            </a:endParaRPr>
          </a:p>
        </p:txBody>
      </p:sp>
      <p:sp>
        <p:nvSpPr>
          <p:cNvPr id="5" name="4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6" name="5 Marcador de número de diapositiva"/>
          <p:cNvSpPr>
            <a:spLocks noGrp="1"/>
          </p:cNvSpPr>
          <p:nvPr>
            <p:ph type="sldNum" sz="quarter" idx="12"/>
          </p:nvPr>
        </p:nvSpPr>
        <p:spPr/>
        <p:txBody>
          <a:bodyPr/>
          <a:lstStyle>
            <a:lvl1pPr>
              <a:defRPr/>
            </a:lvl1pPr>
          </a:lstStyle>
          <a:p>
            <a:fld id="{C2F7C5E9-B616-4AD7-A12E-3AE823DADEC9}"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412374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quarter" idx="2"/>
          </p:nvPr>
        </p:nvSpPr>
        <p:spPr>
          <a:xfrm>
            <a:off x="4648200" y="1600200"/>
            <a:ext cx="4038600" cy="21859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contenido"/>
          <p:cNvSpPr>
            <a:spLocks noGrp="1"/>
          </p:cNvSpPr>
          <p:nvPr>
            <p:ph sz="quarter" idx="3"/>
          </p:nvPr>
        </p:nvSpPr>
        <p:spPr>
          <a:xfrm>
            <a:off x="4648200" y="3938588"/>
            <a:ext cx="4038600" cy="218757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fecha"/>
          <p:cNvSpPr>
            <a:spLocks noGrp="1"/>
          </p:cNvSpPr>
          <p:nvPr>
            <p:ph type="dt" sz="half" idx="10"/>
          </p:nvPr>
        </p:nvSpPr>
        <p:spPr>
          <a:xfrm>
            <a:off x="457200" y="6245225"/>
            <a:ext cx="2133600" cy="476250"/>
          </a:xfrm>
        </p:spPr>
        <p:txBody>
          <a:bodyPr/>
          <a:lstStyle>
            <a:lvl1pPr>
              <a:defRPr/>
            </a:lvl1pPr>
          </a:lstStyle>
          <a:p>
            <a:endParaRPr lang="es-ES">
              <a:solidFill>
                <a:srgbClr val="000000"/>
              </a:solidFill>
            </a:endParaRPr>
          </a:p>
        </p:txBody>
      </p:sp>
      <p:sp>
        <p:nvSpPr>
          <p:cNvPr id="7" name="6 Marcador de pie de página"/>
          <p:cNvSpPr>
            <a:spLocks noGrp="1"/>
          </p:cNvSpPr>
          <p:nvPr>
            <p:ph type="ftr" sz="quarter" idx="11"/>
          </p:nvPr>
        </p:nvSpPr>
        <p:spPr>
          <a:xfrm>
            <a:off x="3124200" y="6245225"/>
            <a:ext cx="2895600" cy="476250"/>
          </a:xfrm>
        </p:spPr>
        <p:txBody>
          <a:bodyPr/>
          <a:lstStyle>
            <a:lvl1pPr>
              <a:defRPr/>
            </a:lvl1pPr>
          </a:lstStyle>
          <a:p>
            <a:endParaRPr lang="es-ES">
              <a:solidFill>
                <a:srgbClr val="000000"/>
              </a:solidFill>
            </a:endParaRPr>
          </a:p>
        </p:txBody>
      </p:sp>
      <p:sp>
        <p:nvSpPr>
          <p:cNvPr id="8" name="7 Marcador de número de diapositiva"/>
          <p:cNvSpPr>
            <a:spLocks noGrp="1"/>
          </p:cNvSpPr>
          <p:nvPr>
            <p:ph type="sldNum" sz="quarter" idx="12"/>
          </p:nvPr>
        </p:nvSpPr>
        <p:spPr>
          <a:xfrm>
            <a:off x="6553200" y="6245225"/>
            <a:ext cx="2133600" cy="476250"/>
          </a:xfrm>
        </p:spPr>
        <p:txBody>
          <a:bodyPr/>
          <a:lstStyle>
            <a:lvl1pPr>
              <a:defRPr/>
            </a:lvl1pPr>
          </a:lstStyle>
          <a:p>
            <a:fld id="{254EDE86-A471-4869-B982-883EFF307263}"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2698927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Título, texto y clip multimedi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medios"/>
          <p:cNvSpPr>
            <a:spLocks noGrp="1"/>
          </p:cNvSpPr>
          <p:nvPr>
            <p:ph type="media" sz="half" idx="2"/>
          </p:nvPr>
        </p:nvSpPr>
        <p:spPr>
          <a:xfrm>
            <a:off x="4648200" y="1600200"/>
            <a:ext cx="4038600" cy="4525963"/>
          </a:xfrm>
        </p:spPr>
        <p:txBody>
          <a:bodyPr/>
          <a:lstStyle/>
          <a:p>
            <a:endParaRPr lang="es-ES"/>
          </a:p>
        </p:txBody>
      </p:sp>
      <p:sp>
        <p:nvSpPr>
          <p:cNvPr id="5" name="4 Marcador de fecha"/>
          <p:cNvSpPr>
            <a:spLocks noGrp="1"/>
          </p:cNvSpPr>
          <p:nvPr>
            <p:ph type="dt" sz="half" idx="10"/>
          </p:nvPr>
        </p:nvSpPr>
        <p:spPr>
          <a:xfrm>
            <a:off x="457200" y="6245225"/>
            <a:ext cx="2133600" cy="476250"/>
          </a:xfrm>
        </p:spPr>
        <p:txBody>
          <a:bodyPr/>
          <a:lstStyle>
            <a:lvl1pPr>
              <a:defRPr/>
            </a:lvl1pPr>
          </a:lstStyle>
          <a:p>
            <a:endParaRPr lang="es-ES">
              <a:solidFill>
                <a:srgbClr val="000000"/>
              </a:solidFill>
            </a:endParaRPr>
          </a:p>
        </p:txBody>
      </p:sp>
      <p:sp>
        <p:nvSpPr>
          <p:cNvPr id="6" name="5 Marcador de pie de página"/>
          <p:cNvSpPr>
            <a:spLocks noGrp="1"/>
          </p:cNvSpPr>
          <p:nvPr>
            <p:ph type="ftr" sz="quarter" idx="11"/>
          </p:nvPr>
        </p:nvSpPr>
        <p:spPr>
          <a:xfrm>
            <a:off x="3124200" y="6245225"/>
            <a:ext cx="2895600" cy="476250"/>
          </a:xfrm>
        </p:spPr>
        <p:txBody>
          <a:bodyPr/>
          <a:lstStyle>
            <a:lvl1pPr>
              <a:defRPr/>
            </a:lvl1pPr>
          </a:lstStyle>
          <a:p>
            <a:endParaRPr lang="es-ES">
              <a:solidFill>
                <a:srgbClr val="000000"/>
              </a:solidFill>
            </a:endParaRPr>
          </a:p>
        </p:txBody>
      </p:sp>
      <p:sp>
        <p:nvSpPr>
          <p:cNvPr id="7" name="6 Marcador de número de diapositiva"/>
          <p:cNvSpPr>
            <a:spLocks noGrp="1"/>
          </p:cNvSpPr>
          <p:nvPr>
            <p:ph type="sldNum" sz="quarter" idx="12"/>
          </p:nvPr>
        </p:nvSpPr>
        <p:spPr>
          <a:xfrm>
            <a:off x="6553200" y="6245225"/>
            <a:ext cx="2133600" cy="476250"/>
          </a:xfrm>
        </p:spPr>
        <p:txBody>
          <a:bodyPr/>
          <a:lstStyle>
            <a:lvl1pPr>
              <a:defRPr/>
            </a:lvl1pPr>
          </a:lstStyle>
          <a:p>
            <a:fld id="{004DFEE8-9008-4679-9901-A38EE9913233}"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5496522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ítulo, objetos y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a:xfrm>
            <a:off x="457200" y="6245225"/>
            <a:ext cx="2133600" cy="476250"/>
          </a:xfrm>
        </p:spPr>
        <p:txBody>
          <a:bodyPr/>
          <a:lstStyle>
            <a:lvl1pPr>
              <a:defRPr/>
            </a:lvl1pPr>
          </a:lstStyle>
          <a:p>
            <a:endParaRPr lang="es-ES">
              <a:solidFill>
                <a:srgbClr val="000000"/>
              </a:solidFill>
            </a:endParaRPr>
          </a:p>
        </p:txBody>
      </p:sp>
      <p:sp>
        <p:nvSpPr>
          <p:cNvPr id="6" name="5 Marcador de pie de página"/>
          <p:cNvSpPr>
            <a:spLocks noGrp="1"/>
          </p:cNvSpPr>
          <p:nvPr>
            <p:ph type="ftr" sz="quarter" idx="11"/>
          </p:nvPr>
        </p:nvSpPr>
        <p:spPr>
          <a:xfrm>
            <a:off x="3124200" y="6245225"/>
            <a:ext cx="2895600" cy="476250"/>
          </a:xfrm>
        </p:spPr>
        <p:txBody>
          <a:bodyPr/>
          <a:lstStyle>
            <a:lvl1pPr>
              <a:defRPr/>
            </a:lvl1pPr>
          </a:lstStyle>
          <a:p>
            <a:endParaRPr lang="es-ES">
              <a:solidFill>
                <a:srgbClr val="000000"/>
              </a:solidFill>
            </a:endParaRPr>
          </a:p>
        </p:txBody>
      </p:sp>
      <p:sp>
        <p:nvSpPr>
          <p:cNvPr id="7" name="6 Marcador de número de diapositiva"/>
          <p:cNvSpPr>
            <a:spLocks noGrp="1"/>
          </p:cNvSpPr>
          <p:nvPr>
            <p:ph type="sldNum" sz="quarter" idx="12"/>
          </p:nvPr>
        </p:nvSpPr>
        <p:spPr>
          <a:xfrm>
            <a:off x="6553200" y="6245225"/>
            <a:ext cx="2133600" cy="476250"/>
          </a:xfrm>
        </p:spPr>
        <p:txBody>
          <a:bodyPr/>
          <a:lstStyle>
            <a:lvl1pPr>
              <a:defRPr/>
            </a:lvl1pPr>
          </a:lstStyle>
          <a:p>
            <a:fld id="{7EC99D66-CA3B-439B-B2BF-87504644C5B8}"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31710865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a:xfrm>
            <a:off x="457200" y="6245225"/>
            <a:ext cx="2133600" cy="476250"/>
          </a:xfrm>
        </p:spPr>
        <p:txBody>
          <a:bodyPr/>
          <a:lstStyle>
            <a:lvl1pPr>
              <a:defRPr/>
            </a:lvl1pPr>
          </a:lstStyle>
          <a:p>
            <a:endParaRPr lang="es-ES">
              <a:solidFill>
                <a:srgbClr val="000000"/>
              </a:solidFill>
            </a:endParaRPr>
          </a:p>
        </p:txBody>
      </p:sp>
      <p:sp>
        <p:nvSpPr>
          <p:cNvPr id="6" name="5 Marcador de pie de página"/>
          <p:cNvSpPr>
            <a:spLocks noGrp="1"/>
          </p:cNvSpPr>
          <p:nvPr>
            <p:ph type="ftr" sz="quarter" idx="11"/>
          </p:nvPr>
        </p:nvSpPr>
        <p:spPr>
          <a:xfrm>
            <a:off x="3124200" y="6245225"/>
            <a:ext cx="2895600" cy="476250"/>
          </a:xfrm>
        </p:spPr>
        <p:txBody>
          <a:bodyPr/>
          <a:lstStyle>
            <a:lvl1pPr>
              <a:defRPr/>
            </a:lvl1pPr>
          </a:lstStyle>
          <a:p>
            <a:endParaRPr lang="es-ES">
              <a:solidFill>
                <a:srgbClr val="000000"/>
              </a:solidFill>
            </a:endParaRPr>
          </a:p>
        </p:txBody>
      </p:sp>
      <p:sp>
        <p:nvSpPr>
          <p:cNvPr id="7" name="6 Marcador de número de diapositiva"/>
          <p:cNvSpPr>
            <a:spLocks noGrp="1"/>
          </p:cNvSpPr>
          <p:nvPr>
            <p:ph type="sldNum" sz="quarter" idx="12"/>
          </p:nvPr>
        </p:nvSpPr>
        <p:spPr>
          <a:xfrm>
            <a:off x="6553200" y="6245225"/>
            <a:ext cx="2133600" cy="476250"/>
          </a:xfrm>
        </p:spPr>
        <p:txBody>
          <a:bodyPr/>
          <a:lstStyle>
            <a:lvl1pPr>
              <a:defRPr/>
            </a:lvl1pPr>
          </a:lstStyle>
          <a:p>
            <a:fld id="{BCC87A42-785E-47F5-82EE-C113A7EC68D1}"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25414024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tabla"/>
          <p:cNvSpPr>
            <a:spLocks noGrp="1"/>
          </p:cNvSpPr>
          <p:nvPr>
            <p:ph type="tbl" idx="1"/>
          </p:nvPr>
        </p:nvSpPr>
        <p:spPr>
          <a:xfrm>
            <a:off x="457200" y="1600200"/>
            <a:ext cx="8229600" cy="4525963"/>
          </a:xfrm>
        </p:spPr>
        <p:txBody>
          <a:bodyPr/>
          <a:lstStyle/>
          <a:p>
            <a:endParaRPr lang="es-ES"/>
          </a:p>
        </p:txBody>
      </p:sp>
      <p:sp>
        <p:nvSpPr>
          <p:cNvPr id="4" name="3 Marcador de fecha"/>
          <p:cNvSpPr>
            <a:spLocks noGrp="1"/>
          </p:cNvSpPr>
          <p:nvPr>
            <p:ph type="dt" sz="half" idx="10"/>
          </p:nvPr>
        </p:nvSpPr>
        <p:spPr>
          <a:xfrm>
            <a:off x="457200" y="6245225"/>
            <a:ext cx="2133600" cy="476250"/>
          </a:xfrm>
        </p:spPr>
        <p:txBody>
          <a:bodyPr/>
          <a:lstStyle>
            <a:lvl1pPr>
              <a:defRPr/>
            </a:lvl1pPr>
          </a:lstStyle>
          <a:p>
            <a:endParaRPr lang="es-ES">
              <a:solidFill>
                <a:srgbClr val="000000"/>
              </a:solidFill>
            </a:endParaRPr>
          </a:p>
        </p:txBody>
      </p:sp>
      <p:sp>
        <p:nvSpPr>
          <p:cNvPr id="5" name="4 Marcador de pie de página"/>
          <p:cNvSpPr>
            <a:spLocks noGrp="1"/>
          </p:cNvSpPr>
          <p:nvPr>
            <p:ph type="ftr" sz="quarter" idx="11"/>
          </p:nvPr>
        </p:nvSpPr>
        <p:spPr>
          <a:xfrm>
            <a:off x="3124200" y="6245225"/>
            <a:ext cx="2895600" cy="476250"/>
          </a:xfrm>
        </p:spPr>
        <p:txBody>
          <a:bodyPr/>
          <a:lstStyle>
            <a:lvl1pPr>
              <a:defRPr/>
            </a:lvl1pPr>
          </a:lstStyle>
          <a:p>
            <a:endParaRPr lang="es-ES">
              <a:solidFill>
                <a:srgbClr val="000000"/>
              </a:solidFill>
            </a:endParaRPr>
          </a:p>
        </p:txBody>
      </p:sp>
      <p:sp>
        <p:nvSpPr>
          <p:cNvPr id="6" name="5 Marcador de número de diapositiva"/>
          <p:cNvSpPr>
            <a:spLocks noGrp="1"/>
          </p:cNvSpPr>
          <p:nvPr>
            <p:ph type="sldNum" sz="quarter" idx="12"/>
          </p:nvPr>
        </p:nvSpPr>
        <p:spPr>
          <a:xfrm>
            <a:off x="6553200" y="6245225"/>
            <a:ext cx="2133600" cy="476250"/>
          </a:xfrm>
        </p:spPr>
        <p:txBody>
          <a:bodyPr/>
          <a:lstStyle>
            <a:lvl1pPr>
              <a:defRPr/>
            </a:lvl1pPr>
          </a:lstStyle>
          <a:p>
            <a:fld id="{3BF15973-5881-4B62-8BA4-D37251378307}"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19235610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2 Marcador de fecha"/>
          <p:cNvSpPr>
            <a:spLocks noGrp="1"/>
          </p:cNvSpPr>
          <p:nvPr>
            <p:ph type="dt" sz="half" idx="10"/>
          </p:nvPr>
        </p:nvSpPr>
        <p:spPr>
          <a:xfrm>
            <a:off x="457200" y="6245225"/>
            <a:ext cx="2133600" cy="476250"/>
          </a:xfrm>
        </p:spPr>
        <p:txBody>
          <a:bodyPr/>
          <a:lstStyle>
            <a:lvl1pPr>
              <a:defRPr/>
            </a:lvl1pPr>
          </a:lstStyle>
          <a:p>
            <a:endParaRPr lang="es-ES">
              <a:solidFill>
                <a:srgbClr val="000000"/>
              </a:solidFill>
            </a:endParaRPr>
          </a:p>
        </p:txBody>
      </p:sp>
      <p:sp>
        <p:nvSpPr>
          <p:cNvPr id="4" name="3 Marcador de pie de página"/>
          <p:cNvSpPr>
            <a:spLocks noGrp="1"/>
          </p:cNvSpPr>
          <p:nvPr>
            <p:ph type="ftr" sz="quarter" idx="11"/>
          </p:nvPr>
        </p:nvSpPr>
        <p:spPr>
          <a:xfrm>
            <a:off x="3124200" y="6245225"/>
            <a:ext cx="2895600" cy="476250"/>
          </a:xfrm>
        </p:spPr>
        <p:txBody>
          <a:bodyPr/>
          <a:lstStyle>
            <a:lvl1pPr>
              <a:defRPr/>
            </a:lvl1pPr>
          </a:lstStyle>
          <a:p>
            <a:endParaRPr lang="es-ES">
              <a:solidFill>
                <a:srgbClr val="000000"/>
              </a:solidFill>
            </a:endParaRPr>
          </a:p>
        </p:txBody>
      </p:sp>
      <p:sp>
        <p:nvSpPr>
          <p:cNvPr id="5" name="4 Marcador de número de diapositiva"/>
          <p:cNvSpPr>
            <a:spLocks noGrp="1"/>
          </p:cNvSpPr>
          <p:nvPr>
            <p:ph type="sldNum" sz="quarter" idx="12"/>
          </p:nvPr>
        </p:nvSpPr>
        <p:spPr>
          <a:xfrm>
            <a:off x="6553200" y="6245225"/>
            <a:ext cx="2133600" cy="476250"/>
          </a:xfrm>
        </p:spPr>
        <p:txBody>
          <a:bodyPr/>
          <a:lstStyle>
            <a:lvl1pPr>
              <a:defRPr/>
            </a:lvl1pPr>
          </a:lstStyle>
          <a:p>
            <a:fld id="{7B15B0C0-0440-4243-9B41-76B699BBE71D}"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32439728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reserve="1">
  <p:cSld name="Título, tex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quarter" idx="2"/>
          </p:nvPr>
        </p:nvSpPr>
        <p:spPr>
          <a:xfrm>
            <a:off x="4648200" y="1600200"/>
            <a:ext cx="4038600" cy="21859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contenido"/>
          <p:cNvSpPr>
            <a:spLocks noGrp="1"/>
          </p:cNvSpPr>
          <p:nvPr>
            <p:ph sz="quarter" idx="3"/>
          </p:nvPr>
        </p:nvSpPr>
        <p:spPr>
          <a:xfrm>
            <a:off x="4648200" y="3938588"/>
            <a:ext cx="4038600" cy="218757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fecha"/>
          <p:cNvSpPr>
            <a:spLocks noGrp="1"/>
          </p:cNvSpPr>
          <p:nvPr>
            <p:ph type="dt" sz="half" idx="10"/>
          </p:nvPr>
        </p:nvSpPr>
        <p:spPr>
          <a:xfrm>
            <a:off x="457200" y="6245225"/>
            <a:ext cx="2133600" cy="476250"/>
          </a:xfrm>
        </p:spPr>
        <p:txBody>
          <a:bodyPr/>
          <a:lstStyle>
            <a:lvl1pPr>
              <a:defRPr/>
            </a:lvl1pPr>
          </a:lstStyle>
          <a:p>
            <a:endParaRPr lang="es-ES">
              <a:solidFill>
                <a:srgbClr val="000000"/>
              </a:solidFill>
            </a:endParaRPr>
          </a:p>
        </p:txBody>
      </p:sp>
      <p:sp>
        <p:nvSpPr>
          <p:cNvPr id="7" name="6 Marcador de pie de página"/>
          <p:cNvSpPr>
            <a:spLocks noGrp="1"/>
          </p:cNvSpPr>
          <p:nvPr>
            <p:ph type="ftr" sz="quarter" idx="11"/>
          </p:nvPr>
        </p:nvSpPr>
        <p:spPr>
          <a:xfrm>
            <a:off x="3124200" y="6245225"/>
            <a:ext cx="2895600" cy="476250"/>
          </a:xfrm>
        </p:spPr>
        <p:txBody>
          <a:bodyPr/>
          <a:lstStyle>
            <a:lvl1pPr>
              <a:defRPr/>
            </a:lvl1pPr>
          </a:lstStyle>
          <a:p>
            <a:endParaRPr lang="es-ES">
              <a:solidFill>
                <a:srgbClr val="000000"/>
              </a:solidFill>
            </a:endParaRPr>
          </a:p>
        </p:txBody>
      </p:sp>
      <p:sp>
        <p:nvSpPr>
          <p:cNvPr id="8" name="7 Marcador de número de diapositiva"/>
          <p:cNvSpPr>
            <a:spLocks noGrp="1"/>
          </p:cNvSpPr>
          <p:nvPr>
            <p:ph type="sldNum" sz="quarter" idx="12"/>
          </p:nvPr>
        </p:nvSpPr>
        <p:spPr>
          <a:xfrm>
            <a:off x="6553200" y="6245225"/>
            <a:ext cx="2133600" cy="476250"/>
          </a:xfrm>
        </p:spPr>
        <p:txBody>
          <a:bodyPr/>
          <a:lstStyle>
            <a:lvl1pPr>
              <a:defRPr/>
            </a:lvl1pPr>
          </a:lstStyle>
          <a:p>
            <a:fld id="{D672E783-1933-45CA-AB3C-D852A6AEB1D9}"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2467809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reserve="1">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contenido"/>
          <p:cNvSpPr>
            <a:spLocks noGrp="1"/>
          </p:cNvSpPr>
          <p:nvPr>
            <p:ph sz="quarter" idx="1"/>
          </p:nvPr>
        </p:nvSpPr>
        <p:spPr>
          <a:xfrm>
            <a:off x="457200" y="1600200"/>
            <a:ext cx="4038600" cy="21859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quarter" idx="2"/>
          </p:nvPr>
        </p:nvSpPr>
        <p:spPr>
          <a:xfrm>
            <a:off x="4648200" y="1600200"/>
            <a:ext cx="4038600" cy="21859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contenido"/>
          <p:cNvSpPr>
            <a:spLocks noGrp="1"/>
          </p:cNvSpPr>
          <p:nvPr>
            <p:ph sz="quarter" idx="3"/>
          </p:nvPr>
        </p:nvSpPr>
        <p:spPr>
          <a:xfrm>
            <a:off x="457200" y="3938588"/>
            <a:ext cx="4038600" cy="218757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contenido"/>
          <p:cNvSpPr>
            <a:spLocks noGrp="1"/>
          </p:cNvSpPr>
          <p:nvPr>
            <p:ph sz="quarter" idx="4"/>
          </p:nvPr>
        </p:nvSpPr>
        <p:spPr>
          <a:xfrm>
            <a:off x="4648200" y="3938588"/>
            <a:ext cx="4038600" cy="218757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a:xfrm>
            <a:off x="457200" y="6245225"/>
            <a:ext cx="2133600" cy="476250"/>
          </a:xfrm>
        </p:spPr>
        <p:txBody>
          <a:bodyPr/>
          <a:lstStyle>
            <a:lvl1pPr>
              <a:defRPr/>
            </a:lvl1pPr>
          </a:lstStyle>
          <a:p>
            <a:endParaRPr lang="es-ES">
              <a:solidFill>
                <a:srgbClr val="000000"/>
              </a:solidFill>
            </a:endParaRPr>
          </a:p>
        </p:txBody>
      </p:sp>
      <p:sp>
        <p:nvSpPr>
          <p:cNvPr id="8" name="7 Marcador de pie de página"/>
          <p:cNvSpPr>
            <a:spLocks noGrp="1"/>
          </p:cNvSpPr>
          <p:nvPr>
            <p:ph type="ftr" sz="quarter" idx="11"/>
          </p:nvPr>
        </p:nvSpPr>
        <p:spPr>
          <a:xfrm>
            <a:off x="3124200" y="6245225"/>
            <a:ext cx="2895600" cy="476250"/>
          </a:xfrm>
        </p:spPr>
        <p:txBody>
          <a:bodyPr/>
          <a:lstStyle>
            <a:lvl1pPr>
              <a:defRPr/>
            </a:lvl1pPr>
          </a:lstStyle>
          <a:p>
            <a:endParaRPr lang="es-ES">
              <a:solidFill>
                <a:srgbClr val="000000"/>
              </a:solidFill>
            </a:endParaRPr>
          </a:p>
        </p:txBody>
      </p:sp>
      <p:sp>
        <p:nvSpPr>
          <p:cNvPr id="9" name="8 Marcador de número de diapositiva"/>
          <p:cNvSpPr>
            <a:spLocks noGrp="1"/>
          </p:cNvSpPr>
          <p:nvPr>
            <p:ph type="sldNum" sz="quarter" idx="12"/>
          </p:nvPr>
        </p:nvSpPr>
        <p:spPr>
          <a:xfrm>
            <a:off x="6553200" y="6245225"/>
            <a:ext cx="2133600" cy="476250"/>
          </a:xfrm>
        </p:spPr>
        <p:txBody>
          <a:bodyPr/>
          <a:lstStyle>
            <a:lvl1pPr>
              <a:defRPr/>
            </a:lvl1pPr>
          </a:lstStyle>
          <a:p>
            <a:fld id="{C247EF92-1D73-4308-81AF-F8B32854EAFD}"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1918004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solidFill>
                <a:srgbClr val="000000"/>
              </a:solidFill>
            </a:endParaRPr>
          </a:p>
        </p:txBody>
      </p:sp>
      <p:sp>
        <p:nvSpPr>
          <p:cNvPr id="5" name="4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6" name="5 Marcador de número de diapositiva"/>
          <p:cNvSpPr>
            <a:spLocks noGrp="1"/>
          </p:cNvSpPr>
          <p:nvPr>
            <p:ph type="sldNum" sz="quarter" idx="12"/>
          </p:nvPr>
        </p:nvSpPr>
        <p:spPr/>
        <p:txBody>
          <a:bodyPr/>
          <a:lstStyle>
            <a:lvl1pPr>
              <a:defRPr/>
            </a:lvl1pPr>
          </a:lstStyle>
          <a:p>
            <a:fld id="{BF39B8C3-0DFF-4938-9EE5-8D175BE1F3DD}"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1912469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es-ES">
              <a:solidFill>
                <a:srgbClr val="000000"/>
              </a:solidFill>
            </a:endParaRPr>
          </a:p>
        </p:txBody>
      </p:sp>
      <p:sp>
        <p:nvSpPr>
          <p:cNvPr id="5" name="4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6" name="5 Marcador de número de diapositiva"/>
          <p:cNvSpPr>
            <a:spLocks noGrp="1"/>
          </p:cNvSpPr>
          <p:nvPr>
            <p:ph type="sldNum" sz="quarter" idx="12"/>
          </p:nvPr>
        </p:nvSpPr>
        <p:spPr/>
        <p:txBody>
          <a:bodyPr/>
          <a:lstStyle>
            <a:lvl1pPr>
              <a:defRPr/>
            </a:lvl1pPr>
          </a:lstStyle>
          <a:p>
            <a:fld id="{F74482A3-6763-4894-B7B1-51A1893E85D3}"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3520658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lvl1pPr>
              <a:defRPr/>
            </a:lvl1pPr>
          </a:lstStyle>
          <a:p>
            <a:endParaRPr lang="es-ES">
              <a:solidFill>
                <a:srgbClr val="000000"/>
              </a:solidFill>
            </a:endParaRPr>
          </a:p>
        </p:txBody>
      </p:sp>
      <p:sp>
        <p:nvSpPr>
          <p:cNvPr id="6" name="5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7" name="6 Marcador de número de diapositiva"/>
          <p:cNvSpPr>
            <a:spLocks noGrp="1"/>
          </p:cNvSpPr>
          <p:nvPr>
            <p:ph type="sldNum" sz="quarter" idx="12"/>
          </p:nvPr>
        </p:nvSpPr>
        <p:spPr/>
        <p:txBody>
          <a:bodyPr/>
          <a:lstStyle>
            <a:lvl1pPr>
              <a:defRPr/>
            </a:lvl1pPr>
          </a:lstStyle>
          <a:p>
            <a:fld id="{EE5CCEE8-AB52-4490-B6BE-0A82F7E30DB8}"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2922900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lvl1pPr>
              <a:defRPr/>
            </a:lvl1pPr>
          </a:lstStyle>
          <a:p>
            <a:endParaRPr lang="es-ES">
              <a:solidFill>
                <a:srgbClr val="000000"/>
              </a:solidFill>
            </a:endParaRPr>
          </a:p>
        </p:txBody>
      </p:sp>
      <p:sp>
        <p:nvSpPr>
          <p:cNvPr id="8" name="7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9" name="8 Marcador de número de diapositiva"/>
          <p:cNvSpPr>
            <a:spLocks noGrp="1"/>
          </p:cNvSpPr>
          <p:nvPr>
            <p:ph type="sldNum" sz="quarter" idx="12"/>
          </p:nvPr>
        </p:nvSpPr>
        <p:spPr/>
        <p:txBody>
          <a:bodyPr/>
          <a:lstStyle>
            <a:lvl1pPr>
              <a:defRPr/>
            </a:lvl1pPr>
          </a:lstStyle>
          <a:p>
            <a:fld id="{53FFB278-0DED-4C2B-9A67-7CAD4BE7C683}"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2902585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lvl1pPr>
              <a:defRPr/>
            </a:lvl1pPr>
          </a:lstStyle>
          <a:p>
            <a:endParaRPr lang="es-ES">
              <a:solidFill>
                <a:srgbClr val="000000"/>
              </a:solidFill>
            </a:endParaRPr>
          </a:p>
        </p:txBody>
      </p:sp>
      <p:sp>
        <p:nvSpPr>
          <p:cNvPr id="4" name="3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5" name="4 Marcador de número de diapositiva"/>
          <p:cNvSpPr>
            <a:spLocks noGrp="1"/>
          </p:cNvSpPr>
          <p:nvPr>
            <p:ph type="sldNum" sz="quarter" idx="12"/>
          </p:nvPr>
        </p:nvSpPr>
        <p:spPr/>
        <p:txBody>
          <a:bodyPr/>
          <a:lstStyle>
            <a:lvl1pPr>
              <a:defRPr/>
            </a:lvl1pPr>
          </a:lstStyle>
          <a:p>
            <a:fld id="{9DE6A8B8-D37D-4A7B-A44F-73622763F9A3}"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1400419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es-ES">
              <a:solidFill>
                <a:srgbClr val="000000"/>
              </a:solidFill>
            </a:endParaRPr>
          </a:p>
        </p:txBody>
      </p:sp>
      <p:sp>
        <p:nvSpPr>
          <p:cNvPr id="3" name="2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4" name="3 Marcador de número de diapositiva"/>
          <p:cNvSpPr>
            <a:spLocks noGrp="1"/>
          </p:cNvSpPr>
          <p:nvPr>
            <p:ph type="sldNum" sz="quarter" idx="12"/>
          </p:nvPr>
        </p:nvSpPr>
        <p:spPr/>
        <p:txBody>
          <a:bodyPr/>
          <a:lstStyle>
            <a:lvl1pPr>
              <a:defRPr/>
            </a:lvl1pPr>
          </a:lstStyle>
          <a:p>
            <a:fld id="{4DD3125A-D9D9-4CF0-9312-F52CA0CD7EBF}"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767173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solidFill>
                <a:srgbClr val="000000"/>
              </a:solidFill>
            </a:endParaRPr>
          </a:p>
        </p:txBody>
      </p:sp>
      <p:sp>
        <p:nvSpPr>
          <p:cNvPr id="6" name="5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7" name="6 Marcador de número de diapositiva"/>
          <p:cNvSpPr>
            <a:spLocks noGrp="1"/>
          </p:cNvSpPr>
          <p:nvPr>
            <p:ph type="sldNum" sz="quarter" idx="12"/>
          </p:nvPr>
        </p:nvSpPr>
        <p:spPr/>
        <p:txBody>
          <a:bodyPr/>
          <a:lstStyle>
            <a:lvl1pPr>
              <a:defRPr/>
            </a:lvl1pPr>
          </a:lstStyle>
          <a:p>
            <a:fld id="{28BEDCE6-C5E3-418E-824B-070198ECE1A7}"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31694861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solidFill>
                <a:srgbClr val="000000"/>
              </a:solidFill>
            </a:endParaRPr>
          </a:p>
        </p:txBody>
      </p:sp>
      <p:sp>
        <p:nvSpPr>
          <p:cNvPr id="6" name="5 Marcador de pie de página"/>
          <p:cNvSpPr>
            <a:spLocks noGrp="1"/>
          </p:cNvSpPr>
          <p:nvPr>
            <p:ph type="ftr" sz="quarter" idx="11"/>
          </p:nvPr>
        </p:nvSpPr>
        <p:spPr/>
        <p:txBody>
          <a:bodyPr/>
          <a:lstStyle>
            <a:lvl1pPr>
              <a:defRPr/>
            </a:lvl1pPr>
          </a:lstStyle>
          <a:p>
            <a:endParaRPr lang="es-ES">
              <a:solidFill>
                <a:srgbClr val="000000"/>
              </a:solidFill>
            </a:endParaRPr>
          </a:p>
        </p:txBody>
      </p:sp>
      <p:sp>
        <p:nvSpPr>
          <p:cNvPr id="7" name="6 Marcador de número de diapositiva"/>
          <p:cNvSpPr>
            <a:spLocks noGrp="1"/>
          </p:cNvSpPr>
          <p:nvPr>
            <p:ph type="sldNum" sz="quarter" idx="12"/>
          </p:nvPr>
        </p:nvSpPr>
        <p:spPr/>
        <p:txBody>
          <a:bodyPr/>
          <a:lstStyle>
            <a:lvl1pPr>
              <a:defRPr/>
            </a:lvl1pPr>
          </a:lstStyle>
          <a:p>
            <a:fld id="{3DC67D89-C2BD-43E9-BD52-CE8A12DD6099}" type="slidenum">
              <a:rPr lang="es-ES">
                <a:solidFill>
                  <a:srgbClr val="000000"/>
                </a:solidFill>
              </a:rPr>
              <a:pPr/>
              <a:t>‹Nº›</a:t>
            </a:fld>
            <a:endParaRPr lang="es-ES">
              <a:solidFill>
                <a:srgbClr val="000000"/>
              </a:solidFill>
            </a:endParaRPr>
          </a:p>
        </p:txBody>
      </p:sp>
    </p:spTree>
    <p:extLst>
      <p:ext uri="{BB962C8B-B14F-4D97-AF65-F5344CB8AC3E}">
        <p14:creationId xmlns:p14="http://schemas.microsoft.com/office/powerpoint/2010/main" val="986242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1"/>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atin typeface="+mn-lt"/>
              </a:defRPr>
            </a:lvl1pPr>
          </a:lstStyle>
          <a:p>
            <a:pPr fontAlgn="base">
              <a:spcBef>
                <a:spcPct val="0"/>
              </a:spcBef>
              <a:spcAft>
                <a:spcPct val="0"/>
              </a:spcAft>
            </a:pPr>
            <a:endParaRPr lang="es-ES"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atin typeface="+mn-lt"/>
              </a:defRPr>
            </a:lvl1pPr>
          </a:lstStyle>
          <a:p>
            <a:pPr algn="ctr" fontAlgn="base">
              <a:spcBef>
                <a:spcPct val="0"/>
              </a:spcBef>
              <a:spcAft>
                <a:spcPct val="0"/>
              </a:spcAft>
            </a:pPr>
            <a:endParaRPr lang="es-ES"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atin typeface="+mn-lt"/>
              </a:defRPr>
            </a:lvl1pPr>
          </a:lstStyle>
          <a:p>
            <a:pPr fontAlgn="base">
              <a:spcBef>
                <a:spcPct val="0"/>
              </a:spcBef>
              <a:spcAft>
                <a:spcPct val="0"/>
              </a:spcAft>
            </a:pPr>
            <a:fld id="{EC8190EF-BD51-442B-BE08-78C04366120E}" type="slidenum">
              <a:rPr lang="es-ES" smtClean="0">
                <a:solidFill>
                  <a:srgbClr val="000000"/>
                </a:solidFill>
              </a:rPr>
              <a:pPr fontAlgn="base">
                <a:spcBef>
                  <a:spcPct val="0"/>
                </a:spcBef>
                <a:spcAft>
                  <a:spcPct val="0"/>
                </a:spcAft>
              </a:pPr>
              <a:t>‹Nº›</a:t>
            </a:fld>
            <a:endParaRPr lang="es-ES" smtClean="0">
              <a:solidFill>
                <a:srgbClr val="000000"/>
              </a:solidFill>
            </a:endParaRPr>
          </a:p>
        </p:txBody>
      </p:sp>
    </p:spTree>
    <p:extLst>
      <p:ext uri="{BB962C8B-B14F-4D97-AF65-F5344CB8AC3E}">
        <p14:creationId xmlns:p14="http://schemas.microsoft.com/office/powerpoint/2010/main" val="58693425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earthobservatory.nasa.gov/"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 name="1 Título"/>
          <p:cNvSpPr>
            <a:spLocks noGrp="1"/>
          </p:cNvSpPr>
          <p:nvPr>
            <p:ph type="ctrTitle"/>
          </p:nvPr>
        </p:nvSpPr>
        <p:spPr>
          <a:xfrm>
            <a:off x="0" y="4797152"/>
            <a:ext cx="9180512" cy="2088232"/>
          </a:xfrm>
          <a:solidFill>
            <a:schemeClr val="bg1"/>
          </a:solidFill>
          <a:ln>
            <a:solidFill>
              <a:schemeClr val="tx1"/>
            </a:solidFill>
          </a:ln>
        </p:spPr>
        <p:txBody>
          <a:bodyPr>
            <a:noAutofit/>
          </a:bodyPr>
          <a:lstStyle/>
          <a:p>
            <a:r>
              <a:rPr lang="es-ES" sz="2000" b="1" dirty="0" smtClean="0">
                <a:latin typeface="Garamond" pitchFamily="18" charset="0"/>
              </a:rPr>
              <a:t/>
            </a:r>
            <a:br>
              <a:rPr lang="es-ES" sz="2000" b="1" dirty="0" smtClean="0">
                <a:latin typeface="Garamond" pitchFamily="18" charset="0"/>
              </a:rPr>
            </a:br>
            <a:r>
              <a:rPr lang="es-ES" sz="2000" b="1" dirty="0" smtClean="0">
                <a:latin typeface="Garamond" pitchFamily="18" charset="0"/>
              </a:rPr>
              <a:t>Proyecto</a:t>
            </a:r>
            <a:r>
              <a:rPr lang="es-ES" sz="2000" b="1" dirty="0">
                <a:latin typeface="Garamond" pitchFamily="18" charset="0"/>
              </a:rPr>
              <a:t>: I-09-14 - UFA ESPE</a:t>
            </a:r>
            <a:r>
              <a:rPr lang="es-ES" sz="2000" b="1" dirty="0" smtClean="0">
                <a:latin typeface="Garamond" pitchFamily="18" charset="0"/>
              </a:rPr>
              <a:t/>
            </a:r>
            <a:br>
              <a:rPr lang="es-ES" sz="2000" b="1" dirty="0" smtClean="0">
                <a:latin typeface="Garamond" pitchFamily="18" charset="0"/>
              </a:rPr>
            </a:br>
            <a:r>
              <a:rPr lang="es-ES" sz="2000" b="1" dirty="0" smtClean="0">
                <a:latin typeface="Garamond" pitchFamily="18" charset="0"/>
              </a:rPr>
              <a:t>“</a:t>
            </a:r>
            <a:r>
              <a:rPr lang="es-ES" sz="2000" b="1" u="sng" dirty="0">
                <a:latin typeface="Garamond" pitchFamily="18" charset="0"/>
              </a:rPr>
              <a:t>Incidencia de factores bióticos y abióticos en la composición y abundancia de la comunidad </a:t>
            </a:r>
            <a:r>
              <a:rPr lang="es-ES" sz="2000" b="1" u="sng" dirty="0" err="1">
                <a:latin typeface="Garamond" pitchFamily="18" charset="0"/>
              </a:rPr>
              <a:t>f</a:t>
            </a:r>
            <a:r>
              <a:rPr lang="es-ES" sz="2000" b="1" u="sng" dirty="0" err="1" smtClean="0">
                <a:latin typeface="Garamond" pitchFamily="18" charset="0"/>
              </a:rPr>
              <a:t>itoplanctónica</a:t>
            </a:r>
            <a:r>
              <a:rPr lang="es-ES" sz="2000" b="1" u="sng" dirty="0" smtClean="0">
                <a:latin typeface="Garamond" pitchFamily="18" charset="0"/>
              </a:rPr>
              <a:t> </a:t>
            </a:r>
            <a:r>
              <a:rPr lang="es-ES" sz="2000" b="1" u="sng" dirty="0">
                <a:latin typeface="Garamond" pitchFamily="18" charset="0"/>
              </a:rPr>
              <a:t>y las migraciones </a:t>
            </a:r>
            <a:r>
              <a:rPr lang="es-ES" sz="2000" b="1" u="sng" dirty="0" err="1" smtClean="0">
                <a:latin typeface="Garamond" pitchFamily="18" charset="0"/>
              </a:rPr>
              <a:t>zooplanctónicas</a:t>
            </a:r>
            <a:r>
              <a:rPr lang="es-ES" sz="2000" b="1" u="sng" dirty="0" smtClean="0">
                <a:latin typeface="Garamond" pitchFamily="18" charset="0"/>
              </a:rPr>
              <a:t> </a:t>
            </a:r>
            <a:r>
              <a:rPr lang="es-ES" sz="2000" b="1" u="sng" dirty="0">
                <a:latin typeface="Garamond" pitchFamily="18" charset="0"/>
              </a:rPr>
              <a:t>en la Antártida, las </a:t>
            </a:r>
            <a:r>
              <a:rPr lang="es-ES" sz="2000" b="1" u="sng" dirty="0" smtClean="0">
                <a:latin typeface="Garamond" pitchFamily="18" charset="0"/>
              </a:rPr>
              <a:t>Islas </a:t>
            </a:r>
            <a:r>
              <a:rPr lang="es-ES" sz="2000" b="1" u="sng" dirty="0">
                <a:latin typeface="Garamond" pitchFamily="18" charset="0"/>
              </a:rPr>
              <a:t>Galápagos y el Ecuador </a:t>
            </a:r>
            <a:r>
              <a:rPr lang="es-ES" sz="2000" b="1" u="sng" dirty="0" smtClean="0">
                <a:latin typeface="Garamond" pitchFamily="18" charset="0"/>
              </a:rPr>
              <a:t>continental</a:t>
            </a:r>
            <a:r>
              <a:rPr lang="es-ES" sz="2000" b="1" dirty="0" smtClean="0">
                <a:latin typeface="Garamond" pitchFamily="18" charset="0"/>
              </a:rPr>
              <a:t>”</a:t>
            </a:r>
            <a:br>
              <a:rPr lang="es-ES" sz="2000" b="1" dirty="0" smtClean="0">
                <a:latin typeface="Garamond" pitchFamily="18" charset="0"/>
              </a:rPr>
            </a:br>
            <a:r>
              <a:rPr lang="es-ES" sz="2000" b="1" dirty="0" smtClean="0">
                <a:latin typeface="Garamond" pitchFamily="18" charset="0"/>
              </a:rPr>
              <a:t>Expedicionarios: Débora Simón Baile (ESPE) </a:t>
            </a:r>
            <a:r>
              <a:rPr lang="es-ES" sz="2000" b="1" dirty="0">
                <a:latin typeface="Garamond" pitchFamily="18" charset="0"/>
              </a:rPr>
              <a:t>y Eduardo Rebolledo (PUCESE) </a:t>
            </a:r>
            <a:r>
              <a:rPr lang="es-ES" sz="2000" b="1" dirty="0" smtClean="0">
                <a:latin typeface="Garamond" pitchFamily="18" charset="0"/>
              </a:rPr>
              <a:t> </a:t>
            </a:r>
            <a:r>
              <a:rPr lang="es-EC" sz="2000" b="1" dirty="0">
                <a:latin typeface="Garamond" pitchFamily="18" charset="0"/>
              </a:rPr>
              <a:t/>
            </a:r>
            <a:br>
              <a:rPr lang="es-EC" sz="2000" b="1" dirty="0">
                <a:latin typeface="Garamond" pitchFamily="18" charset="0"/>
              </a:rPr>
            </a:br>
            <a:endParaRPr lang="es-EC" sz="2000" dirty="0">
              <a:latin typeface="Garamond" pitchFamily="18"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2995" y="44624"/>
            <a:ext cx="1271005"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0 Imagen"/>
          <p:cNvPicPr/>
          <p:nvPr/>
        </p:nvPicPr>
        <p:blipFill>
          <a:blip r:embed="rId5">
            <a:extLst>
              <a:ext uri="{28A0092B-C50C-407E-A947-70E740481C1C}">
                <a14:useLocalDpi xmlns:a14="http://schemas.microsoft.com/office/drawing/2010/main" val="0"/>
              </a:ext>
            </a:extLst>
          </a:blip>
          <a:stretch>
            <a:fillRect/>
          </a:stretch>
        </p:blipFill>
        <p:spPr>
          <a:xfrm>
            <a:off x="2843808" y="19728"/>
            <a:ext cx="1248421" cy="1199285"/>
          </a:xfrm>
          <a:prstGeom prst="rect">
            <a:avLst/>
          </a:prstGeom>
        </p:spPr>
      </p:pic>
      <p:pic>
        <p:nvPicPr>
          <p:cNvPr id="7" name="6 Imagen"/>
          <p:cNvPicPr/>
          <p:nvPr/>
        </p:nvPicPr>
        <p:blipFill>
          <a:blip r:embed="rId6">
            <a:extLst>
              <a:ext uri="{28A0092B-C50C-407E-A947-70E740481C1C}">
                <a14:useLocalDpi xmlns:a14="http://schemas.microsoft.com/office/drawing/2010/main" val="0"/>
              </a:ext>
            </a:extLst>
          </a:blip>
          <a:srcRect/>
          <a:stretch>
            <a:fillRect/>
          </a:stretch>
        </p:blipFill>
        <p:spPr bwMode="auto">
          <a:xfrm>
            <a:off x="107504" y="123869"/>
            <a:ext cx="2602230" cy="708660"/>
          </a:xfrm>
          <a:prstGeom prst="rect">
            <a:avLst/>
          </a:prstGeom>
          <a:noFill/>
        </p:spPr>
      </p:pic>
    </p:spTree>
    <p:extLst>
      <p:ext uri="{BB962C8B-B14F-4D97-AF65-F5344CB8AC3E}">
        <p14:creationId xmlns:p14="http://schemas.microsoft.com/office/powerpoint/2010/main" val="32674715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116632"/>
            <a:ext cx="8229600" cy="676672"/>
          </a:xfrm>
        </p:spPr>
        <p:txBody>
          <a:bodyPr>
            <a:noAutofit/>
          </a:bodyPr>
          <a:lstStyle/>
          <a:p>
            <a:pPr marL="0" indent="0">
              <a:buNone/>
            </a:pPr>
            <a:r>
              <a:rPr lang="es-EC" sz="4400" b="1" dirty="0" smtClean="0">
                <a:latin typeface="Calibri" panose="020F0502020204030204" pitchFamily="34" charset="0"/>
              </a:rPr>
              <a:t>Registro de variables </a:t>
            </a:r>
          </a:p>
          <a:p>
            <a:pPr marL="0" indent="0">
              <a:buNone/>
            </a:pPr>
            <a:r>
              <a:rPr lang="es-EC" sz="4400" b="1" dirty="0" smtClean="0">
                <a:latin typeface="Calibri" panose="020F0502020204030204" pitchFamily="34" charset="0"/>
              </a:rPr>
              <a:t>abióticas con CTD</a:t>
            </a:r>
            <a:endParaRPr lang="es-EC" sz="4400" b="1" dirty="0">
              <a:latin typeface="Calibri" panose="020F0502020204030204" pitchFamily="34" charset="0"/>
            </a:endParaRPr>
          </a:p>
        </p:txBody>
      </p:sp>
    </p:spTree>
    <p:extLst>
      <p:ext uri="{BB962C8B-B14F-4D97-AF65-F5344CB8AC3E}">
        <p14:creationId xmlns:p14="http://schemas.microsoft.com/office/powerpoint/2010/main" val="18148876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3 Rectángulo"/>
          <p:cNvSpPr/>
          <p:nvPr/>
        </p:nvSpPr>
        <p:spPr>
          <a:xfrm>
            <a:off x="4844361" y="116632"/>
            <a:ext cx="4299639" cy="1200329"/>
          </a:xfrm>
          <a:prstGeom prst="rect">
            <a:avLst/>
          </a:prstGeom>
        </p:spPr>
        <p:txBody>
          <a:bodyPr wrap="none">
            <a:spAutoFit/>
          </a:bodyPr>
          <a:lstStyle/>
          <a:p>
            <a:pPr algn="ctr"/>
            <a:r>
              <a:rPr lang="es-EC" sz="3600" b="1" dirty="0" smtClean="0">
                <a:solidFill>
                  <a:schemeClr val="bg1"/>
                </a:solidFill>
                <a:latin typeface="Calibri" panose="020F0502020204030204" pitchFamily="34" charset="0"/>
              </a:rPr>
              <a:t>Muestra de agua con </a:t>
            </a:r>
          </a:p>
          <a:p>
            <a:pPr algn="ctr"/>
            <a:r>
              <a:rPr lang="es-EC" sz="3600" b="1" dirty="0" smtClean="0">
                <a:solidFill>
                  <a:schemeClr val="bg1"/>
                </a:solidFill>
                <a:latin typeface="Calibri" panose="020F0502020204030204" pitchFamily="34" charset="0"/>
              </a:rPr>
              <a:t>Botella Van </a:t>
            </a:r>
            <a:r>
              <a:rPr lang="es-EC" sz="3600" b="1" dirty="0" err="1" smtClean="0">
                <a:solidFill>
                  <a:schemeClr val="bg1"/>
                </a:solidFill>
                <a:latin typeface="Calibri" panose="020F0502020204030204" pitchFamily="34" charset="0"/>
              </a:rPr>
              <a:t>Dorn</a:t>
            </a:r>
            <a:endParaRPr lang="es-EC" sz="3600"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1626957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39000" b="-39000"/>
          </a:stretch>
        </a:blip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0" y="548680"/>
            <a:ext cx="4647658" cy="1143000"/>
          </a:xfrm>
        </p:spPr>
        <p:txBody>
          <a:bodyPr/>
          <a:lstStyle/>
          <a:p>
            <a:r>
              <a:rPr lang="es-ES" dirty="0" smtClean="0">
                <a:solidFill>
                  <a:schemeClr val="tx1"/>
                </a:solidFill>
              </a:rPr>
              <a:t>Concentración de muestras de red bongo</a:t>
            </a:r>
            <a:endParaRPr lang="es-ES" dirty="0">
              <a:solidFill>
                <a:schemeClr val="tx1"/>
              </a:solidFill>
            </a:endParaRPr>
          </a:p>
        </p:txBody>
      </p:sp>
      <p:sp>
        <p:nvSpPr>
          <p:cNvPr id="3" name="2 Marcador de contenido"/>
          <p:cNvSpPr>
            <a:spLocks noGrp="1"/>
          </p:cNvSpPr>
          <p:nvPr>
            <p:ph idx="1"/>
          </p:nvPr>
        </p:nvSpPr>
        <p:spPr/>
        <p:txBody>
          <a:bodyPr/>
          <a:lstStyle/>
          <a:p>
            <a:endParaRPr lang="es-ES"/>
          </a:p>
        </p:txBody>
      </p:sp>
    </p:spTree>
    <p:extLst>
      <p:ext uri="{BB962C8B-B14F-4D97-AF65-F5344CB8AC3E}">
        <p14:creationId xmlns:p14="http://schemas.microsoft.com/office/powerpoint/2010/main" val="3035397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4" name="3 Rectángulo"/>
          <p:cNvSpPr/>
          <p:nvPr/>
        </p:nvSpPr>
        <p:spPr>
          <a:xfrm>
            <a:off x="0" y="5876258"/>
            <a:ext cx="9120895" cy="830997"/>
          </a:xfrm>
          <a:prstGeom prst="rect">
            <a:avLst/>
          </a:prstGeom>
          <a:solidFill>
            <a:schemeClr val="bg1"/>
          </a:solidFill>
          <a:ln>
            <a:solidFill>
              <a:schemeClr val="tx1"/>
            </a:solidFill>
          </a:ln>
        </p:spPr>
        <p:txBody>
          <a:bodyPr wrap="none">
            <a:spAutoFit/>
          </a:bodyPr>
          <a:lstStyle/>
          <a:p>
            <a:r>
              <a:rPr lang="es-EC" sz="2400" b="1" dirty="0" smtClean="0">
                <a:latin typeface="Garamond" pitchFamily="18" charset="0"/>
              </a:rPr>
              <a:t>Observación en microscopio </a:t>
            </a:r>
            <a:r>
              <a:rPr lang="es-EC" sz="2400" b="1" dirty="0" err="1" smtClean="0">
                <a:latin typeface="Garamond" pitchFamily="18" charset="0"/>
              </a:rPr>
              <a:t>Dino</a:t>
            </a:r>
            <a:r>
              <a:rPr lang="es-EC" sz="2400" b="1" dirty="0" smtClean="0">
                <a:latin typeface="Garamond" pitchFamily="18" charset="0"/>
              </a:rPr>
              <a:t>-Lite y fotografía de muestras para </a:t>
            </a:r>
          </a:p>
          <a:p>
            <a:pPr algn="ctr"/>
            <a:r>
              <a:rPr lang="es-EC" sz="2400" b="1" dirty="0" smtClean="0">
                <a:latin typeface="Garamond" pitchFamily="18" charset="0"/>
              </a:rPr>
              <a:t>identificación taxonómica de zooplancton</a:t>
            </a:r>
            <a:endParaRPr lang="es-EC" sz="2400" b="1" dirty="0">
              <a:latin typeface="Garamond" pitchFamily="18" charset="0"/>
            </a:endParaRPr>
          </a:p>
        </p:txBody>
      </p:sp>
    </p:spTree>
    <p:extLst>
      <p:ext uri="{BB962C8B-B14F-4D97-AF65-F5344CB8AC3E}">
        <p14:creationId xmlns:p14="http://schemas.microsoft.com/office/powerpoint/2010/main" val="1208476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899592" y="4941168"/>
            <a:ext cx="4464496" cy="1143000"/>
          </a:xfrm>
        </p:spPr>
        <p:txBody>
          <a:bodyPr>
            <a:normAutofit fontScale="90000"/>
          </a:bodyPr>
          <a:lstStyle/>
          <a:p>
            <a:r>
              <a:rPr lang="es-ES" b="1" dirty="0" smtClean="0">
                <a:solidFill>
                  <a:schemeClr val="bg1"/>
                </a:solidFill>
              </a:rPr>
              <a:t>Fitoplancton Silíceo </a:t>
            </a:r>
            <a:br>
              <a:rPr lang="es-ES" b="1" dirty="0" smtClean="0">
                <a:solidFill>
                  <a:schemeClr val="bg1"/>
                </a:solidFill>
              </a:rPr>
            </a:br>
            <a:r>
              <a:rPr lang="es-ES" b="1" dirty="0" smtClean="0">
                <a:solidFill>
                  <a:schemeClr val="bg1"/>
                </a:solidFill>
              </a:rPr>
              <a:t>Diatomea</a:t>
            </a:r>
            <a:endParaRPr lang="es-ES" b="1" dirty="0">
              <a:solidFill>
                <a:schemeClr val="bg1"/>
              </a:solidFill>
            </a:endParaRPr>
          </a:p>
        </p:txBody>
      </p:sp>
    </p:spTree>
    <p:extLst>
      <p:ext uri="{BB962C8B-B14F-4D97-AF65-F5344CB8AC3E}">
        <p14:creationId xmlns:p14="http://schemas.microsoft.com/office/powerpoint/2010/main" val="1065720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1143000"/>
          </a:xfrm>
        </p:spPr>
        <p:txBody>
          <a:bodyPr>
            <a:normAutofit fontScale="90000"/>
          </a:bodyPr>
          <a:lstStyle/>
          <a:p>
            <a:r>
              <a:rPr lang="es-ES" sz="3200" b="1" dirty="0" smtClean="0">
                <a:latin typeface="+mn-lt"/>
              </a:rPr>
              <a:t>Krill </a:t>
            </a:r>
            <a:r>
              <a:rPr lang="es-ES" sz="3200" b="1" dirty="0">
                <a:latin typeface="+mn-lt"/>
              </a:rPr>
              <a:t>antártico (</a:t>
            </a:r>
            <a:r>
              <a:rPr lang="es-ES" sz="3200" b="1" i="1" dirty="0" err="1">
                <a:latin typeface="+mn-lt"/>
              </a:rPr>
              <a:t>Euphausia</a:t>
            </a:r>
            <a:r>
              <a:rPr lang="es-ES" sz="3200" b="1" i="1" dirty="0">
                <a:latin typeface="+mn-lt"/>
              </a:rPr>
              <a:t> superba</a:t>
            </a:r>
            <a:r>
              <a:rPr lang="es-ES" sz="3200" b="1" dirty="0" smtClean="0">
                <a:latin typeface="+mn-lt"/>
              </a:rPr>
              <a:t>). </a:t>
            </a:r>
            <a:r>
              <a:rPr lang="es-ES" sz="3200" b="1" dirty="0"/>
              <a:t>E</a:t>
            </a:r>
            <a:r>
              <a:rPr lang="es-ES" sz="3200" b="1" dirty="0" smtClean="0"/>
              <a:t>specie </a:t>
            </a:r>
            <a:r>
              <a:rPr lang="es-ES" sz="3200" b="1" dirty="0"/>
              <a:t>animal más exitosa del planeta</a:t>
            </a:r>
            <a:r>
              <a:rPr lang="es-ES" sz="3200" b="1" dirty="0" smtClean="0"/>
              <a:t>. Biomasa total: &gt;500 </a:t>
            </a:r>
            <a:r>
              <a:rPr lang="es-ES" sz="3200" b="1" dirty="0"/>
              <a:t>millones </a:t>
            </a:r>
            <a:r>
              <a:rPr lang="es-ES" sz="3200" b="1" dirty="0" smtClean="0"/>
              <a:t>Ton</a:t>
            </a:r>
            <a:endParaRPr lang="es-ES" sz="3200" b="1" dirty="0">
              <a:latin typeface="+mn-lt"/>
            </a:endParaRPr>
          </a:p>
        </p:txBody>
      </p:sp>
    </p:spTree>
    <p:extLst>
      <p:ext uri="{BB962C8B-B14F-4D97-AF65-F5344CB8AC3E}">
        <p14:creationId xmlns:p14="http://schemas.microsoft.com/office/powerpoint/2010/main" val="556256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1340768"/>
            <a:ext cx="8229600" cy="1287016"/>
          </a:xfrm>
        </p:spPr>
        <p:txBody>
          <a:bodyPr>
            <a:normAutofit fontScale="90000"/>
          </a:bodyPr>
          <a:lstStyle/>
          <a:p>
            <a:r>
              <a:rPr lang="es-ES" sz="4000" b="1" dirty="0" smtClean="0"/>
              <a:t>Seguiremos caminando… </a:t>
            </a:r>
            <a:r>
              <a:rPr lang="es-ES" sz="4000" b="1" dirty="0"/>
              <a:t>y navegando </a:t>
            </a:r>
            <a:r>
              <a:rPr lang="es-ES" sz="4800" b="1" dirty="0" smtClean="0"/>
              <a:t/>
            </a:r>
            <a:br>
              <a:rPr lang="es-ES" sz="4800" b="1" dirty="0" smtClean="0"/>
            </a:br>
            <a:r>
              <a:rPr lang="es-ES" sz="4800" b="1" dirty="0" smtClean="0"/>
              <a:t>Muchas gracias !!</a:t>
            </a:r>
            <a:endParaRPr lang="es-ES" sz="4800" b="1" dirty="0"/>
          </a:p>
        </p:txBody>
      </p:sp>
      <p:sp>
        <p:nvSpPr>
          <p:cNvPr id="3" name="2 CuadroTexto"/>
          <p:cNvSpPr txBox="1"/>
          <p:nvPr/>
        </p:nvSpPr>
        <p:spPr>
          <a:xfrm rot="16200000">
            <a:off x="-1252509" y="1471652"/>
            <a:ext cx="2843022" cy="276999"/>
          </a:xfrm>
          <a:prstGeom prst="rect">
            <a:avLst/>
          </a:prstGeom>
          <a:noFill/>
          <a:scene3d>
            <a:camera prst="orthographicFront">
              <a:rot lat="0" lon="21299999" rev="0"/>
            </a:camera>
            <a:lightRig rig="threePt" dir="t"/>
          </a:scene3d>
        </p:spPr>
        <p:txBody>
          <a:bodyPr wrap="none" rtlCol="0">
            <a:spAutoFit/>
          </a:bodyPr>
          <a:lstStyle/>
          <a:p>
            <a:r>
              <a:rPr lang="es-ES" sz="1200" dirty="0" smtClean="0"/>
              <a:t>Fotografía tomada por Débora Simón Baile</a:t>
            </a:r>
            <a:endParaRPr lang="es-ES" sz="1200" dirty="0"/>
          </a:p>
        </p:txBody>
      </p:sp>
    </p:spTree>
    <p:extLst>
      <p:ext uri="{BB962C8B-B14F-4D97-AF65-F5344CB8AC3E}">
        <p14:creationId xmlns:p14="http://schemas.microsoft.com/office/powerpoint/2010/main" val="19782763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6" descr="slide-5-728"/>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8040" r="8149" b="16979"/>
          <a:stretch/>
        </p:blipFill>
        <p:spPr bwMode="auto">
          <a:xfrm>
            <a:off x="395536" y="836712"/>
            <a:ext cx="8280920" cy="5797753"/>
          </a:xfrm>
          <a:prstGeom prst="rect">
            <a:avLst/>
          </a:prstGeom>
          <a:noFill/>
          <a:extLst>
            <a:ext uri="{909E8E84-426E-40DD-AFC4-6F175D3DCCD1}">
              <a14:hiddenFill xmlns:a14="http://schemas.microsoft.com/office/drawing/2010/main">
                <a:solidFill>
                  <a:srgbClr val="FFFFFF"/>
                </a:solidFill>
              </a14:hiddenFill>
            </a:ext>
          </a:extLst>
        </p:spPr>
      </p:pic>
      <p:sp>
        <p:nvSpPr>
          <p:cNvPr id="6" name="5 Rectángulo"/>
          <p:cNvSpPr/>
          <p:nvPr/>
        </p:nvSpPr>
        <p:spPr>
          <a:xfrm>
            <a:off x="2195736" y="1844824"/>
            <a:ext cx="2232248" cy="50405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Rectángulo"/>
          <p:cNvSpPr/>
          <p:nvPr/>
        </p:nvSpPr>
        <p:spPr>
          <a:xfrm>
            <a:off x="1001396" y="4653136"/>
            <a:ext cx="1770404" cy="42366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7 Rectángulo"/>
          <p:cNvSpPr/>
          <p:nvPr/>
        </p:nvSpPr>
        <p:spPr>
          <a:xfrm>
            <a:off x="1305254" y="5805264"/>
            <a:ext cx="2448000" cy="25202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1 Título"/>
          <p:cNvSpPr>
            <a:spLocks noGrp="1"/>
          </p:cNvSpPr>
          <p:nvPr>
            <p:ph type="title"/>
          </p:nvPr>
        </p:nvSpPr>
        <p:spPr>
          <a:xfrm>
            <a:off x="287524" y="72008"/>
            <a:ext cx="8568952" cy="1124744"/>
          </a:xfrm>
          <a:ln w="12700">
            <a:solidFill>
              <a:srgbClr val="C00000"/>
            </a:solidFill>
          </a:ln>
        </p:spPr>
        <p:txBody>
          <a:bodyPr>
            <a:noAutofit/>
          </a:bodyPr>
          <a:lstStyle/>
          <a:p>
            <a:r>
              <a:rPr lang="es-ES" sz="3600" b="1" dirty="0" smtClean="0">
                <a:solidFill>
                  <a:srgbClr val="C00000"/>
                </a:solidFill>
                <a:latin typeface="Calibri" pitchFamily="34" charset="0"/>
                <a:cs typeface="Calibri" pitchFamily="34" charset="0"/>
              </a:rPr>
              <a:t>Áreas de trabajo: </a:t>
            </a:r>
            <a:r>
              <a:rPr lang="es-ES" sz="3600" b="1" u="sng" dirty="0" smtClean="0">
                <a:solidFill>
                  <a:srgbClr val="C00000"/>
                </a:solidFill>
                <a:latin typeface="Calibri" pitchFamily="34" charset="0"/>
                <a:cs typeface="Calibri" pitchFamily="34" charset="0"/>
              </a:rPr>
              <a:t>reservas </a:t>
            </a:r>
            <a:r>
              <a:rPr lang="es-ES" sz="3600" b="1" u="sng" dirty="0" smtClean="0">
                <a:solidFill>
                  <a:srgbClr val="C00000"/>
                </a:solidFill>
                <a:latin typeface="Calibri" pitchFamily="34" charset="0"/>
                <a:cs typeface="Calibri" pitchFamily="34" charset="0"/>
              </a:rPr>
              <a:t>marinas </a:t>
            </a:r>
            <a:r>
              <a:rPr lang="es-ES" sz="3600" b="1" dirty="0" smtClean="0">
                <a:solidFill>
                  <a:srgbClr val="C00000"/>
                </a:solidFill>
                <a:latin typeface="Calibri" pitchFamily="34" charset="0"/>
                <a:cs typeface="Calibri" pitchFamily="34" charset="0"/>
              </a:rPr>
              <a:t>ecuatoriales  y antártica</a:t>
            </a:r>
            <a:endParaRPr lang="es-ES" sz="3600" b="1" dirty="0">
              <a:solidFill>
                <a:srgbClr val="C00000"/>
              </a:solidFill>
              <a:latin typeface="Calibri" pitchFamily="34" charset="0"/>
              <a:cs typeface="Calibri" pitchFamily="34" charset="0"/>
            </a:endParaRPr>
          </a:p>
        </p:txBody>
      </p:sp>
    </p:spTree>
    <p:extLst>
      <p:ext uri="{BB962C8B-B14F-4D97-AF65-F5344CB8AC3E}">
        <p14:creationId xmlns:p14="http://schemas.microsoft.com/office/powerpoint/2010/main" val="32496533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sp>
        <p:nvSpPr>
          <p:cNvPr id="4" name="3 CuadroTexto"/>
          <p:cNvSpPr txBox="1"/>
          <p:nvPr/>
        </p:nvSpPr>
        <p:spPr>
          <a:xfrm>
            <a:off x="5940152" y="6361583"/>
            <a:ext cx="3039615" cy="307777"/>
          </a:xfrm>
          <a:prstGeom prst="rect">
            <a:avLst/>
          </a:prstGeom>
          <a:noFill/>
        </p:spPr>
        <p:txBody>
          <a:bodyPr wrap="none" rtlCol="0">
            <a:spAutoFit/>
          </a:bodyPr>
          <a:lstStyle/>
          <a:p>
            <a:r>
              <a:rPr lang="es-ES" sz="1400" b="1" dirty="0" smtClean="0"/>
              <a:t>Elaborado por: Simón-Baile, 2017</a:t>
            </a:r>
            <a:endParaRPr lang="es-ES" sz="1400" b="1" dirty="0"/>
          </a:p>
        </p:txBody>
      </p:sp>
    </p:spTree>
    <p:extLst>
      <p:ext uri="{BB962C8B-B14F-4D97-AF65-F5344CB8AC3E}">
        <p14:creationId xmlns:p14="http://schemas.microsoft.com/office/powerpoint/2010/main" val="1181273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914400" y="765175"/>
            <a:ext cx="8229600" cy="1143000"/>
          </a:xfrm>
        </p:spPr>
        <p:txBody>
          <a:bodyPr>
            <a:noAutofit/>
          </a:bodyPr>
          <a:lstStyle/>
          <a:p>
            <a:r>
              <a:rPr lang="es-ES" b="1" dirty="0" smtClean="0">
                <a:solidFill>
                  <a:schemeClr val="accent6">
                    <a:lumMod val="75000"/>
                  </a:schemeClr>
                </a:solidFill>
              </a:rPr>
              <a:t>Importancia de las </a:t>
            </a:r>
            <a:br>
              <a:rPr lang="es-ES" b="1" dirty="0" smtClean="0">
                <a:solidFill>
                  <a:schemeClr val="accent6">
                    <a:lumMod val="75000"/>
                  </a:schemeClr>
                </a:solidFill>
              </a:rPr>
            </a:br>
            <a:r>
              <a:rPr lang="es-ES" b="1" dirty="0" smtClean="0">
                <a:solidFill>
                  <a:schemeClr val="accent6">
                    <a:lumMod val="75000"/>
                  </a:schemeClr>
                </a:solidFill>
              </a:rPr>
              <a:t>reservas marino-costeras</a:t>
            </a:r>
            <a:r>
              <a:rPr lang="es-ES" dirty="0" smtClean="0">
                <a:solidFill>
                  <a:srgbClr val="C00000"/>
                </a:solidFill>
              </a:rPr>
              <a:t/>
            </a:r>
            <a:br>
              <a:rPr lang="es-ES" dirty="0" smtClean="0">
                <a:solidFill>
                  <a:srgbClr val="C00000"/>
                </a:solidFill>
              </a:rPr>
            </a:br>
            <a:endParaRPr lang="es-ES" dirty="0">
              <a:solidFill>
                <a:srgbClr val="C00000"/>
              </a:solidFill>
            </a:endParaRPr>
          </a:p>
        </p:txBody>
      </p:sp>
      <p:sp>
        <p:nvSpPr>
          <p:cNvPr id="3" name="2 Marcador de contenido"/>
          <p:cNvSpPr>
            <a:spLocks noGrp="1"/>
          </p:cNvSpPr>
          <p:nvPr>
            <p:ph idx="4294967295"/>
          </p:nvPr>
        </p:nvSpPr>
        <p:spPr>
          <a:xfrm>
            <a:off x="323850" y="2060575"/>
            <a:ext cx="8820150" cy="4525963"/>
          </a:xfrm>
        </p:spPr>
        <p:txBody>
          <a:bodyPr/>
          <a:lstStyle/>
          <a:p>
            <a:pPr>
              <a:spcAft>
                <a:spcPts val="600"/>
              </a:spcAft>
              <a:buClr>
                <a:srgbClr val="E1C627"/>
              </a:buClr>
              <a:buFont typeface="Wingdings" pitchFamily="2" charset="2"/>
              <a:buChar char="§"/>
            </a:pPr>
            <a:r>
              <a:rPr lang="es-ES" sz="2800" b="1" dirty="0" smtClean="0">
                <a:solidFill>
                  <a:schemeClr val="bg1"/>
                </a:solidFill>
              </a:rPr>
              <a:t>En la recuperación de caladeros de pesca (soberanía alimentaria)</a:t>
            </a:r>
          </a:p>
          <a:p>
            <a:pPr>
              <a:spcAft>
                <a:spcPts val="600"/>
              </a:spcAft>
              <a:buClr>
                <a:srgbClr val="E1C627"/>
              </a:buClr>
              <a:buFont typeface="Wingdings" pitchFamily="2" charset="2"/>
              <a:buChar char="§"/>
            </a:pPr>
            <a:r>
              <a:rPr lang="es-ES" sz="2800" b="1" dirty="0" smtClean="0">
                <a:solidFill>
                  <a:schemeClr val="bg1"/>
                </a:solidFill>
              </a:rPr>
              <a:t>En la protección física frente a tormentas, tsunamis y oleajes </a:t>
            </a:r>
            <a:r>
              <a:rPr lang="es-ES" sz="2800" b="1" dirty="0">
                <a:solidFill>
                  <a:schemeClr val="bg1"/>
                </a:solidFill>
              </a:rPr>
              <a:t>(ejemplo: manglares) </a:t>
            </a:r>
            <a:r>
              <a:rPr lang="es-ES" sz="2800" b="1" dirty="0" smtClean="0">
                <a:solidFill>
                  <a:schemeClr val="bg1"/>
                </a:solidFill>
              </a:rPr>
              <a:t>.</a:t>
            </a:r>
          </a:p>
          <a:p>
            <a:pPr>
              <a:spcAft>
                <a:spcPts val="600"/>
              </a:spcAft>
              <a:buClr>
                <a:srgbClr val="E1C627"/>
              </a:buClr>
              <a:buFont typeface="Wingdings" pitchFamily="2" charset="2"/>
              <a:buChar char="§"/>
            </a:pPr>
            <a:r>
              <a:rPr lang="es-ES" sz="2800" b="1" dirty="0" smtClean="0">
                <a:solidFill>
                  <a:schemeClr val="bg1"/>
                </a:solidFill>
              </a:rPr>
              <a:t>Para el turismo </a:t>
            </a:r>
            <a:r>
              <a:rPr lang="es-ES" sz="2800" b="1" dirty="0">
                <a:solidFill>
                  <a:schemeClr val="bg1"/>
                </a:solidFill>
              </a:rPr>
              <a:t>(diversificación económica, desarrollo </a:t>
            </a:r>
            <a:r>
              <a:rPr lang="es-ES" sz="2800" b="1" dirty="0" smtClean="0">
                <a:solidFill>
                  <a:schemeClr val="bg1"/>
                </a:solidFill>
              </a:rPr>
              <a:t>sostenible)</a:t>
            </a:r>
          </a:p>
          <a:p>
            <a:pPr>
              <a:spcAft>
                <a:spcPts val="600"/>
              </a:spcAft>
              <a:buClr>
                <a:srgbClr val="E1C627"/>
              </a:buClr>
              <a:buFont typeface="Wingdings" pitchFamily="2" charset="2"/>
              <a:buChar char="§"/>
            </a:pPr>
            <a:r>
              <a:rPr lang="es-ES" sz="2800" b="1" u="sng" dirty="0" smtClean="0">
                <a:solidFill>
                  <a:schemeClr val="bg1"/>
                </a:solidFill>
              </a:rPr>
              <a:t>Como sumideros de carbono y por tanto, en la mitigación del cambio climático</a:t>
            </a:r>
          </a:p>
          <a:p>
            <a:endParaRPr lang="es-ES" sz="2800" dirty="0"/>
          </a:p>
        </p:txBody>
      </p:sp>
      <p:sp>
        <p:nvSpPr>
          <p:cNvPr id="5" name="4 Rectángulo"/>
          <p:cNvSpPr/>
          <p:nvPr/>
        </p:nvSpPr>
        <p:spPr>
          <a:xfrm>
            <a:off x="1246592" y="316969"/>
            <a:ext cx="7357855" cy="1512168"/>
          </a:xfrm>
          <a:prstGeom prst="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accent6">
                  <a:lumMod val="75000"/>
                </a:schemeClr>
              </a:solidFill>
            </a:endParaRPr>
          </a:p>
        </p:txBody>
      </p:sp>
    </p:spTree>
    <p:extLst>
      <p:ext uri="{BB962C8B-B14F-4D97-AF65-F5344CB8AC3E}">
        <p14:creationId xmlns:p14="http://schemas.microsoft.com/office/powerpoint/2010/main" val="181476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683568" y="620688"/>
            <a:ext cx="8229600" cy="791617"/>
          </a:xfrm>
        </p:spPr>
        <p:txBody>
          <a:bodyPr>
            <a:noAutofit/>
          </a:bodyPr>
          <a:lstStyle/>
          <a:p>
            <a:r>
              <a:rPr lang="es-ES" sz="5400" b="1" dirty="0" smtClean="0">
                <a:solidFill>
                  <a:schemeClr val="accent6">
                    <a:lumMod val="75000"/>
                  </a:schemeClr>
                </a:solidFill>
                <a:latin typeface="Calisto MT" pitchFamily="18" charset="0"/>
              </a:rPr>
              <a:t>Introducción y objetivos</a:t>
            </a:r>
            <a:r>
              <a:rPr lang="es-ES" sz="5400" dirty="0" smtClean="0">
                <a:solidFill>
                  <a:srgbClr val="C00000"/>
                </a:solidFill>
                <a:latin typeface="Calisto MT" pitchFamily="18" charset="0"/>
              </a:rPr>
              <a:t/>
            </a:r>
            <a:br>
              <a:rPr lang="es-ES" sz="5400" dirty="0" smtClean="0">
                <a:solidFill>
                  <a:srgbClr val="C00000"/>
                </a:solidFill>
                <a:latin typeface="Calisto MT" pitchFamily="18" charset="0"/>
              </a:rPr>
            </a:br>
            <a:endParaRPr lang="es-ES" sz="5400" dirty="0">
              <a:solidFill>
                <a:srgbClr val="C00000"/>
              </a:solidFill>
              <a:latin typeface="Calisto MT" pitchFamily="18" charset="0"/>
            </a:endParaRPr>
          </a:p>
        </p:txBody>
      </p:sp>
      <p:sp>
        <p:nvSpPr>
          <p:cNvPr id="3" name="2 Marcador de contenido"/>
          <p:cNvSpPr>
            <a:spLocks noGrp="1"/>
          </p:cNvSpPr>
          <p:nvPr>
            <p:ph idx="4294967295"/>
          </p:nvPr>
        </p:nvSpPr>
        <p:spPr>
          <a:xfrm>
            <a:off x="0" y="1351582"/>
            <a:ext cx="9144000" cy="5245770"/>
          </a:xfrm>
        </p:spPr>
        <p:txBody>
          <a:bodyPr/>
          <a:lstStyle/>
          <a:p>
            <a:pPr algn="just">
              <a:buClr>
                <a:srgbClr val="FFC000"/>
              </a:buClr>
              <a:buSzPct val="150000"/>
              <a:buFont typeface="Wingdings" pitchFamily="2" charset="2"/>
              <a:buChar char="§"/>
            </a:pPr>
            <a:r>
              <a:rPr lang="es-ES" sz="2000" b="1" dirty="0">
                <a:solidFill>
                  <a:schemeClr val="bg1"/>
                </a:solidFill>
              </a:rPr>
              <a:t>Los ecosistemas terrestres no son los únicos pulmones del planeta; de hecho, el océano es el actor principal en la mitigación del cambio climático  ya que ha absorbido alrededor del 60-70% del total de CO</a:t>
            </a:r>
            <a:r>
              <a:rPr lang="es-ES" sz="2000" b="1" baseline="-25000" dirty="0">
                <a:solidFill>
                  <a:schemeClr val="bg1"/>
                </a:solidFill>
              </a:rPr>
              <a:t>2</a:t>
            </a:r>
            <a:r>
              <a:rPr lang="es-ES" sz="2000" b="1" dirty="0">
                <a:solidFill>
                  <a:schemeClr val="bg1"/>
                </a:solidFill>
              </a:rPr>
              <a:t> emitido a la atmósfera “Carbono azul</a:t>
            </a:r>
            <a:r>
              <a:rPr lang="es-ES" sz="2000" b="1" dirty="0" smtClean="0">
                <a:solidFill>
                  <a:schemeClr val="bg1"/>
                </a:solidFill>
              </a:rPr>
              <a:t>”.</a:t>
            </a:r>
          </a:p>
          <a:p>
            <a:pPr algn="just">
              <a:buClr>
                <a:srgbClr val="FFC000"/>
              </a:buClr>
              <a:buSzPct val="150000"/>
              <a:buFont typeface="Wingdings" pitchFamily="2" charset="2"/>
              <a:buChar char="§"/>
            </a:pPr>
            <a:endParaRPr lang="es-ES" sz="2000" b="1" dirty="0">
              <a:solidFill>
                <a:schemeClr val="bg1"/>
              </a:solidFill>
            </a:endParaRPr>
          </a:p>
          <a:p>
            <a:pPr>
              <a:buClr>
                <a:srgbClr val="FFC000"/>
              </a:buClr>
              <a:buSzPct val="150000"/>
              <a:buFont typeface="Wingdings" pitchFamily="2" charset="2"/>
              <a:buChar char="§"/>
            </a:pPr>
            <a:r>
              <a:rPr lang="es-ES" sz="2000" b="1" dirty="0">
                <a:solidFill>
                  <a:schemeClr val="bg1"/>
                </a:solidFill>
              </a:rPr>
              <a:t>El océano </a:t>
            </a:r>
            <a:r>
              <a:rPr lang="es-ES" sz="2000" b="1" dirty="0" err="1">
                <a:solidFill>
                  <a:schemeClr val="bg1"/>
                </a:solidFill>
              </a:rPr>
              <a:t>absorve</a:t>
            </a:r>
            <a:r>
              <a:rPr lang="es-ES" sz="2000" b="1" dirty="0">
                <a:solidFill>
                  <a:schemeClr val="bg1"/>
                </a:solidFill>
              </a:rPr>
              <a:t> </a:t>
            </a:r>
            <a:r>
              <a:rPr lang="es-ES" sz="2000" b="1" dirty="0" smtClean="0">
                <a:solidFill>
                  <a:schemeClr val="bg1"/>
                </a:solidFill>
              </a:rPr>
              <a:t>y retira CO</a:t>
            </a:r>
            <a:r>
              <a:rPr lang="es-ES" sz="2000" b="1" baseline="-25000" dirty="0" smtClean="0">
                <a:solidFill>
                  <a:schemeClr val="bg1"/>
                </a:solidFill>
              </a:rPr>
              <a:t>2</a:t>
            </a:r>
            <a:r>
              <a:rPr lang="es-ES" sz="2000" b="1" dirty="0" smtClean="0">
                <a:solidFill>
                  <a:schemeClr val="bg1"/>
                </a:solidFill>
              </a:rPr>
              <a:t> </a:t>
            </a:r>
            <a:r>
              <a:rPr lang="es-ES" sz="2000" b="1" dirty="0">
                <a:solidFill>
                  <a:schemeClr val="bg1"/>
                </a:solidFill>
              </a:rPr>
              <a:t>mediante 2 procesos: </a:t>
            </a:r>
            <a:r>
              <a:rPr lang="es-ES" sz="2000" b="1" dirty="0" smtClean="0">
                <a:solidFill>
                  <a:schemeClr val="bg1"/>
                </a:solidFill>
              </a:rPr>
              <a:t> </a:t>
            </a:r>
          </a:p>
          <a:p>
            <a:pPr marL="0" indent="0">
              <a:buClr>
                <a:srgbClr val="FFC000"/>
              </a:buClr>
              <a:buSzPct val="150000"/>
              <a:buNone/>
            </a:pPr>
            <a:r>
              <a:rPr lang="es-ES" sz="2000" b="1" dirty="0">
                <a:solidFill>
                  <a:schemeClr val="bg1"/>
                </a:solidFill>
              </a:rPr>
              <a:t> </a:t>
            </a:r>
            <a:r>
              <a:rPr lang="es-ES" sz="2000" b="1" dirty="0" smtClean="0">
                <a:solidFill>
                  <a:schemeClr val="bg1"/>
                </a:solidFill>
              </a:rPr>
              <a:t>    (</a:t>
            </a:r>
            <a:r>
              <a:rPr lang="es-ES" sz="2000" b="1" dirty="0">
                <a:solidFill>
                  <a:schemeClr val="bg1"/>
                </a:solidFill>
              </a:rPr>
              <a:t>1</a:t>
            </a:r>
            <a:r>
              <a:rPr lang="es-ES" sz="2000" b="1" dirty="0" smtClean="0">
                <a:solidFill>
                  <a:schemeClr val="bg1"/>
                </a:solidFill>
              </a:rPr>
              <a:t>) </a:t>
            </a:r>
            <a:r>
              <a:rPr lang="es-ES" sz="2000" b="1" u="sng" dirty="0" smtClean="0">
                <a:solidFill>
                  <a:schemeClr val="bg1"/>
                </a:solidFill>
                <a:cs typeface="Calibri" pitchFamily="34" charset="0"/>
              </a:rPr>
              <a:t>Bomba </a:t>
            </a:r>
            <a:r>
              <a:rPr lang="es-ES" sz="2000" b="1" u="sng" dirty="0">
                <a:solidFill>
                  <a:schemeClr val="bg1"/>
                </a:solidFill>
                <a:cs typeface="Calibri" pitchFamily="34" charset="0"/>
              </a:rPr>
              <a:t>biológica</a:t>
            </a:r>
            <a:r>
              <a:rPr lang="es-ES" sz="2000" b="1" dirty="0">
                <a:solidFill>
                  <a:schemeClr val="bg1"/>
                </a:solidFill>
                <a:cs typeface="Calibri" pitchFamily="34" charset="0"/>
              </a:rPr>
              <a:t>: </a:t>
            </a:r>
            <a:r>
              <a:rPr lang="es-ES" sz="2000" b="1" dirty="0" smtClean="0">
                <a:solidFill>
                  <a:schemeClr val="bg1"/>
                </a:solidFill>
                <a:cs typeface="Calibri" pitchFamily="34" charset="0"/>
              </a:rPr>
              <a:t>mediante </a:t>
            </a:r>
            <a:r>
              <a:rPr lang="es-ES" sz="2000" b="1" dirty="0">
                <a:solidFill>
                  <a:schemeClr val="bg1"/>
                </a:solidFill>
                <a:cs typeface="Calibri" pitchFamily="34" charset="0"/>
              </a:rPr>
              <a:t>fotosíntesis </a:t>
            </a:r>
            <a:endParaRPr lang="es-ES" sz="2000" b="1" dirty="0" smtClean="0">
              <a:solidFill>
                <a:schemeClr val="bg1"/>
              </a:solidFill>
              <a:cs typeface="Calibri" pitchFamily="34" charset="0"/>
            </a:endParaRPr>
          </a:p>
          <a:p>
            <a:pPr marL="0" indent="0">
              <a:buClr>
                <a:srgbClr val="FFC000"/>
              </a:buClr>
              <a:buSzPct val="150000"/>
              <a:buNone/>
            </a:pPr>
            <a:r>
              <a:rPr lang="es-ES" sz="2000" b="1" dirty="0" smtClean="0">
                <a:solidFill>
                  <a:schemeClr val="bg1"/>
                </a:solidFill>
                <a:cs typeface="Calibri" pitchFamily="34" charset="0"/>
              </a:rPr>
              <a:t>     (2) </a:t>
            </a:r>
            <a:r>
              <a:rPr lang="es-ES" sz="2000" b="1" u="sng" dirty="0" smtClean="0">
                <a:solidFill>
                  <a:schemeClr val="bg1"/>
                </a:solidFill>
                <a:cs typeface="Calibri" pitchFamily="34" charset="0"/>
              </a:rPr>
              <a:t>Bomba física</a:t>
            </a:r>
            <a:r>
              <a:rPr lang="es-ES" sz="2000" b="1" dirty="0" smtClean="0">
                <a:solidFill>
                  <a:schemeClr val="bg1"/>
                </a:solidFill>
                <a:cs typeface="Calibri" pitchFamily="34" charset="0"/>
              </a:rPr>
              <a:t>: para formación de estructuras sólidas de organismos    	marinos carbonatados (corales, moluscos,  plancton, </a:t>
            </a:r>
            <a:r>
              <a:rPr lang="es-ES" sz="2000" b="1" dirty="0" err="1" smtClean="0">
                <a:solidFill>
                  <a:schemeClr val="bg1"/>
                </a:solidFill>
                <a:cs typeface="Calibri" pitchFamily="34" charset="0"/>
              </a:rPr>
              <a:t>etc</a:t>
            </a:r>
            <a:r>
              <a:rPr lang="es-ES" sz="2000" b="1" dirty="0" smtClean="0">
                <a:solidFill>
                  <a:schemeClr val="bg1"/>
                </a:solidFill>
                <a:cs typeface="Calibri" pitchFamily="34" charset="0"/>
              </a:rPr>
              <a:t>) </a:t>
            </a:r>
            <a:r>
              <a:rPr lang="es-ES" sz="2000" b="1" dirty="0" smtClean="0">
                <a:solidFill>
                  <a:schemeClr val="bg1"/>
                </a:solidFill>
              </a:rPr>
              <a:t>.</a:t>
            </a:r>
          </a:p>
          <a:p>
            <a:pPr marL="0" indent="0">
              <a:buClr>
                <a:srgbClr val="FFC000"/>
              </a:buClr>
              <a:buSzPct val="150000"/>
              <a:buNone/>
            </a:pPr>
            <a:endParaRPr lang="es-ES" sz="2000" b="1" u="sng" dirty="0">
              <a:solidFill>
                <a:schemeClr val="bg1"/>
              </a:solidFill>
            </a:endParaRPr>
          </a:p>
          <a:p>
            <a:pPr algn="just">
              <a:buClr>
                <a:srgbClr val="FFC000"/>
              </a:buClr>
              <a:buSzPct val="150000"/>
              <a:buFont typeface="Wingdings" pitchFamily="2" charset="2"/>
              <a:buChar char="§"/>
            </a:pPr>
            <a:r>
              <a:rPr lang="es-ES" sz="2000" b="1" u="sng" dirty="0">
                <a:solidFill>
                  <a:schemeClr val="bg1"/>
                </a:solidFill>
              </a:rPr>
              <a:t>Objetivo principal:</a:t>
            </a:r>
            <a:r>
              <a:rPr lang="es-ES" sz="2000" b="1" dirty="0">
                <a:solidFill>
                  <a:schemeClr val="bg1"/>
                </a:solidFill>
              </a:rPr>
              <a:t> </a:t>
            </a:r>
            <a:r>
              <a:rPr lang="es-ES" sz="2000" b="1" dirty="0" smtClean="0">
                <a:solidFill>
                  <a:schemeClr val="bg1"/>
                </a:solidFill>
              </a:rPr>
              <a:t>Estimación </a:t>
            </a:r>
            <a:r>
              <a:rPr lang="es-ES" sz="2000" b="1" dirty="0">
                <a:solidFill>
                  <a:schemeClr val="bg1"/>
                </a:solidFill>
              </a:rPr>
              <a:t>y valoración de absorción de CO</a:t>
            </a:r>
            <a:r>
              <a:rPr lang="es-ES" sz="2000" b="1" baseline="-25000" dirty="0">
                <a:solidFill>
                  <a:schemeClr val="bg1"/>
                </a:solidFill>
              </a:rPr>
              <a:t>2 </a:t>
            </a:r>
            <a:r>
              <a:rPr lang="es-ES" sz="2000" b="1" dirty="0">
                <a:solidFill>
                  <a:schemeClr val="bg1"/>
                </a:solidFill>
              </a:rPr>
              <a:t>(carbono azul) en reservas marinas de Ecuador como oportunidad en futuras negociaciones sobre pago por servicios ambientales (PES) que se negocian entre países desarrollados y países en vías de desarrollo (Protocolo de </a:t>
            </a:r>
            <a:r>
              <a:rPr lang="es-ES" sz="2000" b="1" dirty="0" err="1">
                <a:solidFill>
                  <a:schemeClr val="bg1"/>
                </a:solidFill>
              </a:rPr>
              <a:t>Kyoto</a:t>
            </a:r>
            <a:r>
              <a:rPr lang="es-ES" sz="2000" b="1" dirty="0">
                <a:solidFill>
                  <a:schemeClr val="bg1"/>
                </a:solidFill>
              </a:rPr>
              <a:t>-mercados de carbono). PES que serían utilizados para la conservación y gestión de ecosistemas marino-costeros.</a:t>
            </a:r>
            <a:endParaRPr lang="es-EC" sz="2000" b="1" dirty="0">
              <a:solidFill>
                <a:schemeClr val="bg1"/>
              </a:solidFill>
            </a:endParaRPr>
          </a:p>
          <a:p>
            <a:pPr>
              <a:buSzPct val="150000"/>
            </a:pPr>
            <a:endParaRPr lang="es-ES" sz="2000" dirty="0"/>
          </a:p>
        </p:txBody>
      </p:sp>
      <p:sp>
        <p:nvSpPr>
          <p:cNvPr id="5" name="4 Rectángulo"/>
          <p:cNvSpPr/>
          <p:nvPr/>
        </p:nvSpPr>
        <p:spPr>
          <a:xfrm>
            <a:off x="323528" y="1268760"/>
            <a:ext cx="8712968" cy="1439979"/>
          </a:xfrm>
          <a:prstGeom prst="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rgbClr val="2D2D8A">
                  <a:lumMod val="75000"/>
                </a:srgbClr>
              </a:solidFill>
            </a:endParaRPr>
          </a:p>
        </p:txBody>
      </p:sp>
      <p:sp>
        <p:nvSpPr>
          <p:cNvPr id="7" name="6 Rectángulo"/>
          <p:cNvSpPr/>
          <p:nvPr/>
        </p:nvSpPr>
        <p:spPr>
          <a:xfrm>
            <a:off x="323528" y="2996952"/>
            <a:ext cx="8712968" cy="1439979"/>
          </a:xfrm>
          <a:prstGeom prst="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rgbClr val="2D2D8A">
                  <a:lumMod val="75000"/>
                </a:srgbClr>
              </a:solidFill>
            </a:endParaRPr>
          </a:p>
        </p:txBody>
      </p:sp>
      <p:sp>
        <p:nvSpPr>
          <p:cNvPr id="8" name="7 Rectángulo"/>
          <p:cNvSpPr/>
          <p:nvPr/>
        </p:nvSpPr>
        <p:spPr>
          <a:xfrm>
            <a:off x="323528" y="4725144"/>
            <a:ext cx="8712968" cy="1944216"/>
          </a:xfrm>
          <a:prstGeom prst="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rgbClr val="2D2D8A">
                  <a:lumMod val="75000"/>
                </a:srgbClr>
              </a:solidFill>
            </a:endParaRPr>
          </a:p>
        </p:txBody>
      </p:sp>
    </p:spTree>
    <p:extLst>
      <p:ext uri="{BB962C8B-B14F-4D97-AF65-F5344CB8AC3E}">
        <p14:creationId xmlns:p14="http://schemas.microsoft.com/office/powerpoint/2010/main" val="6324166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64555" name="Text Box 11"/>
          <p:cNvSpPr txBox="1">
            <a:spLocks noChangeArrowheads="1"/>
          </p:cNvSpPr>
          <p:nvPr/>
        </p:nvSpPr>
        <p:spPr bwMode="auto">
          <a:xfrm>
            <a:off x="6443663" y="6613525"/>
            <a:ext cx="27003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s-ES_tradnl" sz="1000" smtClean="0">
                <a:solidFill>
                  <a:srgbClr val="000000"/>
                </a:solidFill>
                <a:latin typeface="Cambria" pitchFamily="18" charset="0"/>
              </a:rPr>
              <a:t>Figura tomada de Saavedra-Pellitero (2009)</a:t>
            </a:r>
            <a:endParaRPr lang="es-ES" sz="1000" smtClean="0">
              <a:solidFill>
                <a:srgbClr val="000000"/>
              </a:solidFill>
              <a:latin typeface="Cambria" pitchFamily="18" charset="0"/>
            </a:endParaRPr>
          </a:p>
        </p:txBody>
      </p:sp>
      <p:sp>
        <p:nvSpPr>
          <p:cNvPr id="2" name="1 CuadroTexto"/>
          <p:cNvSpPr txBox="1"/>
          <p:nvPr/>
        </p:nvSpPr>
        <p:spPr>
          <a:xfrm>
            <a:off x="1266522" y="0"/>
            <a:ext cx="7877478" cy="1077218"/>
          </a:xfrm>
          <a:prstGeom prst="rect">
            <a:avLst/>
          </a:prstGeom>
          <a:noFill/>
        </p:spPr>
        <p:txBody>
          <a:bodyPr wrap="none" rtlCol="0">
            <a:spAutoFit/>
          </a:bodyPr>
          <a:lstStyle/>
          <a:p>
            <a:pPr algn="ctr"/>
            <a:r>
              <a:rPr lang="es-ES" sz="3200" b="1" i="1" dirty="0" smtClean="0"/>
              <a:t>Bloom</a:t>
            </a:r>
            <a:r>
              <a:rPr lang="es-ES" sz="3200" b="1" dirty="0" smtClean="0"/>
              <a:t>-eclosión de plancton registrada </a:t>
            </a:r>
          </a:p>
          <a:p>
            <a:pPr algn="ctr"/>
            <a:r>
              <a:rPr lang="es-ES" sz="3200" b="1" dirty="0" smtClean="0"/>
              <a:t>por satélites de la NASA</a:t>
            </a:r>
            <a:endParaRPr lang="es-ES" sz="3200" b="1" dirty="0"/>
          </a:p>
        </p:txBody>
      </p:sp>
      <p:sp>
        <p:nvSpPr>
          <p:cNvPr id="3" name="2 Rectángulo"/>
          <p:cNvSpPr/>
          <p:nvPr/>
        </p:nvSpPr>
        <p:spPr>
          <a:xfrm>
            <a:off x="5508104" y="6054266"/>
            <a:ext cx="3635896" cy="369332"/>
          </a:xfrm>
          <a:prstGeom prst="rect">
            <a:avLst/>
          </a:prstGeom>
        </p:spPr>
        <p:txBody>
          <a:bodyPr wrap="square">
            <a:spAutoFit/>
          </a:bodyPr>
          <a:lstStyle/>
          <a:p>
            <a:r>
              <a:rPr lang="es-ES_tradnl" dirty="0">
                <a:solidFill>
                  <a:schemeClr val="bg1"/>
                </a:solidFill>
                <a:hlinkClick r:id="rId4"/>
              </a:rPr>
              <a:t>http://earthobservatory.nasa.gov</a:t>
            </a:r>
            <a:endParaRPr lang="es-ES" dirty="0">
              <a:solidFill>
                <a:schemeClr val="bg1"/>
              </a:solidFill>
            </a:endParaRPr>
          </a:p>
        </p:txBody>
      </p:sp>
    </p:spTree>
    <p:extLst>
      <p:ext uri="{BB962C8B-B14F-4D97-AF65-F5344CB8AC3E}">
        <p14:creationId xmlns:p14="http://schemas.microsoft.com/office/powerpoint/2010/main" val="3407577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251520" y="-43543"/>
            <a:ext cx="8640960" cy="1143000"/>
          </a:xfrm>
        </p:spPr>
        <p:txBody>
          <a:bodyPr>
            <a:normAutofit/>
          </a:bodyPr>
          <a:lstStyle/>
          <a:p>
            <a:r>
              <a:rPr lang="es-ES" sz="3200" b="1" dirty="0" smtClean="0"/>
              <a:t>Muestreo de oceanografía biológica en Antártida</a:t>
            </a:r>
            <a:endParaRPr lang="es-ES" sz="3200" b="1" dirty="0"/>
          </a:p>
        </p:txBody>
      </p:sp>
      <p:sp>
        <p:nvSpPr>
          <p:cNvPr id="3" name="2 Marcador de contenido"/>
          <p:cNvSpPr>
            <a:spLocks noGrp="1"/>
          </p:cNvSpPr>
          <p:nvPr>
            <p:ph idx="1"/>
          </p:nvPr>
        </p:nvSpPr>
        <p:spPr/>
        <p:txBody>
          <a:bodyPr/>
          <a:lstStyle/>
          <a:p>
            <a:endParaRPr lang="es-ES" dirty="0"/>
          </a:p>
        </p:txBody>
      </p:sp>
    </p:spTree>
    <p:extLst>
      <p:ext uri="{BB962C8B-B14F-4D97-AF65-F5344CB8AC3E}">
        <p14:creationId xmlns:p14="http://schemas.microsoft.com/office/powerpoint/2010/main" val="33652563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824518"/>
            <a:ext cx="9144000" cy="864096"/>
          </a:xfrm>
          <a:solidFill>
            <a:schemeClr val="bg1"/>
          </a:solidFill>
          <a:ln>
            <a:solidFill>
              <a:schemeClr val="tx1"/>
            </a:solidFill>
          </a:ln>
        </p:spPr>
        <p:txBody>
          <a:bodyPr>
            <a:normAutofit/>
          </a:bodyPr>
          <a:lstStyle/>
          <a:p>
            <a:pPr marL="0" indent="0">
              <a:buNone/>
            </a:pPr>
            <a:r>
              <a:rPr lang="es-EC" sz="2400" b="1" dirty="0" smtClean="0">
                <a:latin typeface="Garamond" pitchFamily="18" charset="0"/>
              </a:rPr>
              <a:t>Arrastre planctónico con red bongo de 60 y 300 µm, 5-6 minutos hasta una profundidad de 50-60 m</a:t>
            </a:r>
            <a:endParaRPr lang="es-EC" sz="2400" b="1" dirty="0">
              <a:latin typeface="Garamond" pitchFamily="18" charset="0"/>
            </a:endParaRPr>
          </a:p>
        </p:txBody>
      </p:sp>
      <p:sp>
        <p:nvSpPr>
          <p:cNvPr id="2" name="1 Rectángulo"/>
          <p:cNvSpPr/>
          <p:nvPr/>
        </p:nvSpPr>
        <p:spPr>
          <a:xfrm>
            <a:off x="123853" y="0"/>
            <a:ext cx="3482748" cy="830997"/>
          </a:xfrm>
          <a:prstGeom prst="rect">
            <a:avLst/>
          </a:prstGeom>
        </p:spPr>
        <p:txBody>
          <a:bodyPr wrap="none">
            <a:spAutoFit/>
          </a:bodyPr>
          <a:lstStyle/>
          <a:p>
            <a:r>
              <a:rPr lang="es-EC" sz="4800" b="1" dirty="0">
                <a:solidFill>
                  <a:schemeClr val="bg1"/>
                </a:solidFill>
                <a:latin typeface="Garamond" pitchFamily="18" charset="0"/>
              </a:rPr>
              <a:t>Metodología</a:t>
            </a:r>
            <a:endParaRPr lang="es-ES" sz="4800" b="1" dirty="0">
              <a:solidFill>
                <a:schemeClr val="bg1"/>
              </a:solidFill>
            </a:endParaRPr>
          </a:p>
        </p:txBody>
      </p:sp>
    </p:spTree>
    <p:extLst>
      <p:ext uri="{BB962C8B-B14F-4D97-AF65-F5344CB8AC3E}">
        <p14:creationId xmlns:p14="http://schemas.microsoft.com/office/powerpoint/2010/main" val="11422735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3 Rectángulo"/>
          <p:cNvSpPr/>
          <p:nvPr/>
        </p:nvSpPr>
        <p:spPr>
          <a:xfrm>
            <a:off x="0" y="28937"/>
            <a:ext cx="7847213" cy="707886"/>
          </a:xfrm>
          <a:prstGeom prst="rect">
            <a:avLst/>
          </a:prstGeom>
        </p:spPr>
        <p:txBody>
          <a:bodyPr wrap="none">
            <a:spAutoFit/>
          </a:bodyPr>
          <a:lstStyle/>
          <a:p>
            <a:pPr algn="r"/>
            <a:r>
              <a:rPr lang="es-EC" sz="4000" b="1" dirty="0" smtClean="0">
                <a:solidFill>
                  <a:schemeClr val="bg1"/>
                </a:solidFill>
                <a:latin typeface="Garamond" pitchFamily="18" charset="0"/>
              </a:rPr>
              <a:t>Muestras colectadas con red bongo</a:t>
            </a:r>
            <a:endParaRPr lang="es-EC" sz="4000" b="1" dirty="0">
              <a:solidFill>
                <a:schemeClr val="bg1"/>
              </a:solidFill>
              <a:latin typeface="Garamond" pitchFamily="18" charset="0"/>
            </a:endParaRPr>
          </a:p>
        </p:txBody>
      </p:sp>
    </p:spTree>
    <p:extLst>
      <p:ext uri="{BB962C8B-B14F-4D97-AF65-F5344CB8AC3E}">
        <p14:creationId xmlns:p14="http://schemas.microsoft.com/office/powerpoint/2010/main" val="3225665839"/>
      </p:ext>
    </p:extLst>
  </p:cSld>
  <p:clrMapOvr>
    <a:masterClrMapping/>
  </p:clrMapOvr>
</p:sld>
</file>

<file path=ppt/theme/theme1.xml><?xml version="1.0" encoding="utf-8"?>
<a:theme xmlns:a="http://schemas.openxmlformats.org/drawingml/2006/main" name="1_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1600" b="1" i="0" u="none" strike="noStrike" cap="none" normalizeH="0" baseline="0" smtClean="0">
            <a:ln>
              <a:noFill/>
            </a:ln>
            <a:solidFill>
              <a:schemeClr val="tx1"/>
            </a:solidFill>
            <a:effectLst/>
            <a:latin typeface="Cambria"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1600" b="1" i="0" u="none" strike="noStrike" cap="none" normalizeH="0" baseline="0" smtClean="0">
            <a:ln>
              <a:noFill/>
            </a:ln>
            <a:solidFill>
              <a:schemeClr val="tx1"/>
            </a:solidFill>
            <a:effectLst/>
            <a:latin typeface="Cambria" pitchFamily="18"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1808</TotalTime>
  <Words>979</Words>
  <Application>Microsoft Office PowerPoint</Application>
  <PresentationFormat>Presentación en pantalla (4:3)</PresentationFormat>
  <Paragraphs>61</Paragraphs>
  <Slides>16</Slides>
  <Notes>7</Notes>
  <HiddenSlides>0</HiddenSlides>
  <MMClips>0</MMClips>
  <ScaleCrop>false</ScaleCrop>
  <HeadingPairs>
    <vt:vector size="4" baseType="variant">
      <vt:variant>
        <vt:lpstr>Tema</vt:lpstr>
      </vt:variant>
      <vt:variant>
        <vt:i4>1</vt:i4>
      </vt:variant>
      <vt:variant>
        <vt:lpstr>Títulos de diapositiva</vt:lpstr>
      </vt:variant>
      <vt:variant>
        <vt:i4>16</vt:i4>
      </vt:variant>
    </vt:vector>
  </HeadingPairs>
  <TitlesOfParts>
    <vt:vector size="17" baseType="lpstr">
      <vt:lpstr>1_Diseño predeterminado</vt:lpstr>
      <vt:lpstr> Proyecto: I-09-14 - UFA ESPE “Incidencia de factores bióticos y abióticos en la composición y abundancia de la comunidad fitoplanctónica y las migraciones zooplanctónicas en la Antártida, las Islas Galápagos y el Ecuador continental” Expedicionarios: Débora Simón Baile (ESPE) y Eduardo Rebolledo (PUCESE)   </vt:lpstr>
      <vt:lpstr>Áreas de trabajo: reservas marinas ecuatoriales  y antártica</vt:lpstr>
      <vt:lpstr>Presentación de PowerPoint</vt:lpstr>
      <vt:lpstr>Importancia de las  reservas marino-costeras </vt:lpstr>
      <vt:lpstr>Introducción y objetivos </vt:lpstr>
      <vt:lpstr>Presentación de PowerPoint</vt:lpstr>
      <vt:lpstr>Muestreo de oceanografía biológica en Antártida</vt:lpstr>
      <vt:lpstr>Presentación de PowerPoint</vt:lpstr>
      <vt:lpstr>Presentación de PowerPoint</vt:lpstr>
      <vt:lpstr>Presentación de PowerPoint</vt:lpstr>
      <vt:lpstr>Presentación de PowerPoint</vt:lpstr>
      <vt:lpstr>Concentración de muestras de red bongo</vt:lpstr>
      <vt:lpstr>Presentación de PowerPoint</vt:lpstr>
      <vt:lpstr>Fitoplancton Silíceo  Diatomea</vt:lpstr>
      <vt:lpstr>Krill antártico (Euphausia superba). Especie animal más exitosa del planeta. Biomasa total: &gt;500 millones Ton</vt:lpstr>
      <vt:lpstr>Seguiremos caminando… y navegando  Muchas gracias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Proyecto: I-09-14 “Incidencia de factores bióticos y abióticos en la composición y abundancia de la comunidad Fito planctónica y las migraciones zoo planctónicas en la Antártida, las islas Galápagos y el Ecuador continental”</dc:title>
  <dc:creator>Usuario</dc:creator>
  <cp:lastModifiedBy>Simon Baile Debora</cp:lastModifiedBy>
  <cp:revision>107</cp:revision>
  <dcterms:created xsi:type="dcterms:W3CDTF">2014-02-25T16:12:25Z</dcterms:created>
  <dcterms:modified xsi:type="dcterms:W3CDTF">2017-04-12T17:03:04Z</dcterms:modified>
</cp:coreProperties>
</file>