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70" r:id="rId13"/>
    <p:sldId id="271" r:id="rId14"/>
    <p:sldId id="272" r:id="rId15"/>
    <p:sldId id="273" r:id="rId16"/>
    <p:sldId id="274" r:id="rId17"/>
    <p:sldId id="275" r:id="rId18"/>
    <p:sldId id="269" r:id="rId19"/>
    <p:sldId id="276" r:id="rId20"/>
    <p:sldId id="290" r:id="rId2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4B71D-F9DF-472E-AEA1-AB46CA34DC3B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AE43-9FDE-45C8-8AC9-3DE9E3F027A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27151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4AE43-9FDE-45C8-8AC9-3DE9E3F027A7}" type="slidenum">
              <a:rPr lang="es-EC" smtClean="0"/>
              <a:t>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515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5911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42187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1925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3856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7406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4906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9517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378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5970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89581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85683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4CFC-3EDB-427D-AFEF-8A383C3B9D25}" type="datetimeFigureOut">
              <a:rPr lang="es-EC" smtClean="0"/>
              <a:t>06/06/2014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756DE-FD6D-433A-A3A7-D58DA55025E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5245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18" Type="http://schemas.openxmlformats.org/officeDocument/2006/relationships/image" Target="../media/image5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jpeg"/><Relationship Id="rId2" Type="http://schemas.openxmlformats.org/officeDocument/2006/relationships/image" Target="../media/image38.JPG"/><Relationship Id="rId16" Type="http://schemas.openxmlformats.org/officeDocument/2006/relationships/image" Target="../media/image52.jpeg"/><Relationship Id="rId20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19" Type="http://schemas.openxmlformats.org/officeDocument/2006/relationships/image" Target="../media/image55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eg35fl\Pictures\LIMA-CHILE_SANTIAGO\ANTARTIDA\PARA%20EXPOSICION\SAM_0593.MP4" TargetMode="External"/><Relationship Id="rId13" Type="http://schemas.microsoft.com/office/2007/relationships/hdphoto" Target="../media/hdphoto11.wdp"/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12" Type="http://schemas.openxmlformats.org/officeDocument/2006/relationships/image" Target="../media/image68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11" Type="http://schemas.microsoft.com/office/2007/relationships/hdphoto" Target="../media/hdphoto10.wdp"/><Relationship Id="rId5" Type="http://schemas.openxmlformats.org/officeDocument/2006/relationships/image" Target="../media/image64.jpeg"/><Relationship Id="rId10" Type="http://schemas.openxmlformats.org/officeDocument/2006/relationships/image" Target="../media/image67.jpeg"/><Relationship Id="rId4" Type="http://schemas.microsoft.com/office/2007/relationships/hdphoto" Target="../media/hdphoto9.wdp"/><Relationship Id="rId9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3.wdp"/><Relationship Id="rId5" Type="http://schemas.openxmlformats.org/officeDocument/2006/relationships/image" Target="../media/image70.jpeg"/><Relationship Id="rId4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5" Type="http://schemas.openxmlformats.org/officeDocument/2006/relationships/image" Target="../media/image73.jpeg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microsoft.com/office/2007/relationships/hdphoto" Target="../media/hdphoto2.wdp"/><Relationship Id="rId9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microsoft.com/office/2007/relationships/hdphoto" Target="../media/hdphoto18.wdp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jpeg"/><Relationship Id="rId5" Type="http://schemas.microsoft.com/office/2007/relationships/hdphoto" Target="../media/hdphoto17.wdp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jpg"/><Relationship Id="rId7" Type="http://schemas.openxmlformats.org/officeDocument/2006/relationships/image" Target="../media/image28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Pictures/LIMA-CHILE_SANTIAGO/ANTARTIDA/VIDEO%20DE%20LLEGADA%20A%20ANT&#193;RTICA/ANTARTICA2.wlmp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368" y="63236"/>
            <a:ext cx="1283632" cy="1263576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236"/>
            <a:ext cx="1152128" cy="1152128"/>
          </a:xfrm>
          <a:prstGeom prst="rect">
            <a:avLst/>
          </a:prstGeom>
        </p:spPr>
      </p:pic>
      <p:sp>
        <p:nvSpPr>
          <p:cNvPr id="46" name="5 Título"/>
          <p:cNvSpPr txBox="1">
            <a:spLocks/>
          </p:cNvSpPr>
          <p:nvPr/>
        </p:nvSpPr>
        <p:spPr>
          <a:xfrm>
            <a:off x="590872" y="27900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“XVIII  EXPEDECIÓN A LA </a:t>
            </a:r>
          </a:p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ANTÁRTICA </a:t>
            </a:r>
          </a:p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I.G.M-I.N.A.E”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47" name="46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0"/>
          <a:stretch/>
        </p:blipFill>
        <p:spPr>
          <a:xfrm>
            <a:off x="6184" y="5301163"/>
            <a:ext cx="1288090" cy="1512213"/>
          </a:xfrm>
          <a:prstGeom prst="rect">
            <a:avLst/>
          </a:prstGeom>
        </p:spPr>
      </p:pic>
      <p:pic>
        <p:nvPicPr>
          <p:cNvPr id="49" name="48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6"/>
          <a:stretch/>
        </p:blipFill>
        <p:spPr>
          <a:xfrm>
            <a:off x="6185" y="3775184"/>
            <a:ext cx="1288090" cy="1512123"/>
          </a:xfrm>
          <a:prstGeom prst="rect">
            <a:avLst/>
          </a:prstGeom>
        </p:spPr>
      </p:pic>
      <p:pic>
        <p:nvPicPr>
          <p:cNvPr id="50" name="49 Imagen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3"/>
          <a:stretch/>
        </p:blipFill>
        <p:spPr>
          <a:xfrm>
            <a:off x="3985" y="2384066"/>
            <a:ext cx="1298240" cy="1542776"/>
          </a:xfrm>
          <a:prstGeom prst="rect">
            <a:avLst/>
          </a:prstGeom>
        </p:spPr>
      </p:pic>
      <p:pic>
        <p:nvPicPr>
          <p:cNvPr id="52" name="51 Imagen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56"/>
          <a:stretch/>
        </p:blipFill>
        <p:spPr>
          <a:xfrm>
            <a:off x="-8802" y="1567227"/>
            <a:ext cx="1311026" cy="817529"/>
          </a:xfrm>
          <a:prstGeom prst="rect">
            <a:avLst/>
          </a:prstGeom>
        </p:spPr>
      </p:pic>
      <p:pic>
        <p:nvPicPr>
          <p:cNvPr id="53" name="52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5184576"/>
            <a:ext cx="1368185" cy="908720"/>
          </a:xfrm>
          <a:prstGeom prst="rect">
            <a:avLst/>
          </a:prstGeom>
        </p:spPr>
      </p:pic>
      <p:pic>
        <p:nvPicPr>
          <p:cNvPr id="54" name="53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553" y="4293096"/>
            <a:ext cx="1370446" cy="910222"/>
          </a:xfrm>
          <a:prstGeom prst="rect">
            <a:avLst/>
          </a:prstGeom>
        </p:spPr>
      </p:pic>
      <p:pic>
        <p:nvPicPr>
          <p:cNvPr id="55" name="54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3356992"/>
            <a:ext cx="1368185" cy="1026139"/>
          </a:xfrm>
          <a:prstGeom prst="rect">
            <a:avLst/>
          </a:prstGeom>
        </p:spPr>
      </p:pic>
      <p:pic>
        <p:nvPicPr>
          <p:cNvPr id="56" name="55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2492896"/>
            <a:ext cx="1379059" cy="915942"/>
          </a:xfrm>
          <a:prstGeom prst="rect">
            <a:avLst/>
          </a:prstGeom>
        </p:spPr>
      </p:pic>
      <p:pic>
        <p:nvPicPr>
          <p:cNvPr id="58" name="57 Imagen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553" y="1556792"/>
            <a:ext cx="1370446" cy="910221"/>
          </a:xfrm>
          <a:prstGeom prst="rect">
            <a:avLst/>
          </a:prstGeom>
        </p:spPr>
      </p:pic>
      <p:pic>
        <p:nvPicPr>
          <p:cNvPr id="61" name="60 Imagen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4" y="5948302"/>
            <a:ext cx="1368185" cy="90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39552" y="1916832"/>
            <a:ext cx="8064896" cy="42986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EL RECONOCIMIENTO FÍSICO DE LOS 10 MOJONES, EN LOS SIGUIENTES SECTORES: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PUNTA FORT WILLIAMS – 7 MOJONES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b="1" i="1" dirty="0" smtClean="0">
                <a:latin typeface="Arial" charset="0"/>
                <a:cs typeface="Times New Roman" pitchFamily="18" charset="0"/>
              </a:rPr>
              <a:t> </a:t>
            </a:r>
            <a:r>
              <a:rPr lang="es-EC" sz="1600" i="1" dirty="0">
                <a:latin typeface="Arial" charset="0"/>
                <a:cs typeface="Times New Roman" pitchFamily="18" charset="0"/>
              </a:rPr>
              <a:t>SAT </a:t>
            </a:r>
            <a:r>
              <a:rPr lang="es-EC" sz="1600" i="1" dirty="0" smtClean="0">
                <a:latin typeface="Arial" charset="0"/>
                <a:cs typeface="Times New Roman" pitchFamily="18" charset="0"/>
              </a:rPr>
              <a:t>1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PETREL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SKÚA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ANDE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BM ORIÓN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RIQUELME – ML: ZODIAK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r>
              <a:rPr lang="es-EC" sz="1600" i="1" dirty="0" smtClean="0">
                <a:latin typeface="Arial" charset="0"/>
                <a:cs typeface="Times New Roman" pitchFamily="18" charset="0"/>
              </a:rPr>
              <a:t>SAT 2 – ML: ZODIAK</a:t>
            </a:r>
          </a:p>
          <a:p>
            <a:pPr lvl="3">
              <a:spcBef>
                <a:spcPts val="500"/>
              </a:spcBef>
              <a:buFont typeface="Arial" pitchFamily="34" charset="0"/>
              <a:buChar char="•"/>
            </a:pP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DEE – 1 MOJÓN – DEE, ML: ZODIAK</a:t>
            </a: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TORRE – 1 MOJÓN –TORRE, ML:ZODIAK</a:t>
            </a:r>
          </a:p>
          <a:p>
            <a:pPr marL="742950" lvl="2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BARRIENTOS – 1 MOJÓN –PING, ML: ZODIAK</a:t>
            </a: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1340768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42374" y="1922394"/>
            <a:ext cx="3581554" cy="37856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REALIZÓ EL POSICINAMIENTO G.P.S DE LOS 10 MOJONES, CON LA FINALIDAD DE OBTENER DATOS EN HORIZONTAL Y VERTICAL DE ALTA PRESICIÓN QUE PERMITA MANTENER VIGENTE LA RED G.P.S  “ANTÁRTICA – EC”.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LOS DATOS OBTENIDOS SERÁN VALIDADOS CON LOS DE LAS ANTERIORES EXPEDECIONES PARA OBTENER UNA MAYOR CONFIABILIDAD EN LOS DATOS TANTO EN HORIZONTAL COMO EN VERTICAL. </a:t>
            </a: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346330"/>
            <a:ext cx="460851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A. POSICIONAMIENTO  G.P.S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5836357" y="1643460"/>
            <a:ext cx="2968795" cy="4386926"/>
            <a:chOff x="-642974" y="3571876"/>
            <a:chExt cx="2928958" cy="4572032"/>
          </a:xfrm>
        </p:grpSpPr>
        <p:grpSp>
          <p:nvGrpSpPr>
            <p:cNvPr id="10" name="9 Grupo"/>
            <p:cNvGrpSpPr/>
            <p:nvPr/>
          </p:nvGrpSpPr>
          <p:grpSpPr>
            <a:xfrm>
              <a:off x="-642974" y="3571876"/>
              <a:ext cx="2928958" cy="4572032"/>
              <a:chOff x="500034" y="571480"/>
              <a:chExt cx="2428892" cy="4643470"/>
            </a:xfrm>
          </p:grpSpPr>
          <p:pic>
            <p:nvPicPr>
              <p:cNvPr id="14" name="13 Imagen" descr="DSCF0005.JPG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0034" y="571480"/>
                <a:ext cx="2428892" cy="2857520"/>
              </a:xfrm>
              <a:prstGeom prst="rect">
                <a:avLst/>
              </a:prstGeom>
            </p:spPr>
          </p:pic>
          <p:pic>
            <p:nvPicPr>
              <p:cNvPr id="15" name="14 Imagen" descr="DSCF0011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00034" y="3429000"/>
                <a:ext cx="2428892" cy="1785950"/>
              </a:xfrm>
              <a:prstGeom prst="rect">
                <a:avLst/>
              </a:prstGeom>
            </p:spPr>
          </p:pic>
        </p:grpSp>
        <p:sp>
          <p:nvSpPr>
            <p:cNvPr id="12" name="11 CuadroTexto"/>
            <p:cNvSpPr txBox="1"/>
            <p:nvPr/>
          </p:nvSpPr>
          <p:spPr>
            <a:xfrm>
              <a:off x="0" y="3643314"/>
              <a:ext cx="15716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SAT 2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5836357" y="1634362"/>
            <a:ext cx="2968795" cy="4608512"/>
            <a:chOff x="-500098" y="2000240"/>
            <a:chExt cx="2928958" cy="4643470"/>
          </a:xfrm>
        </p:grpSpPr>
        <p:grpSp>
          <p:nvGrpSpPr>
            <p:cNvPr id="17" name="16 Grupo"/>
            <p:cNvGrpSpPr/>
            <p:nvPr/>
          </p:nvGrpSpPr>
          <p:grpSpPr>
            <a:xfrm>
              <a:off x="-500098" y="2000240"/>
              <a:ext cx="2928958" cy="4643470"/>
              <a:chOff x="5214942" y="1000108"/>
              <a:chExt cx="2416358" cy="4923854"/>
            </a:xfrm>
          </p:grpSpPr>
          <p:pic>
            <p:nvPicPr>
              <p:cNvPr id="19" name="18 Imagen" descr="P1010062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214942" y="1000108"/>
                <a:ext cx="2416358" cy="3221810"/>
              </a:xfrm>
              <a:prstGeom prst="rect">
                <a:avLst/>
              </a:prstGeom>
            </p:spPr>
          </p:pic>
          <p:pic>
            <p:nvPicPr>
              <p:cNvPr id="20" name="19 Imagen" descr="P1010064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286380" y="4214818"/>
                <a:ext cx="2278859" cy="1709144"/>
              </a:xfrm>
              <a:prstGeom prst="rect">
                <a:avLst/>
              </a:prstGeom>
            </p:spPr>
          </p:pic>
        </p:grpSp>
        <p:sp>
          <p:nvSpPr>
            <p:cNvPr id="18" name="17 CuadroTexto"/>
            <p:cNvSpPr txBox="1"/>
            <p:nvPr/>
          </p:nvSpPr>
          <p:spPr>
            <a:xfrm>
              <a:off x="-500098" y="2071678"/>
              <a:ext cx="12858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5836357" y="1721411"/>
            <a:ext cx="3221921" cy="4521463"/>
            <a:chOff x="0" y="1300915"/>
            <a:chExt cx="2928958" cy="4771291"/>
          </a:xfrm>
        </p:grpSpPr>
        <p:grpSp>
          <p:nvGrpSpPr>
            <p:cNvPr id="22" name="21 Grupo"/>
            <p:cNvGrpSpPr/>
            <p:nvPr/>
          </p:nvGrpSpPr>
          <p:grpSpPr>
            <a:xfrm>
              <a:off x="0" y="1428736"/>
              <a:ext cx="2928958" cy="4643470"/>
              <a:chOff x="214282" y="571480"/>
              <a:chExt cx="2857520" cy="5533088"/>
            </a:xfrm>
          </p:grpSpPr>
          <p:pic>
            <p:nvPicPr>
              <p:cNvPr id="24" name="23 Imagen" descr="P1000792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14282" y="4357694"/>
                <a:ext cx="2857520" cy="1746874"/>
              </a:xfrm>
              <a:prstGeom prst="rect">
                <a:avLst/>
              </a:prstGeom>
            </p:spPr>
          </p:pic>
          <p:pic>
            <p:nvPicPr>
              <p:cNvPr id="25" name="24 Imagen" descr="P1000794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14282" y="571480"/>
                <a:ext cx="2844986" cy="3793314"/>
              </a:xfrm>
              <a:prstGeom prst="rect">
                <a:avLst/>
              </a:prstGeom>
            </p:spPr>
          </p:pic>
        </p:grpSp>
        <p:sp>
          <p:nvSpPr>
            <p:cNvPr id="23" name="22 CuadroTexto"/>
            <p:cNvSpPr txBox="1"/>
            <p:nvPr/>
          </p:nvSpPr>
          <p:spPr>
            <a:xfrm>
              <a:off x="693701" y="1300915"/>
              <a:ext cx="1646383" cy="831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PING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5924127" y="1664910"/>
            <a:ext cx="3208297" cy="4536374"/>
            <a:chOff x="1438782" y="-1857412"/>
            <a:chExt cx="1990210" cy="4215852"/>
          </a:xfrm>
        </p:grpSpPr>
        <p:grpSp>
          <p:nvGrpSpPr>
            <p:cNvPr id="27" name="26 Grupo"/>
            <p:cNvGrpSpPr/>
            <p:nvPr/>
          </p:nvGrpSpPr>
          <p:grpSpPr>
            <a:xfrm>
              <a:off x="1438782" y="-1857412"/>
              <a:ext cx="1944215" cy="4215852"/>
              <a:chOff x="3448973" y="1571612"/>
              <a:chExt cx="1996762" cy="4733588"/>
            </a:xfrm>
          </p:grpSpPr>
          <p:pic>
            <p:nvPicPr>
              <p:cNvPr id="29" name="28 Imagen" descr="P1000823.JP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3538937" y="4429132"/>
                <a:ext cx="1777008" cy="1876068"/>
              </a:xfrm>
              <a:prstGeom prst="rect">
                <a:avLst/>
              </a:prstGeom>
            </p:spPr>
          </p:pic>
          <p:pic>
            <p:nvPicPr>
              <p:cNvPr id="30" name="29 Imagen" descr="P1000825.JPG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3448973" y="1571612"/>
                <a:ext cx="1996762" cy="2910639"/>
              </a:xfrm>
              <a:prstGeom prst="rect">
                <a:avLst/>
              </a:prstGeom>
            </p:spPr>
          </p:pic>
        </p:grpSp>
        <p:sp>
          <p:nvSpPr>
            <p:cNvPr id="28" name="27 CuadroTexto"/>
            <p:cNvSpPr txBox="1"/>
            <p:nvPr/>
          </p:nvSpPr>
          <p:spPr>
            <a:xfrm>
              <a:off x="1500166" y="-1785974"/>
              <a:ext cx="19288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TORRE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30 Grupo"/>
          <p:cNvGrpSpPr/>
          <p:nvPr/>
        </p:nvGrpSpPr>
        <p:grpSpPr>
          <a:xfrm>
            <a:off x="6084168" y="1692812"/>
            <a:ext cx="2786082" cy="4591443"/>
            <a:chOff x="8572528" y="3571876"/>
            <a:chExt cx="2786082" cy="4591443"/>
          </a:xfrm>
        </p:grpSpPr>
        <p:grpSp>
          <p:nvGrpSpPr>
            <p:cNvPr id="32" name="31 Grupo"/>
            <p:cNvGrpSpPr/>
            <p:nvPr/>
          </p:nvGrpSpPr>
          <p:grpSpPr>
            <a:xfrm>
              <a:off x="8572528" y="3571876"/>
              <a:ext cx="2786082" cy="4591443"/>
              <a:chOff x="4319529" y="3031786"/>
              <a:chExt cx="4105246" cy="5375476"/>
            </a:xfrm>
          </p:grpSpPr>
          <p:pic>
            <p:nvPicPr>
              <p:cNvPr id="34" name="33 Imagen" descr="DSCN3842.JPG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319529" y="3031786"/>
                <a:ext cx="4105246" cy="3078934"/>
              </a:xfrm>
              <a:prstGeom prst="rect">
                <a:avLst/>
              </a:prstGeom>
            </p:spPr>
          </p:pic>
          <p:pic>
            <p:nvPicPr>
              <p:cNvPr id="35" name="34 Imagen" descr="DSCN3845.JP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845843" y="6042708"/>
                <a:ext cx="3152739" cy="2364554"/>
              </a:xfrm>
              <a:prstGeom prst="rect">
                <a:avLst/>
              </a:prstGeom>
            </p:spPr>
          </p:pic>
        </p:grpSp>
        <p:sp>
          <p:nvSpPr>
            <p:cNvPr id="33" name="32 CuadroTexto"/>
            <p:cNvSpPr txBox="1"/>
            <p:nvPr/>
          </p:nvSpPr>
          <p:spPr>
            <a:xfrm>
              <a:off x="8643966" y="5643578"/>
              <a:ext cx="27146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RIQUELME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6" name="35 Grupo"/>
          <p:cNvGrpSpPr/>
          <p:nvPr/>
        </p:nvGrpSpPr>
        <p:grpSpPr>
          <a:xfrm>
            <a:off x="5940152" y="1721411"/>
            <a:ext cx="3096344" cy="4608512"/>
            <a:chOff x="-4286312" y="-1571660"/>
            <a:chExt cx="2643206" cy="3500462"/>
          </a:xfrm>
        </p:grpSpPr>
        <p:grpSp>
          <p:nvGrpSpPr>
            <p:cNvPr id="37" name="36 Grupo"/>
            <p:cNvGrpSpPr/>
            <p:nvPr/>
          </p:nvGrpSpPr>
          <p:grpSpPr>
            <a:xfrm>
              <a:off x="-4286312" y="-1500222"/>
              <a:ext cx="2643206" cy="3429024"/>
              <a:chOff x="4929190" y="642918"/>
              <a:chExt cx="4000496" cy="6000768"/>
            </a:xfrm>
          </p:grpSpPr>
          <p:pic>
            <p:nvPicPr>
              <p:cNvPr id="39" name="38 Imagen" descr="P1010046.JP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929190" y="3643314"/>
                <a:ext cx="4000496" cy="3000372"/>
              </a:xfrm>
              <a:prstGeom prst="rect">
                <a:avLst/>
              </a:prstGeom>
            </p:spPr>
          </p:pic>
          <p:pic>
            <p:nvPicPr>
              <p:cNvPr id="40" name="39 Imagen" descr="P1010047.JPG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4985209" y="642918"/>
                <a:ext cx="3888458" cy="3000371"/>
              </a:xfrm>
              <a:prstGeom prst="rect">
                <a:avLst/>
              </a:prstGeom>
            </p:spPr>
          </p:pic>
        </p:grpSp>
        <p:sp>
          <p:nvSpPr>
            <p:cNvPr id="38" name="37 CuadroTexto"/>
            <p:cNvSpPr txBox="1"/>
            <p:nvPr/>
          </p:nvSpPr>
          <p:spPr>
            <a:xfrm>
              <a:off x="-4000560" y="-1571660"/>
              <a:ext cx="187102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PETREL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1" name="40 Grupo"/>
          <p:cNvGrpSpPr/>
          <p:nvPr/>
        </p:nvGrpSpPr>
        <p:grpSpPr>
          <a:xfrm>
            <a:off x="5796136" y="1657870"/>
            <a:ext cx="3240360" cy="4795467"/>
            <a:chOff x="-3786246" y="2285992"/>
            <a:chExt cx="2786082" cy="3643339"/>
          </a:xfrm>
        </p:grpSpPr>
        <p:grpSp>
          <p:nvGrpSpPr>
            <p:cNvPr id="42" name="41 Grupo"/>
            <p:cNvGrpSpPr/>
            <p:nvPr/>
          </p:nvGrpSpPr>
          <p:grpSpPr>
            <a:xfrm>
              <a:off x="-3786246" y="2322863"/>
              <a:ext cx="2786082" cy="3606468"/>
              <a:chOff x="0" y="1339358"/>
              <a:chExt cx="3714744" cy="5232890"/>
            </a:xfrm>
          </p:grpSpPr>
          <p:pic>
            <p:nvPicPr>
              <p:cNvPr id="44" name="43 Imagen" descr="P1010044.JP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42844" y="4071942"/>
                <a:ext cx="3333742" cy="2500306"/>
              </a:xfrm>
              <a:prstGeom prst="rect">
                <a:avLst/>
              </a:prstGeom>
            </p:spPr>
          </p:pic>
          <p:pic>
            <p:nvPicPr>
              <p:cNvPr id="45" name="44 Imagen" descr="P1010346.JP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1339358"/>
                <a:ext cx="3714744" cy="2679062"/>
              </a:xfrm>
              <a:prstGeom prst="rect">
                <a:avLst/>
              </a:prstGeom>
            </p:spPr>
          </p:pic>
        </p:grpSp>
        <p:sp>
          <p:nvSpPr>
            <p:cNvPr id="43" name="42 CuadroTexto"/>
            <p:cNvSpPr txBox="1"/>
            <p:nvPr/>
          </p:nvSpPr>
          <p:spPr>
            <a:xfrm>
              <a:off x="-3071866" y="2285992"/>
              <a:ext cx="144308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SKÚA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6" name="45 Grupo"/>
          <p:cNvGrpSpPr/>
          <p:nvPr/>
        </p:nvGrpSpPr>
        <p:grpSpPr>
          <a:xfrm>
            <a:off x="6012160" y="1737858"/>
            <a:ext cx="3000396" cy="4643470"/>
            <a:chOff x="5786446" y="6643710"/>
            <a:chExt cx="3000396" cy="4643470"/>
          </a:xfrm>
        </p:grpSpPr>
        <p:grpSp>
          <p:nvGrpSpPr>
            <p:cNvPr id="47" name="46 Grupo"/>
            <p:cNvGrpSpPr/>
            <p:nvPr/>
          </p:nvGrpSpPr>
          <p:grpSpPr>
            <a:xfrm>
              <a:off x="5857884" y="6643710"/>
              <a:ext cx="2928958" cy="4643470"/>
              <a:chOff x="1214414" y="571480"/>
              <a:chExt cx="3628992" cy="5436388"/>
            </a:xfrm>
          </p:grpSpPr>
          <p:pic>
            <p:nvPicPr>
              <p:cNvPr id="49" name="48 Imagen" descr="P1010005.JPG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1214414" y="3286124"/>
                <a:ext cx="3628992" cy="2721744"/>
              </a:xfrm>
              <a:prstGeom prst="rect">
                <a:avLst/>
              </a:prstGeom>
            </p:spPr>
          </p:pic>
          <p:pic>
            <p:nvPicPr>
              <p:cNvPr id="50" name="49 Imagen" descr="P1010006.JPG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1214414" y="571480"/>
                <a:ext cx="3628992" cy="2721744"/>
              </a:xfrm>
              <a:prstGeom prst="rect">
                <a:avLst/>
              </a:prstGeom>
            </p:spPr>
          </p:pic>
        </p:grpSp>
        <p:sp>
          <p:nvSpPr>
            <p:cNvPr id="48" name="47 CuadroTexto"/>
            <p:cNvSpPr txBox="1"/>
            <p:nvPr/>
          </p:nvSpPr>
          <p:spPr>
            <a:xfrm>
              <a:off x="5786446" y="6715148"/>
              <a:ext cx="152798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ANDE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1" name="50 Grupo"/>
          <p:cNvGrpSpPr/>
          <p:nvPr/>
        </p:nvGrpSpPr>
        <p:grpSpPr>
          <a:xfrm>
            <a:off x="5868144" y="1556792"/>
            <a:ext cx="2880320" cy="4881882"/>
            <a:chOff x="-3941140" y="1076320"/>
            <a:chExt cx="2880320" cy="4881882"/>
          </a:xfrm>
        </p:grpSpPr>
        <p:grpSp>
          <p:nvGrpSpPr>
            <p:cNvPr id="52" name="51 Grupo"/>
            <p:cNvGrpSpPr/>
            <p:nvPr/>
          </p:nvGrpSpPr>
          <p:grpSpPr>
            <a:xfrm>
              <a:off x="-3941140" y="1076320"/>
              <a:ext cx="2880320" cy="4881882"/>
              <a:chOff x="278464" y="311381"/>
              <a:chExt cx="3728834" cy="6059812"/>
            </a:xfrm>
          </p:grpSpPr>
          <p:pic>
            <p:nvPicPr>
              <p:cNvPr id="54" name="53 Imagen" descr="P1000988.JPG"/>
              <p:cNvPicPr>
                <a:picLocks noChangeAspect="1"/>
              </p:cNvPicPr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278464" y="311381"/>
                <a:ext cx="3728834" cy="3553346"/>
              </a:xfrm>
              <a:prstGeom prst="rect">
                <a:avLst/>
              </a:prstGeom>
            </p:spPr>
          </p:pic>
          <p:pic>
            <p:nvPicPr>
              <p:cNvPr id="55" name="54 Imagen" descr="P1000989.JPG"/>
              <p:cNvPicPr>
                <a:picLocks noChangeAspect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571472" y="3910463"/>
                <a:ext cx="3421868" cy="2460730"/>
              </a:xfrm>
              <a:prstGeom prst="rect">
                <a:avLst/>
              </a:prstGeom>
            </p:spPr>
          </p:pic>
        </p:grpSp>
        <p:sp>
          <p:nvSpPr>
            <p:cNvPr id="53" name="52 CuadroTexto"/>
            <p:cNvSpPr txBox="1"/>
            <p:nvPr/>
          </p:nvSpPr>
          <p:spPr>
            <a:xfrm>
              <a:off x="-3786246" y="1230799"/>
              <a:ext cx="27254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BM ORIÓN</a:t>
              </a:r>
              <a:endParaRPr lang="es-EC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59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33012" y="2365180"/>
            <a:ext cx="8631475" cy="17081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SE REALIZO  POR PRIMERA VEZ Y SE PARTIO DE UN PUNTO ESTABLECIDO POR EL INOCAR (BM ORIÓN), EL MISMO QUE TIENE UNA COTA DEFINIDA Y ESTABLECIDA MEDIANTE VARIAS OBSERVACIONES DE MAREA REALIZADAS EN EXPEDICIONES ANTERIORES.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LAS LÍNEAS DE NIVELACIÓN QUE SE REALIZÓ SON: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BM ORIÓN – SAT 1 (I-R)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SAT 1- SKUA (I-R)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SAT 1- PETREL (I-R); 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B. NIVELACIÓN GEOMÉTRICA Y TRIGONOMÉTRICA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" y="4874896"/>
            <a:ext cx="9144000" cy="2010488"/>
          </a:xfrm>
          <a:prstGeom prst="rect">
            <a:avLst/>
          </a:prstGeom>
        </p:spPr>
      </p:pic>
      <p:sp>
        <p:nvSpPr>
          <p:cNvPr id="56" name="5 Título"/>
          <p:cNvSpPr txBox="1">
            <a:spLocks/>
          </p:cNvSpPr>
          <p:nvPr/>
        </p:nvSpPr>
        <p:spPr>
          <a:xfrm>
            <a:off x="323528" y="1844824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</a:t>
            </a:r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NIVELACIÓN GEOMÉTRICA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7" name="5 Título"/>
          <p:cNvSpPr txBox="1">
            <a:spLocks/>
          </p:cNvSpPr>
          <p:nvPr/>
        </p:nvSpPr>
        <p:spPr>
          <a:xfrm>
            <a:off x="251520" y="4437112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</a:t>
            </a:r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NIVELACIÓN TRIGONOMÉTRICA</a:t>
            </a:r>
          </a:p>
          <a:p>
            <a:pPr algn="l"/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369080" y="4869160"/>
            <a:ext cx="8406090" cy="55399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TOMO COMO BASE (BM ORIÓN) Y SE REALIZÓ LINEAS DE VISTA A: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BM ORIÓN – DEE, TORRE, PING, SAT 2, RIQUELME.</a:t>
            </a:r>
          </a:p>
        </p:txBody>
      </p:sp>
    </p:spTree>
    <p:extLst>
      <p:ext uri="{BB962C8B-B14F-4D97-AF65-F5344CB8AC3E}">
        <p14:creationId xmlns:p14="http://schemas.microsoft.com/office/powerpoint/2010/main" val="42317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7" grpId="0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RESULTADOS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2" y="4824448"/>
            <a:ext cx="9144000" cy="2010488"/>
          </a:xfrm>
          <a:prstGeom prst="rect">
            <a:avLst/>
          </a:prstGeom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9595"/>
              </p:ext>
            </p:extLst>
          </p:nvPr>
        </p:nvGraphicFramePr>
        <p:xfrm>
          <a:off x="1187624" y="878582"/>
          <a:ext cx="7048691" cy="283845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62123"/>
                <a:gridCol w="1064266"/>
                <a:gridCol w="968118"/>
                <a:gridCol w="875284"/>
                <a:gridCol w="518659"/>
                <a:gridCol w="936104"/>
                <a:gridCol w="1224137"/>
              </a:tblGrid>
              <a:tr h="64770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NOMBRE PUNTO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NORTE N.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ESTE E.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ALT. ELIPS. H. (M)</a:t>
                      </a:r>
                      <a:endParaRPr lang="es-EC" sz="1100" b="1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 rowSpan="11">
                  <a:txBody>
                    <a:bodyPr/>
                    <a:lstStyle/>
                    <a:p>
                      <a:pPr algn="ctr" fontAlgn="ctr"/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ALTURA (m)</a:t>
                      </a:r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TIPO DE ALTURA</a:t>
                      </a:r>
                      <a:endParaRPr lang="es-EC" sz="1050" b="1" i="1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*SAT1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3072719,655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358675,706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46,277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25,8651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ANDE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3073292,542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358736,707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31,166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10,7699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DEE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3075455,556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357048,092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29,247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8,9310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ORION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3073223,017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358871,117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26,164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5,7637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PETREL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3072811,686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358415,212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28,423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8,0044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PING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3077343,358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358034,747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25,595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5,4220</a:t>
                      </a:r>
                      <a:endParaRPr lang="es-EC" sz="105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RIQUELME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3069258,810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357323,750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23,782</a:t>
                      </a:r>
                      <a:endParaRPr lang="es-EC" sz="110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2,6470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ORTOMÉTRICA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SAT2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3073335,062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356156,037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70,080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49,7150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SKUA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3072319,407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359211,722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35,070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14,6410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GEOMÉTRICA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90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TORRE</a:t>
                      </a:r>
                      <a:endParaRPr lang="es-EC" sz="1100" b="1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3076607,749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359126,108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27,634</a:t>
                      </a:r>
                      <a:endParaRPr lang="es-EC" sz="1100" b="0" i="0" u="none" strike="noStrike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EC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u="none" strike="noStrike" dirty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7,3980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50" u="none" strike="noStrike" dirty="0" smtClean="0"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TRIGONOMÉTRICA</a:t>
                      </a:r>
                      <a:endParaRPr lang="es-EC" sz="1050" b="0" i="0" u="none" strike="noStrike" dirty="0"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377"/>
          <a:stretch/>
        </p:blipFill>
        <p:spPr>
          <a:xfrm>
            <a:off x="3867217" y="4029467"/>
            <a:ext cx="4161167" cy="2639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Rectángulo"/>
          <p:cNvSpPr/>
          <p:nvPr/>
        </p:nvSpPr>
        <p:spPr>
          <a:xfrm>
            <a:off x="179512" y="4365104"/>
            <a:ext cx="33647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MODELO</a:t>
            </a:r>
          </a:p>
          <a:p>
            <a:pPr algn="ctr"/>
            <a:r>
              <a:rPr lang="es-E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 </a:t>
            </a:r>
          </a:p>
          <a:p>
            <a:pPr algn="ctr"/>
            <a:r>
              <a:rPr lang="es-E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ONDULACIONES</a:t>
            </a:r>
            <a:endParaRPr lang="es-E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74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33013" y="2365180"/>
            <a:ext cx="4383004" cy="40164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VARIACIÓN MAGNÉTICA VARÍA CON EL ESPACIO Y EL  PASO DEL TIEMPO. YA QUE LOS POLOS MAGNÉTICOS ESTÁN EN MOVIMIENTO</a:t>
            </a: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.</a:t>
            </a:r>
          </a:p>
          <a:p>
            <a:pPr algn="just"/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DECLINACIÓN MAGNÉTICA ES EL ÁNGULO COMPRENDIDO ENTRE EL NORTE MAGNÉTICO LOCAL Y EL NORTE VERDADERO (O NORTE GEOGRÁFICO).</a:t>
            </a:r>
          </a:p>
          <a:p>
            <a:pPr algn="just"/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PARA OBTENER EL VALOR DE LADECLINACIÓN MAGNÉTICA SE REALIZO CINCO OBSERVACIONES, TOMANDO COMO PUNTOS DE ORIGEN AL ORION Y EL SAT-1.</a:t>
            </a:r>
          </a:p>
          <a:p>
            <a:pPr algn="just"/>
            <a:endParaRPr lang="es-EC" sz="15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UTILIZO UN TEODOLITO BRÚJULA WILD TO Y LA BRÚJULA DE BRONCE DE 360°.</a:t>
            </a:r>
            <a:endParaRPr lang="es-EC" sz="15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u="sng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C. DECLINACIÓN MAGNÉTICA</a:t>
            </a:r>
            <a:endParaRPr lang="es-EC" sz="2000" b="1" u="sng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67059"/>
            <a:ext cx="4121567" cy="283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3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764704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346330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u="sng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C. DECLINACIÓN MAGNÉTICA</a:t>
            </a:r>
            <a:endParaRPr lang="es-EC" sz="2000" b="1" u="sng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5 Título"/>
          <p:cNvSpPr txBox="1">
            <a:spLocks/>
          </p:cNvSpPr>
          <p:nvPr/>
        </p:nvSpPr>
        <p:spPr>
          <a:xfrm>
            <a:off x="1691680" y="1775547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RESULTADO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689848"/>
              </p:ext>
            </p:extLst>
          </p:nvPr>
        </p:nvGraphicFramePr>
        <p:xfrm>
          <a:off x="2699792" y="2924944"/>
          <a:ext cx="4464496" cy="1872208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628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FF33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DECLINACIÓN MAGNETICA MEDIDA 07-MARZO 2014 SECTOR PEVIMA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9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11° 37´ 07.32”  AL ESTE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0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400" b="1" dirty="0">
                          <a:solidFill>
                            <a:srgbClr val="FF3333"/>
                          </a:solidFill>
                          <a:latin typeface="Arial"/>
                          <a:ea typeface="Calibri"/>
                          <a:cs typeface="Times New Roman"/>
                        </a:rPr>
                        <a:t>CONVERGENCIA                    </a:t>
                      </a: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2° 25´ 30.79¨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0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rgbClr val="FF3333"/>
                          </a:solidFill>
                          <a:latin typeface="Arial"/>
                          <a:ea typeface="Calibri"/>
                          <a:cs typeface="Times New Roman"/>
                        </a:rPr>
                        <a:t>MOVIMIENTO ANUAL</a:t>
                      </a:r>
                      <a:r>
                        <a:rPr lang="es-EC" sz="1400" b="1" dirty="0">
                          <a:latin typeface="Arial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s-EC" sz="1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 MINUTOS AL ESTE</a:t>
                      </a:r>
                      <a:endParaRPr lang="es-EC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400" dirty="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84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51520" y="2270543"/>
            <a:ext cx="8424935" cy="55399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DE ACUERDOS A COORDINACIONES TÉCNICAS REALIZADAS CON  EL DEPARTAMENTO DE GEODESIA SE ESTABLECIÓ LAS CARACTERRÍSTICAS TÉCNICAS DE LA TORRE: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6" name="5 Título"/>
          <p:cNvSpPr txBox="1">
            <a:spLocks/>
          </p:cNvSpPr>
          <p:nvPr/>
        </p:nvSpPr>
        <p:spPr>
          <a:xfrm>
            <a:off x="53955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INFRAESTRUCTURA CIVIL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33" y="2996952"/>
            <a:ext cx="6621435" cy="3744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01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3563887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39552" y="2708920"/>
            <a:ext cx="3744416" cy="30931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JUNTO CON EL PERSONAL LOGÍSTICO DE LA ARMADA  SE PROCEDIO A REALIZAR LA OBRA PARA LA COLOCACIÓN DE LA TORRE.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UNA VEZ TERMINADO EL CIMIENTO SE DETERMINO QUE POR SEGURIDAD DEBIDO AL MAL TIEMPO IMPERANTE DEL ÁREA SE LEVANTE LA TORRE, CUANDO LAS CONDICIONES LO PERMITAN (4 DÍAS DESPUES).</a:t>
            </a: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LEVANTADA LA TORRE,SE PROCEDIO A LA INSTALACIÓN DE LA ANTENA  GNSS.</a:t>
            </a: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32352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6" name="5 Título"/>
          <p:cNvSpPr txBox="1">
            <a:spLocks/>
          </p:cNvSpPr>
          <p:nvPr/>
        </p:nvSpPr>
        <p:spPr>
          <a:xfrm>
            <a:off x="53955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INFRAESTRUCTURA CIVIL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12" y="1790617"/>
            <a:ext cx="3533381" cy="4711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2663788"/>
            <a:ext cx="3953110" cy="2964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2663788"/>
            <a:ext cx="3953110" cy="2964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3" y="1700808"/>
            <a:ext cx="3953110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10 Botón de acción: Hacia delante o Siguiente">
            <a:hlinkClick r:id="rId8" action="ppaction://program" highlightClick="1"/>
          </p:cNvPr>
          <p:cNvSpPr/>
          <p:nvPr/>
        </p:nvSpPr>
        <p:spPr>
          <a:xfrm>
            <a:off x="2411761" y="6237312"/>
            <a:ext cx="864096" cy="432048"/>
          </a:xfrm>
          <a:prstGeom prst="actionButtonForwardNext">
            <a:avLst/>
          </a:prstGeom>
          <a:blipFill>
            <a:blip r:embed="rId9"/>
            <a:stretch>
              <a:fillRect/>
            </a:stretch>
          </a:blip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46" t="12193" r="13333" b="9206"/>
          <a:stretch/>
        </p:blipFill>
        <p:spPr>
          <a:xfrm>
            <a:off x="5398922" y="1700808"/>
            <a:ext cx="3240359" cy="48209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12" y="1692745"/>
            <a:ext cx="3240359" cy="4878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072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5 Título"/>
          <p:cNvSpPr txBox="1">
            <a:spLocks/>
          </p:cNvSpPr>
          <p:nvPr/>
        </p:nvSpPr>
        <p:spPr>
          <a:xfrm>
            <a:off x="33899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467544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INSTALACIÓN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8" name="Imagen 4" descr="E:\PROYECTOS GEODESIA\Antartida\Fase II 2013\DSC04295 - cop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004048" y="3067348"/>
            <a:ext cx="4032448" cy="26782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Rectángulo"/>
          <p:cNvSpPr/>
          <p:nvPr/>
        </p:nvSpPr>
        <p:spPr>
          <a:xfrm>
            <a:off x="171974" y="2276872"/>
            <a:ext cx="4717758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INTERFERENCIA DE SEÑALES DE </a:t>
            </a:r>
            <a:r>
              <a:rPr lang="es-EC" sz="1400" b="1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Fz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EXTERNAS: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NO EXISTE </a:t>
            </a: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NOMBRE  DE LA ESTACIÓN: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BASE   PEVIMA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CÓDIGO DE LA ESTACÍON: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ATEC</a:t>
            </a:r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CALIDAD DE RECEPCIÓN DE SEÑAL GNSS: 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ÓPTIMA</a:t>
            </a: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NÚMERO DE SATÉLITES GPS ENGANCHADOS (TRACKING): </a:t>
            </a:r>
            <a:r>
              <a:rPr lang="es-EC" sz="14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13 SVS </a:t>
            </a:r>
            <a:endParaRPr lang="es-EC" sz="14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r>
              <a:rPr lang="es-EC" sz="14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NÚMERO DE SATÉLITES GLONASS ENGANCHADOS (TRACKING):  </a:t>
            </a:r>
            <a:r>
              <a:rPr lang="es-EC" sz="14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7 SVS 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INTERVALO DE GRABACIÓN:</a:t>
            </a:r>
            <a:r>
              <a:rPr lang="es-EC" sz="1400" b="1" dirty="0" smtClean="0">
                <a:solidFill>
                  <a:srgbClr val="FF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10 SEGUNDOS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TAMAÑO DE ARCHIVO DIARIO: </a:t>
            </a:r>
          </a:p>
          <a:p>
            <a:pPr algn="just"/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15 MB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VALOR MÁXIMO PDOP / VHDOP:  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1.2</a:t>
            </a:r>
          </a:p>
          <a:p>
            <a:pPr algn="just"/>
            <a:r>
              <a:rPr lang="es-EC" sz="14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• ENERGÍA ELÉCTRICA / ESTABILIZADA:  </a:t>
            </a:r>
            <a:r>
              <a:rPr lang="es-EC" sz="1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NO, SOLO EN TIEMPO DE VERANO CUANDO LA ESTACIÓN MALDONADO REABRE SU FUNCIONAMIENTO DURANTE 4 MESES.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24944"/>
            <a:ext cx="4032448" cy="2834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n 3" descr="E:\PROYECTOS GEODESIA\Antartida\Fase II 2013\DSC04293 - copi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1213" b="21511"/>
          <a:stretch>
            <a:fillRect/>
          </a:stretch>
        </p:blipFill>
        <p:spPr bwMode="auto">
          <a:xfrm>
            <a:off x="4971258" y="3356992"/>
            <a:ext cx="4065238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01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36096" y="2132856"/>
            <a:ext cx="3024336" cy="4553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5 Título"/>
          <p:cNvSpPr>
            <a:spLocks noGrp="1"/>
          </p:cNvSpPr>
          <p:nvPr>
            <p:ph type="title"/>
          </p:nvPr>
        </p:nvSpPr>
        <p:spPr>
          <a:xfrm>
            <a:off x="611560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3347864" y="836712"/>
            <a:ext cx="2656631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XVIII EXPEDIXIÓN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5 Título"/>
          <p:cNvSpPr txBox="1">
            <a:spLocks/>
          </p:cNvSpPr>
          <p:nvPr/>
        </p:nvSpPr>
        <p:spPr>
          <a:xfrm>
            <a:off x="338998" y="1268760"/>
            <a:ext cx="79928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D. INSTALACIÓN DE UNA ESTACIÓN DE MONITOREO CONTINUO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1259632" y="1700808"/>
            <a:ext cx="619268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  RESULTADOS</a:t>
            </a:r>
            <a:endParaRPr lang="es-EC" sz="2000" b="1" u="sng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74556" y="2492896"/>
            <a:ext cx="3581554" cy="40164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E.M.C ATEC, MONITOREO DATOS DE LOS SIGUIENTES DÍAS:</a:t>
            </a:r>
          </a:p>
          <a:p>
            <a:pPr algn="just">
              <a:buFont typeface="Arial" pitchFamily="34" charset="0"/>
              <a:buChar char="•"/>
            </a:pPr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28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febrero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01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02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03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04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05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06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lvl="1"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07 </a:t>
            </a:r>
            <a:r>
              <a:rPr lang="es-EC" sz="15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 marzo de 2014</a:t>
            </a:r>
          </a:p>
          <a:p>
            <a:pPr algn="just">
              <a:buFont typeface="Arial" pitchFamily="34" charset="0"/>
              <a:buChar char="•"/>
            </a:pPr>
            <a:endParaRPr lang="es-EC" sz="15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5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ESTA REALIZANDO COORDINACIONES CON LAS E.M.C DE CHILE, ARGENTINA Y INGLATERRA, A FIN DE PROCESAR LOS DATOS.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611560" y="116632"/>
            <a:ext cx="7956376" cy="6552728"/>
            <a:chOff x="648072" y="116632"/>
            <a:chExt cx="7956376" cy="6552728"/>
          </a:xfrm>
        </p:grpSpPr>
        <p:pic>
          <p:nvPicPr>
            <p:cNvPr id="12" name="Picture 3" descr="F:\FOTOGRAFIAS_1\FOTOS ANTARTIDA_2012\17. 15_02_2012\P101031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648072" y="116632"/>
              <a:ext cx="7956376" cy="655272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" name="2 Rectángulo"/>
            <p:cNvSpPr/>
            <p:nvPr/>
          </p:nvSpPr>
          <p:spPr>
            <a:xfrm>
              <a:off x="3131840" y="404664"/>
              <a:ext cx="2160240" cy="11521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dirty="0" smtClean="0">
                  <a:solidFill>
                    <a:schemeClr val="tx1"/>
                  </a:solidFill>
                </a:rPr>
                <a:t>TORRE GNSS, BASE PEVIMA - ATEC</a:t>
              </a:r>
              <a:endParaRPr lang="es-EC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1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>
          <a:xfrm>
            <a:off x="0" y="2132856"/>
            <a:ext cx="4644008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C" sz="2400" b="1" u="sng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INTEGRANTES DEL I.G.M EN LA XVIII EXPEDICIÓN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Capt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de E. Gómez Juan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Sgos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de E. Gómez Carlos</a:t>
            </a:r>
          </a:p>
          <a:p>
            <a:pPr marL="514350" indent="-514350">
              <a:buFont typeface="+mj-lt"/>
              <a:buAutoNum type="arabicPeriod"/>
            </a:pP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Geom. </a:t>
            </a: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Jose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Sarzoza</a:t>
            </a:r>
            <a:endParaRPr lang="es-EC" sz="24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C" sz="24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Tlgo</a:t>
            </a:r>
            <a:r>
              <a:rPr lang="es-EC" sz="24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 Rafael Peña</a:t>
            </a:r>
          </a:p>
          <a:p>
            <a:endParaRPr lang="es-EC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24236"/>
            <a:ext cx="3851920" cy="28889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4" y="0"/>
            <a:ext cx="9144000" cy="2010488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4" y="5591975"/>
            <a:ext cx="1854780" cy="1233232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19"/>
          <a:stretch/>
        </p:blipFill>
        <p:spPr>
          <a:xfrm>
            <a:off x="3419872" y="5591975"/>
            <a:ext cx="2003990" cy="1274247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578" y="5565303"/>
            <a:ext cx="1943726" cy="1292371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551" y="5591975"/>
            <a:ext cx="1897961" cy="1260586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565303"/>
            <a:ext cx="1944216" cy="129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5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o"/>
          <p:cNvGrpSpPr/>
          <p:nvPr/>
        </p:nvGrpSpPr>
        <p:grpSpPr>
          <a:xfrm>
            <a:off x="179512" y="241851"/>
            <a:ext cx="8705056" cy="6283493"/>
            <a:chOff x="410717" y="178797"/>
            <a:chExt cx="8705056" cy="6283493"/>
          </a:xfrm>
        </p:grpSpPr>
        <p:grpSp>
          <p:nvGrpSpPr>
            <p:cNvPr id="11" name="10 Grupo"/>
            <p:cNvGrpSpPr/>
            <p:nvPr/>
          </p:nvGrpSpPr>
          <p:grpSpPr>
            <a:xfrm>
              <a:off x="410717" y="178797"/>
              <a:ext cx="8705056" cy="6283493"/>
              <a:chOff x="-28600" y="241850"/>
              <a:chExt cx="8705056" cy="6283493"/>
            </a:xfrm>
          </p:grpSpPr>
          <p:pic>
            <p:nvPicPr>
              <p:cNvPr id="4" name="3 Imagen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8600" y="241850"/>
                <a:ext cx="4065687" cy="6283493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5" name="4 Imagen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6880" y="241851"/>
                <a:ext cx="4639576" cy="289848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pic>
          <p:nvPicPr>
            <p:cNvPr id="15" name="14 Imagen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419" y="3077279"/>
              <a:ext cx="4645354" cy="33850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7" name="16 Rectángulo"/>
          <p:cNvSpPr/>
          <p:nvPr/>
        </p:nvSpPr>
        <p:spPr>
          <a:xfrm>
            <a:off x="2785903" y="2967335"/>
            <a:ext cx="35721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GRACIAS</a:t>
            </a:r>
            <a:endParaRPr lang="es-E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8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SUMARIO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827584" y="1484784"/>
            <a:ext cx="7704856" cy="3600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DE LA BASE </a:t>
            </a:r>
            <a:r>
              <a:rPr lang="es-EC" sz="2400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PEVIMA</a:t>
            </a:r>
            <a:endParaRPr lang="es-EC" sz="2400" b="1" dirty="0">
              <a:solidFill>
                <a:schemeClr val="tx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ITINERARIO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 PARA CUMPLIR CON EL PROYECTO No.1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FOTOGRAFÍA AÉREA PARA CUMPLIR CON EL PROYECTO No.2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400" b="1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VARIAS</a:t>
            </a:r>
          </a:p>
        </p:txBody>
      </p:sp>
    </p:spTree>
    <p:extLst>
      <p:ext uri="{BB962C8B-B14F-4D97-AF65-F5344CB8AC3E}">
        <p14:creationId xmlns:p14="http://schemas.microsoft.com/office/powerpoint/2010/main" val="19462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/>
          <p:nvPr/>
        </p:nvSpPr>
        <p:spPr>
          <a:xfrm>
            <a:off x="539552" y="3281215"/>
            <a:ext cx="463070" cy="255797"/>
          </a:xfrm>
          <a:prstGeom prst="rect">
            <a:avLst/>
          </a:prstGeom>
          <a:solidFill>
            <a:schemeClr val="tx2">
              <a:lumMod val="60000"/>
              <a:lumOff val="40000"/>
              <a:alpha val="33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rgbClr val="00B0F0">
                  <a:alpha val="29000"/>
                </a:srgbClr>
              </a:solidFill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DE LA BASE PEVIMA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-4432" y="1781619"/>
            <a:ext cx="9144000" cy="4599709"/>
            <a:chOff x="0" y="1196752"/>
            <a:chExt cx="9144000" cy="4599709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6752"/>
              <a:ext cx="9144000" cy="4599709"/>
            </a:xfrm>
            <a:prstGeom prst="rect">
              <a:avLst/>
            </a:prstGeom>
          </p:spPr>
        </p:pic>
        <p:pic>
          <p:nvPicPr>
            <p:cNvPr id="3" name="2 Imagen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548" y="1196752"/>
              <a:ext cx="4757591" cy="4459752"/>
            </a:xfrm>
            <a:prstGeom prst="rect">
              <a:avLst/>
            </a:prstGeom>
          </p:spPr>
        </p:pic>
      </p:grpSp>
      <p:pic>
        <p:nvPicPr>
          <p:cNvPr id="10" name="9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4" y="1772816"/>
            <a:ext cx="9144000" cy="4599709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2689"/>
            <a:ext cx="3299351" cy="18423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13 Conector recto de flecha"/>
          <p:cNvCxnSpPr/>
          <p:nvPr/>
        </p:nvCxnSpPr>
        <p:spPr>
          <a:xfrm flipH="1" flipV="1">
            <a:off x="3059832" y="3717032"/>
            <a:ext cx="1224136" cy="4680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>
            <a:off x="3649544" y="3140968"/>
            <a:ext cx="146711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21 Rectángulo"/>
          <p:cNvSpPr/>
          <p:nvPr/>
        </p:nvSpPr>
        <p:spPr>
          <a:xfrm>
            <a:off x="5107120" y="2342688"/>
            <a:ext cx="3384376" cy="184239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ISLA GREENWICH - 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PUNTA FORT WILLIAMS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LATITUD: </a:t>
            </a:r>
            <a:r>
              <a:rPr lang="es-EC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62° 26´57.6” S</a:t>
            </a:r>
          </a:p>
          <a:p>
            <a:pPr algn="ctr"/>
            <a:r>
              <a:rPr lang="es-EC" b="1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LONGITUD: </a:t>
            </a:r>
            <a:r>
              <a:rPr lang="es-EC" dirty="0" smtClean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59°44´32.1” W</a:t>
            </a:r>
            <a:endParaRPr lang="es-EC" b="1" dirty="0">
              <a:solidFill>
                <a:schemeClr val="tx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3906"/>
          <a:stretch/>
        </p:blipFill>
        <p:spPr>
          <a:xfrm>
            <a:off x="19069" y="4725144"/>
            <a:ext cx="9138865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8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ITINERARIO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8" name="7 Imagen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36412"/>
            <a:ext cx="2304256" cy="26979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733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539552" y="1565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 PARA CUMPLIR CON EL PROYECTO No.1 </a:t>
            </a:r>
            <a:r>
              <a:rPr lang="es-EC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539552" y="306489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C" b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“DETERMINACIÓN DE UN MARCO GEODÉSICO DE REFERENCIA DE ALTA PRECISIÓN ENLAZADO AL ITRS (INTERNATIONAL TERRESTRIAL REFERENCE SYSTEM) CON MEDICIONES DE GRAVEDAD Y ALTURAS, COMPLEMENTADO CON EL CÁLCULO DE DECLINACIÓN MAGNÉTICA Y CONVERGENCIA EN EL ÁREA DE LA ESTACIÓN CIENTÍFICA PEDRO VICENTE MALDONADO” E ”INSTALACIÓN DE UNA ESTACIÓN DE MONITOREO CONTINUO ENLAZADA A LA RED SIRGAS Y POSTULARLA COMO ESTACIÓN IGS”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368" y="63236"/>
            <a:ext cx="1283632" cy="1263576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23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7" name="Picture 2" descr="D:\PROYECTOS\ANTARTIDA\PRESENTACIÓN INAE 2013\Image_(2)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8662" t="4588" r="9479" b="6780"/>
          <a:stretch>
            <a:fillRect/>
          </a:stretch>
        </p:blipFill>
        <p:spPr bwMode="auto">
          <a:xfrm>
            <a:off x="5383144" y="1553089"/>
            <a:ext cx="3508834" cy="49484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9512" y="1484784"/>
            <a:ext cx="4711042" cy="501675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 EL AÑO 1991 EL IGM PARTICIPA CON UN PROYECTO GEODÉSICO EN LA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III EXPEDICIÓN A LA ANTÁRTIDA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. EL PROPÓSITO DEL PROYECTO FUE LA DETERMINACIÓN DE UNA BASE GEODÉSICA DE PARTIDA PARA FUTUROS TRABAJOS  GEODÉSICOS Y CARTOGRÁFICOS EN LA ZONA.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 </a:t>
            </a:r>
            <a:r>
              <a:rPr lang="es-EC" sz="1600" b="1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DETERMINARON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2 ESTACIONES (SAT 1 Y SAT 2) UTILIZANDO LOS PRIMEROS RECEPTORES DE SEÑALES POR SATÉLITE MAGNAVOX. POSTERIORMENTE SE ESTABLECIERON OTRAS DOS ESTACIONES (DEE Y TORRE) CON MEDICIONES POR GEODESIA CONVENCIONAL UTILIZANDO DISTANCIÓMETROS Y TEODOLITOS PARA CALCULAR  ASÍ SUS COORDENADAS FINALES.</a:t>
            </a:r>
            <a:endParaRPr lang="es-ES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647551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16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ANTECEDENTES</a:t>
            </a:r>
            <a:endParaRPr lang="es-EC" sz="16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8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95151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1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ACTIVIDADES REALIZADAS DE GEODESIA</a:t>
            </a:r>
            <a:endParaRPr lang="es-EC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9511" y="1655516"/>
            <a:ext cx="8697639" cy="10772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DURANTE III, XVI y XVII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EXPEDICIÓN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EN COORDINACIÓN CON EL INOCAR, SE  MONUMENTO 10 MOJONES.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ESTOS MOJONES SE MATERILIZAN PARA CONFORMAR LA RED G.P.S  “ANTÁRTICA –</a:t>
            </a:r>
          </a:p>
          <a:p>
            <a:pPr algn="just"/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    EC”</a:t>
            </a:r>
          </a:p>
        </p:txBody>
      </p:sp>
      <p:sp>
        <p:nvSpPr>
          <p:cNvPr id="13" name="5 Título"/>
          <p:cNvSpPr txBox="1">
            <a:spLocks/>
          </p:cNvSpPr>
          <p:nvPr/>
        </p:nvSpPr>
        <p:spPr>
          <a:xfrm>
            <a:off x="647551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ANTECEDENTES</a:t>
            </a:r>
            <a:endParaRPr lang="es-EC" sz="20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94841" y="3326683"/>
            <a:ext cx="8697639" cy="23083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LA XVI y XVII </a:t>
            </a:r>
            <a:r>
              <a:rPr lang="es-EC" sz="1600" b="1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EXPEDICIÓN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REALIZÓ TRABAJOS DE POSICIONAMIENTO G.P.S DE ALTA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PRESICIÓN, PERMITIENDO ENLAZAR LA RED G.P.S. “ANTÁRTICA-EC” A LA RED SIRGAS –CON, PUES SE TOMO COMO BASE PARA EL PROCESAMIENTO Y AJUSTE, LAS  ESTACIONES DE MONITOREO CONTINUO  DE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FALK  (INGLATERRA) 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, PARC 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(CHILE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) Y RÍO2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(ARGENTINA</a:t>
            </a: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), QUE PERTENECEN A LA RED SIRGAS-CON.</a:t>
            </a:r>
          </a:p>
          <a:p>
            <a:pPr algn="just">
              <a:buFont typeface="Arial" pitchFamily="34" charset="0"/>
              <a:buChar char="•"/>
            </a:pPr>
            <a:endParaRPr lang="es-EC" sz="1600" dirty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C" sz="1600" dirty="0" smtClean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REALIZAN </a:t>
            </a:r>
            <a:r>
              <a:rPr lang="es-EC" sz="1600" dirty="0">
                <a:solidFill>
                  <a:schemeClr val="bg2">
                    <a:lumMod val="1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TRABAJOS DE NIVELACIÓN TRIGONOMÉTRICA DE LOS MOJONES Y DE GRAVIMETRÍA.</a:t>
            </a:r>
          </a:p>
          <a:p>
            <a:pPr algn="just"/>
            <a:endParaRPr lang="es-EC" sz="1600" dirty="0" smtClean="0">
              <a:solidFill>
                <a:schemeClr val="bg2">
                  <a:lumMod val="1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2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5 Título"/>
          <p:cNvSpPr txBox="1">
            <a:spLocks/>
          </p:cNvSpPr>
          <p:nvPr/>
        </p:nvSpPr>
        <p:spPr>
          <a:xfrm>
            <a:off x="755576" y="260648"/>
            <a:ext cx="756084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UBICACIÓN MOJONES DE LA RED  G.P.S  “ANTÁRTICA-EC”</a:t>
            </a:r>
            <a:endParaRPr lang="es-EC" sz="2800" b="1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10" name="9 Imagen" descr="RED GPS ANTARTIDA-EC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6931" y="1268760"/>
            <a:ext cx="6143668" cy="5279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08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1232</Words>
  <Application>Microsoft Office PowerPoint</Application>
  <PresentationFormat>Presentación en pantalla (4:3)</PresentationFormat>
  <Paragraphs>214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Tema de Office</vt:lpstr>
      <vt:lpstr>Presentación de PowerPoint</vt:lpstr>
      <vt:lpstr>Presentación de PowerPoint</vt:lpstr>
      <vt:lpstr>SUMARIO </vt:lpstr>
      <vt:lpstr>UBICACIÓN DE LA BASE PEVIMA </vt:lpstr>
      <vt:lpstr>ITINERARIO </vt:lpstr>
      <vt:lpstr>ACTIVIDADES REALIZADAS DE GEODESIA PARA CUMPLIR CON EL PROYECTO No.1  </vt:lpstr>
      <vt:lpstr>ACTIVIDADES REALIZADAS DE GEODESIA</vt:lpstr>
      <vt:lpstr>ACTIVIDADES REALIZADAS DE GEODESIA</vt:lpstr>
      <vt:lpstr>Presentación de PowerPoint</vt:lpstr>
      <vt:lpstr>ACTIVIDADES REALIZADAS DE GEODESIA</vt:lpstr>
      <vt:lpstr>ACTIVIDADES REALIZADAS DE GEODESIA</vt:lpstr>
      <vt:lpstr>ACTIVIDADES REALIZADAS DE GEODESIA</vt:lpstr>
      <vt:lpstr>RESULTADOS</vt:lpstr>
      <vt:lpstr>ACTIVIDADES REALIZADAS DE GEODESIA</vt:lpstr>
      <vt:lpstr>ACTIVIDADES REALIZADAS DE GEODESIA</vt:lpstr>
      <vt:lpstr>ACTIVIDADES REALIZADAS DE GEODESIA</vt:lpstr>
      <vt:lpstr>ACTIVIDADES REALIZADAS DE GEODESIA</vt:lpstr>
      <vt:lpstr>ACTIVIDADES REALIZADAS DE GEODESIA</vt:lpstr>
      <vt:lpstr>ACTIVIDADES REALIZADAS DE GEODESIA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JUAN_JOSUE_RAFAELA</dc:creator>
  <cp:lastModifiedBy>hp</cp:lastModifiedBy>
  <cp:revision>82</cp:revision>
  <dcterms:created xsi:type="dcterms:W3CDTF">2014-03-19T19:08:34Z</dcterms:created>
  <dcterms:modified xsi:type="dcterms:W3CDTF">2014-06-06T13:52:28Z</dcterms:modified>
</cp:coreProperties>
</file>