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9"/>
  </p:notesMasterIdLst>
  <p:sldIdLst>
    <p:sldId id="256" r:id="rId4"/>
    <p:sldId id="318" r:id="rId5"/>
    <p:sldId id="289" r:id="rId6"/>
    <p:sldId id="263" r:id="rId7"/>
    <p:sldId id="290" r:id="rId8"/>
    <p:sldId id="291" r:id="rId9"/>
    <p:sldId id="275" r:id="rId10"/>
    <p:sldId id="281" r:id="rId11"/>
    <p:sldId id="292" r:id="rId12"/>
    <p:sldId id="293" r:id="rId13"/>
    <p:sldId id="294" r:id="rId14"/>
    <p:sldId id="295" r:id="rId15"/>
    <p:sldId id="296" r:id="rId16"/>
    <p:sldId id="297" r:id="rId17"/>
    <p:sldId id="299" r:id="rId18"/>
    <p:sldId id="300" r:id="rId19"/>
    <p:sldId id="301" r:id="rId20"/>
    <p:sldId id="298" r:id="rId21"/>
    <p:sldId id="302" r:id="rId22"/>
    <p:sldId id="303" r:id="rId23"/>
    <p:sldId id="304" r:id="rId24"/>
    <p:sldId id="305" r:id="rId25"/>
    <p:sldId id="306" r:id="rId26"/>
    <p:sldId id="307" r:id="rId27"/>
    <p:sldId id="309" r:id="rId28"/>
    <p:sldId id="310" r:id="rId29"/>
    <p:sldId id="308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9" r:id="rId38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1DA67-10BE-483B-BE12-6E80C3A99DF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185D7-2AD6-4D9A-8B7B-771452BBBD0A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3675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5750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8676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75593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FE3D8AA-2152-43F7-9A05-35913778EBFF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4691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9AEC6690-CA7D-45AD-9E08-0B6B1B86FC1C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02676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F8D56C5-C7C1-474E-9447-DAD7D2532227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68176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D9949-9903-4D2B-871C-A0797913FD2E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41097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F6A4416-7AFD-4D34-A306-4CCA48696B73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4812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4314CEC2-127D-4904-92C5-E6C45424079D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749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3D3A1AA-A87B-4F79-91FB-CDB8B45BACD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5500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D0656DA-7336-4973-9BB9-037337856798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001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80292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74F468BB-2D6D-4EA5-ABD2-AAD7DA033609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3726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6FBA6-2CEE-453C-9EA6-1B09E6EA18F2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22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D5A7A60B-C874-4E2C-980C-223FFEC7FE8D}" type="slidenum">
              <a:rPr lang="es-ES" smtClean="0">
                <a:solidFill>
                  <a:srgbClr val="8CADAE">
                    <a:shade val="75000"/>
                  </a:srgbClr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99721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570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72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686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353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526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42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604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1535776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593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8778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734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48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24076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8554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7121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17806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6480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3576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E0433-96B1-4F1D-978B-676F2E2D1D44}" type="datetimeFigureOut">
              <a:rPr lang="es-EC" smtClean="0"/>
              <a:t>20/02/2015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8731-52B6-4FB6-B536-F884C81B51D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383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CE4D1C-2A51-488C-A9E5-5060C8E97FDD}" type="slidenum">
              <a:rPr lang="es-ES" smtClean="0">
                <a:solidFill>
                  <a:srgbClr val="8CADAE">
                    <a:shade val="75000"/>
                  </a:srgb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>
              <a:solidFill>
                <a:srgbClr val="8CADAE">
                  <a:shade val="75000"/>
                </a:srgbClr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0381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91571-EE09-40D9-9367-8C16F7358CB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20/02/2015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6C563-9711-45D2-ABD7-FE4C5AB0EE6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833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27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microsoft.com/office/2007/relationships/hdphoto" Target="../media/hdphoto7.wdp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png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microsoft.com/office/2007/relationships/hdphoto" Target="../media/hdphoto10.wdp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microsoft.com/office/2007/relationships/hdphoto" Target="../media/hdphoto1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microsoft.com/office/2007/relationships/hdphoto" Target="../media/hdphoto12.wdp"/><Relationship Id="rId4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68.png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9816" y="1022871"/>
            <a:ext cx="8280920" cy="1470025"/>
          </a:xfrm>
        </p:spPr>
        <p:txBody>
          <a:bodyPr>
            <a:normAutofit fontScale="90000"/>
          </a:bodyPr>
          <a:lstStyle/>
          <a:p>
            <a:r>
              <a:rPr lang="es-EC" sz="4000" b="1" dirty="0" smtClean="0"/>
              <a:t>INSTITUTO ANTÁRTICO ECUATORIANO</a:t>
            </a:r>
            <a:br>
              <a:rPr lang="es-EC" sz="4000" b="1" dirty="0" smtClean="0"/>
            </a:br>
            <a:r>
              <a:rPr lang="es-EC" sz="2700" b="1" dirty="0" smtClean="0"/>
              <a:t>XIX EXPEDICIÓN ANTÁRTICA ECUATORIANA</a:t>
            </a:r>
            <a:r>
              <a:rPr lang="es-EC" sz="2700" b="1" dirty="0"/>
              <a:t/>
            </a:r>
            <a:br>
              <a:rPr lang="es-EC" sz="2700" b="1" dirty="0"/>
            </a:br>
            <a:r>
              <a:rPr lang="es-EC" sz="2700" b="1" dirty="0" smtClean="0"/>
              <a:t/>
            </a:r>
            <a:br>
              <a:rPr lang="es-EC" sz="2700" b="1" dirty="0" smtClean="0"/>
            </a:br>
            <a:r>
              <a:rPr lang="es-EC" sz="2700" b="1" dirty="0" smtClean="0"/>
              <a:t/>
            </a:r>
            <a:br>
              <a:rPr lang="es-EC" sz="2700" b="1" dirty="0" smtClean="0"/>
            </a:br>
            <a:r>
              <a:rPr lang="es-EC" sz="2700" b="1" dirty="0"/>
              <a:t/>
            </a:r>
            <a:br>
              <a:rPr lang="es-EC" sz="2700" b="1" dirty="0"/>
            </a:br>
            <a:r>
              <a:rPr lang="es-EC" sz="2700" b="1" dirty="0" smtClean="0"/>
              <a:t/>
            </a:r>
            <a:br>
              <a:rPr lang="es-EC" sz="2700" b="1" dirty="0" smtClean="0"/>
            </a:br>
            <a:r>
              <a:rPr lang="es-EC" sz="2800" b="1" dirty="0" smtClean="0"/>
              <a:t/>
            </a:r>
            <a:br>
              <a:rPr lang="es-EC" sz="2800" b="1" dirty="0" smtClean="0"/>
            </a:br>
            <a:r>
              <a:rPr lang="es-EC" sz="2700" b="1" u="sng" dirty="0" smtClean="0"/>
              <a:t>BASE ANTÁRTICA “PEDRO VICENTE MALDONADO”</a:t>
            </a:r>
            <a:endParaRPr lang="es-EC" sz="3100" b="1" u="sng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683568" y="3356992"/>
            <a:ext cx="7848872" cy="136815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es-EC" sz="5400" dirty="0" smtClean="0">
              <a:solidFill>
                <a:srgbClr val="FFFF00"/>
              </a:solidFill>
              <a:latin typeface="Agency FB" pitchFamily="34" charset="0"/>
              <a:ea typeface="+mj-ea"/>
              <a:cs typeface="+mj-cs"/>
            </a:endParaRPr>
          </a:p>
          <a:p>
            <a:pPr algn="just">
              <a:defRPr/>
            </a:pPr>
            <a:r>
              <a:rPr lang="es-EC" sz="11200" dirty="0" smtClean="0">
                <a:solidFill>
                  <a:srgbClr val="002060"/>
                </a:solidFill>
                <a:latin typeface="Agency FB" pitchFamily="34" charset="0"/>
                <a:ea typeface="+mj-ea"/>
                <a:cs typeface="+mj-cs"/>
              </a:rPr>
              <a:t>“GENERACIÓN DE CARTOGRAFÍA OFICIAL A ESCALA 1:10.000 EN LA ISLA GREENWICH, PUNTA FORT WILLIAMS, GLACIAL QUITO, PUNTA AMBATO, EN EL CONTINENTE ANTÁRTICO” (Proyecto F-04-12.4)</a:t>
            </a:r>
            <a:endParaRPr lang="es-EC" sz="2800" dirty="0" smtClean="0">
              <a:solidFill>
                <a:srgbClr val="FFFF00"/>
              </a:solidFill>
              <a:latin typeface="Agency FB" pitchFamily="34" charset="0"/>
              <a:ea typeface="+mj-ea"/>
              <a:cs typeface="+mj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83568" y="4941168"/>
            <a:ext cx="2232248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s-ES_tradnl" sz="1400" dirty="0" smtClean="0"/>
              <a:t>EQUIPO DE TRABAJO:</a:t>
            </a:r>
            <a:endParaRPr lang="es-EC" sz="1200" dirty="0"/>
          </a:p>
          <a:p>
            <a:r>
              <a:rPr lang="es-MX" sz="1400" b="1" dirty="0" smtClean="0"/>
              <a:t>TCRN. CARLOS ESTRELLA</a:t>
            </a:r>
          </a:p>
          <a:p>
            <a:r>
              <a:rPr lang="es-MX" sz="1400" b="1" dirty="0" smtClean="0"/>
              <a:t>CAPT. DARWIN IBAÑEZ</a:t>
            </a:r>
          </a:p>
          <a:p>
            <a:r>
              <a:rPr lang="es-MX" sz="1400" b="1" dirty="0" smtClean="0"/>
              <a:t>SGOS. ANGEL MARQUINEZ</a:t>
            </a:r>
          </a:p>
          <a:p>
            <a:r>
              <a:rPr lang="es-MX" sz="1400" b="1" dirty="0" smtClean="0"/>
              <a:t>ING. CHRISTIAN PILAPANTA</a:t>
            </a:r>
          </a:p>
          <a:p>
            <a:r>
              <a:rPr lang="es-MX" sz="1400" b="1" dirty="0" smtClean="0"/>
              <a:t>ING. JOSE PACHECO</a:t>
            </a:r>
            <a:endParaRPr lang="es-EC" sz="1600" b="1" dirty="0"/>
          </a:p>
        </p:txBody>
      </p:sp>
      <p:pic>
        <p:nvPicPr>
          <p:cNvPr id="8" name="Picture 2" descr="D:\LOGO FINA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59" y="764704"/>
            <a:ext cx="974908" cy="1056640"/>
          </a:xfrm>
          <a:prstGeom prst="rect">
            <a:avLst/>
          </a:prstGeom>
          <a:noFill/>
        </p:spPr>
      </p:pic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12258"/>
          <a:stretch/>
        </p:blipFill>
        <p:spPr>
          <a:xfrm>
            <a:off x="3312368" y="4763623"/>
            <a:ext cx="2915816" cy="17400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806202"/>
            <a:ext cx="1656184" cy="1647134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360" y="1089817"/>
            <a:ext cx="1730645" cy="18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409026" y="376954"/>
            <a:ext cx="8267429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1. Instalación, almacenamiento de datos y procesamiento de la EMC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7326" t="5438" r="17279" b="5136"/>
          <a:stretch/>
        </p:blipFill>
        <p:spPr bwMode="auto">
          <a:xfrm>
            <a:off x="439458" y="1605462"/>
            <a:ext cx="5716717" cy="4991890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1912" t="31117" r="24413" b="24472"/>
          <a:stretch/>
        </p:blipFill>
        <p:spPr bwMode="auto">
          <a:xfrm rot="5400000">
            <a:off x="5048189" y="2825069"/>
            <a:ext cx="4991890" cy="2552675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66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409026" y="376954"/>
            <a:ext cx="8267429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1. Instalación, almacenamiento de datos y procesamiento de la EMC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6646" t="11179" r="15071" b="4834"/>
          <a:stretch/>
        </p:blipFill>
        <p:spPr bwMode="auto">
          <a:xfrm>
            <a:off x="887617" y="1628800"/>
            <a:ext cx="7428799" cy="4896544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1 Elipse"/>
          <p:cNvSpPr/>
          <p:nvPr/>
        </p:nvSpPr>
        <p:spPr>
          <a:xfrm>
            <a:off x="2411760" y="5517232"/>
            <a:ext cx="864096" cy="504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522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2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Instalación, almacenamiento de datos y procesamiento de la MET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C" sz="1800" dirty="0" smtClean="0"/>
              <a:t>MODELOS DE PREDICCIÓN METEOROLÓGICA</a:t>
            </a:r>
          </a:p>
          <a:p>
            <a:pPr algn="just"/>
            <a:r>
              <a:rPr lang="es-EC" sz="1800" dirty="0" smtClean="0"/>
              <a:t>TEC </a:t>
            </a:r>
          </a:p>
          <a:p>
            <a:pPr algn="just"/>
            <a:r>
              <a:rPr lang="es-EC" sz="1800" dirty="0" smtClean="0"/>
              <a:t>APOYO IONOSFERA, TROPOSFERA, MEJORAMIENTO DE PRECISIÓN - EMC</a:t>
            </a:r>
          </a:p>
        </p:txBody>
      </p:sp>
      <p:pic>
        <p:nvPicPr>
          <p:cNvPr id="7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3" t="10204" r="32067" b="10829"/>
          <a:stretch/>
        </p:blipFill>
        <p:spPr bwMode="auto">
          <a:xfrm>
            <a:off x="323528" y="2636912"/>
            <a:ext cx="3816424" cy="3744416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2636912"/>
            <a:ext cx="4536504" cy="37444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28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2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Instalación, almacenamiento de datos y procesamiento de la MET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/>
          <p:nvPr/>
        </p:nvPicPr>
        <p:blipFill rotWithShape="1">
          <a:blip r:embed="rId3"/>
          <a:srcRect l="13759" t="2114" r="13202" b="43505"/>
          <a:stretch/>
        </p:blipFill>
        <p:spPr bwMode="auto">
          <a:xfrm>
            <a:off x="648351" y="1628800"/>
            <a:ext cx="7884089" cy="4680520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732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2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Instalación, almacenamiento de datos y procesamiento de la MET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4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620086"/>
            <a:ext cx="8568953" cy="159289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9" name="3 Imagen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84984"/>
            <a:ext cx="8568952" cy="1584176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0" name="5 Imagen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941168"/>
            <a:ext cx="8568952" cy="1512168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144334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3. Puntos de Control de Apoyo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Aerofotogramétrico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 UAV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3106" r="12740"/>
          <a:stretch/>
        </p:blipFill>
        <p:spPr bwMode="auto">
          <a:xfrm>
            <a:off x="1332747" y="1628800"/>
            <a:ext cx="6551621" cy="496855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3632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3. Puntos de Control (17) de Apoyo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Aerofotogramétrico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 UAV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3"/>
          <a:srcRect l="13928" t="8157" r="13882" b="12991"/>
          <a:stretch/>
        </p:blipFill>
        <p:spPr bwMode="auto">
          <a:xfrm>
            <a:off x="971600" y="1628800"/>
            <a:ext cx="7128792" cy="496855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1 Triángulo isósceles"/>
          <p:cNvSpPr/>
          <p:nvPr/>
        </p:nvSpPr>
        <p:spPr>
          <a:xfrm>
            <a:off x="6588224" y="3645024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Triángulo isósceles"/>
          <p:cNvSpPr/>
          <p:nvPr/>
        </p:nvSpPr>
        <p:spPr>
          <a:xfrm>
            <a:off x="5868144" y="4221088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7 Triángulo isósceles"/>
          <p:cNvSpPr/>
          <p:nvPr/>
        </p:nvSpPr>
        <p:spPr>
          <a:xfrm>
            <a:off x="6300192" y="5229200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8 Triángulo isósceles"/>
          <p:cNvSpPr/>
          <p:nvPr/>
        </p:nvSpPr>
        <p:spPr>
          <a:xfrm>
            <a:off x="4974552" y="3645024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9 Triángulo isósceles"/>
          <p:cNvSpPr/>
          <p:nvPr/>
        </p:nvSpPr>
        <p:spPr>
          <a:xfrm>
            <a:off x="5724128" y="4869160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10 Triángulo isósceles"/>
          <p:cNvSpPr/>
          <p:nvPr/>
        </p:nvSpPr>
        <p:spPr>
          <a:xfrm>
            <a:off x="5292080" y="4293096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11 Triángulo isósceles"/>
          <p:cNvSpPr/>
          <p:nvPr/>
        </p:nvSpPr>
        <p:spPr>
          <a:xfrm>
            <a:off x="4932040" y="4365104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" name="12 Triángulo isósceles"/>
          <p:cNvSpPr/>
          <p:nvPr/>
        </p:nvSpPr>
        <p:spPr>
          <a:xfrm>
            <a:off x="4788024" y="5373216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13 Triángulo isósceles"/>
          <p:cNvSpPr/>
          <p:nvPr/>
        </p:nvSpPr>
        <p:spPr>
          <a:xfrm>
            <a:off x="3995936" y="4293096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14 Triángulo isósceles"/>
          <p:cNvSpPr/>
          <p:nvPr/>
        </p:nvSpPr>
        <p:spPr>
          <a:xfrm>
            <a:off x="5508104" y="5661248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15 Triángulo isósceles"/>
          <p:cNvSpPr/>
          <p:nvPr/>
        </p:nvSpPr>
        <p:spPr>
          <a:xfrm>
            <a:off x="4067944" y="5589240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7" name="16 Triángulo isósceles"/>
          <p:cNvSpPr/>
          <p:nvPr/>
        </p:nvSpPr>
        <p:spPr>
          <a:xfrm>
            <a:off x="2699792" y="4005064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17 Triángulo isósceles"/>
          <p:cNvSpPr/>
          <p:nvPr/>
        </p:nvSpPr>
        <p:spPr>
          <a:xfrm>
            <a:off x="2339752" y="3573016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18 Triángulo isósceles"/>
          <p:cNvSpPr/>
          <p:nvPr/>
        </p:nvSpPr>
        <p:spPr>
          <a:xfrm>
            <a:off x="1547664" y="3212976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19 Triángulo isósceles"/>
          <p:cNvSpPr/>
          <p:nvPr/>
        </p:nvSpPr>
        <p:spPr>
          <a:xfrm>
            <a:off x="2123728" y="2996952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1" name="20 Triángulo isósceles"/>
          <p:cNvSpPr/>
          <p:nvPr/>
        </p:nvSpPr>
        <p:spPr>
          <a:xfrm>
            <a:off x="2267744" y="2564904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2" name="21 Triángulo isósceles"/>
          <p:cNvSpPr/>
          <p:nvPr/>
        </p:nvSpPr>
        <p:spPr>
          <a:xfrm>
            <a:off x="1619672" y="2636912"/>
            <a:ext cx="432048" cy="28803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9165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3. Puntos de Control de Apoyo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Aerofotogramétrico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 UAV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8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200800" cy="4968552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3285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3. Puntos de Control de Apoyo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Aerofotogramétrico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 UAV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6 Imagen"/>
          <p:cNvPicPr/>
          <p:nvPr/>
        </p:nvPicPr>
        <p:blipFill rotWithShape="1">
          <a:blip r:embed="rId3"/>
          <a:srcRect l="13079" t="1511" r="14732"/>
          <a:stretch/>
        </p:blipFill>
        <p:spPr bwMode="auto">
          <a:xfrm>
            <a:off x="251520" y="1628801"/>
            <a:ext cx="6552728" cy="496855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5" b="13958"/>
          <a:stretch/>
        </p:blipFill>
        <p:spPr bwMode="auto">
          <a:xfrm rot="5400000">
            <a:off x="5395093" y="3099967"/>
            <a:ext cx="4968552" cy="20262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71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448962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4. RED GPS. Búsqueda y Posicionamiento Satelital de Puntos Geodésicos (10</a:t>
            </a:r>
            <a:r>
              <a:rPr lang="en-US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+1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)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/>
          <p:nvPr/>
        </p:nvPicPr>
        <p:blipFill rotWithShape="1">
          <a:blip r:embed="rId3"/>
          <a:srcRect l="14438" t="2114" r="13712"/>
          <a:stretch/>
        </p:blipFill>
        <p:spPr bwMode="auto">
          <a:xfrm>
            <a:off x="251520" y="1556792"/>
            <a:ext cx="6131891" cy="4968552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17" descr="Macintosh HD:Users:christianpilapantaamagua:Desktop:Captura de pantalla 2012-11-25 a las 16.45.34.pn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53" b="1805"/>
          <a:stretch/>
        </p:blipFill>
        <p:spPr bwMode="auto">
          <a:xfrm>
            <a:off x="6488452" y="1556792"/>
            <a:ext cx="2304256" cy="21602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2" t="21282" r="28317" b="40010"/>
          <a:stretch/>
        </p:blipFill>
        <p:spPr bwMode="auto">
          <a:xfrm>
            <a:off x="6493107" y="3818536"/>
            <a:ext cx="2299601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10" descr="http://miedoalmiedo.com3.tv/wp-content/uploads/2011/04/wpid-satelit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720" y="5085185"/>
            <a:ext cx="2276492" cy="144016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0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91429"/>
            <a:ext cx="5760640" cy="554462"/>
          </a:xfrm>
        </p:spPr>
        <p:txBody>
          <a:bodyPr>
            <a:normAutofit fontScale="90000"/>
          </a:bodyPr>
          <a:lstStyle/>
          <a:p>
            <a:pPr algn="l"/>
            <a:r>
              <a:rPr lang="es-EC" sz="3600" b="1" dirty="0" smtClean="0"/>
              <a:t>MISIÓN</a:t>
            </a:r>
            <a:endParaRPr lang="es-EC" sz="3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C" sz="2400" dirty="0"/>
              <a:t>Gestionar y ejecutar las actividades de investigación, generación y control de </a:t>
            </a:r>
            <a:r>
              <a:rPr lang="es-EC" sz="2400" dirty="0" err="1"/>
              <a:t>geoinformación</a:t>
            </a:r>
            <a:r>
              <a:rPr lang="es-EC" sz="2400" dirty="0"/>
              <a:t>, vinculación, transferencia de conocimiento y tecnología en los ámbitos de </a:t>
            </a:r>
            <a:r>
              <a:rPr lang="es-EC" sz="2400" b="1" dirty="0">
                <a:solidFill>
                  <a:schemeClr val="tx2">
                    <a:lumMod val="50000"/>
                  </a:schemeClr>
                </a:solidFill>
              </a:rPr>
              <a:t>Cartografía, Geodesia, Geografía, Ciencias de la Tierra, Observación de la Tierra, Navegación Global y Servicios Especializados. </a:t>
            </a:r>
            <a:endParaRPr lang="es-EC" sz="20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s-EC" sz="2400" dirty="0" smtClean="0"/>
          </a:p>
          <a:p>
            <a:endParaRPr lang="es-EC" sz="2400" dirty="0"/>
          </a:p>
        </p:txBody>
      </p:sp>
      <p:pic>
        <p:nvPicPr>
          <p:cNvPr id="4" name="Picture 2" descr="http://www.d21.it/wp-content/uploads/2013/04/geoid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"/>
          <a:stretch/>
        </p:blipFill>
        <p:spPr bwMode="auto">
          <a:xfrm>
            <a:off x="899592" y="3995124"/>
            <a:ext cx="3931530" cy="2314196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abae.gob.ve/lenguaje/images/00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32"/>
          <a:stretch/>
        </p:blipFill>
        <p:spPr bwMode="auto">
          <a:xfrm>
            <a:off x="4932040" y="3995124"/>
            <a:ext cx="1070569" cy="230425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chemeClr val="tx1"/>
            </a:solidFill>
          </a:ln>
        </p:spPr>
      </p:pic>
      <p:sp>
        <p:nvSpPr>
          <p:cNvPr id="6" name="5 CuadroTexto"/>
          <p:cNvSpPr txBox="1"/>
          <p:nvPr/>
        </p:nvSpPr>
        <p:spPr>
          <a:xfrm>
            <a:off x="3523831" y="708462"/>
            <a:ext cx="5440657" cy="36933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C" b="1" dirty="0" smtClean="0">
                <a:solidFill>
                  <a:prstClr val="white"/>
                </a:solidFill>
              </a:rPr>
              <a:t>DEC. 940: INVESTIGACIÓN, GEN. DE GEOINF.  SERV. ESP.</a:t>
            </a:r>
            <a:endParaRPr lang="es-EC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9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448962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4. RED GPS. Búsqueda y Posicionamiento Satelital de Puntos Geodésicos (10</a:t>
            </a:r>
            <a:r>
              <a:rPr lang="en-US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+1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)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4947" t="3324" r="13882" b="10876"/>
          <a:stretch/>
        </p:blipFill>
        <p:spPr bwMode="auto">
          <a:xfrm>
            <a:off x="251520" y="1586288"/>
            <a:ext cx="4441532" cy="5011064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4"/>
          <a:srcRect l="13419" t="11179" r="12863" b="9667"/>
          <a:stretch/>
        </p:blipFill>
        <p:spPr bwMode="auto">
          <a:xfrm>
            <a:off x="4788024" y="1596254"/>
            <a:ext cx="4018899" cy="2905125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4" t="27781" r="24568" b="22096"/>
          <a:stretch/>
        </p:blipFill>
        <p:spPr bwMode="auto">
          <a:xfrm>
            <a:off x="4799090" y="4581128"/>
            <a:ext cx="3991886" cy="1988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123728" y="292494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3200" b="1" dirty="0" smtClean="0"/>
              <a:t>7</a:t>
            </a:r>
            <a:endParaRPr lang="es-EC" sz="3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009668" y="1628800"/>
            <a:ext cx="450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3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8596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5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Aerotriangulación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 de bloques y computo de triangulación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3078" t="1812" r="13373" b="15710"/>
          <a:stretch/>
        </p:blipFill>
        <p:spPr bwMode="auto">
          <a:xfrm>
            <a:off x="395536" y="1628800"/>
            <a:ext cx="8424936" cy="496855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946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6. Generación de MDT/MDS y </a:t>
            </a:r>
            <a:r>
              <a:rPr lang="es-EC" sz="2800" b="1" dirty="0" err="1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true_o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6" t="33916" r="45278" b="33042"/>
          <a:stretch/>
        </p:blipFill>
        <p:spPr bwMode="auto">
          <a:xfrm>
            <a:off x="230943" y="1628800"/>
            <a:ext cx="4333195" cy="338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www.igm.gob.ec/work/images/adela.camacho/comunicacion_2013/noticias/investigacion/modelo_geoid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3" t="6082" r="5586" b="57681"/>
          <a:stretch/>
        </p:blipFill>
        <p:spPr bwMode="auto">
          <a:xfrm>
            <a:off x="251520" y="5085184"/>
            <a:ext cx="8590678" cy="1584176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inegi.org.mx/geo/contenidos/datosrelieve/continental/img/m_digital_terreno_chiapa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267" y="1628800"/>
            <a:ext cx="414093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3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7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Cálculo de la declinación magnética 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57" t="22917" r="30658" b="10282"/>
          <a:stretch/>
        </p:blipFill>
        <p:spPr bwMode="auto">
          <a:xfrm>
            <a:off x="320967" y="1628800"/>
            <a:ext cx="4323041" cy="48866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581128"/>
            <a:ext cx="3950548" cy="1944216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9" b="11231"/>
          <a:stretch/>
        </p:blipFill>
        <p:spPr>
          <a:xfrm>
            <a:off x="5758167" y="1635941"/>
            <a:ext cx="2918289" cy="2801171"/>
          </a:xfrm>
          <a:prstGeom prst="rect">
            <a:avLst/>
          </a:prstGeom>
        </p:spPr>
      </p:pic>
      <p:cxnSp>
        <p:nvCxnSpPr>
          <p:cNvPr id="5" name="4 Conector recto de flecha"/>
          <p:cNvCxnSpPr/>
          <p:nvPr/>
        </p:nvCxnSpPr>
        <p:spPr>
          <a:xfrm flipV="1">
            <a:off x="5292080" y="1635941"/>
            <a:ext cx="0" cy="2801171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 flipV="1">
            <a:off x="5292080" y="1772816"/>
            <a:ext cx="216024" cy="266429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flipH="1" flipV="1">
            <a:off x="5004048" y="2060848"/>
            <a:ext cx="288032" cy="23762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9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8</a:t>
            </a:r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. Determinación del Marco de Referencia Geodésico Terrestre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C" sz="1800" dirty="0" smtClean="0"/>
              <a:t>MISMO ESTANDAR QUE ECUADOR</a:t>
            </a:r>
          </a:p>
          <a:p>
            <a:pPr algn="just"/>
            <a:r>
              <a:rPr lang="es-EC" sz="1800" dirty="0" smtClean="0"/>
              <a:t>LIGADO A LA LEY DE CARTOGRAFIA</a:t>
            </a:r>
          </a:p>
          <a:p>
            <a:pPr algn="just"/>
            <a:r>
              <a:rPr lang="es-EC" sz="1800" dirty="0" smtClean="0"/>
              <a:t>SIRGAS 2016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62" t="14213" r="19168" b="6149"/>
          <a:stretch/>
        </p:blipFill>
        <p:spPr bwMode="auto">
          <a:xfrm>
            <a:off x="298436" y="2900466"/>
            <a:ext cx="5857740" cy="36248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174" y="2897180"/>
            <a:ext cx="2572298" cy="362816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" name="2 Conector recto de flecha"/>
          <p:cNvCxnSpPr/>
          <p:nvPr/>
        </p:nvCxnSpPr>
        <p:spPr>
          <a:xfrm>
            <a:off x="7452320" y="4293096"/>
            <a:ext cx="350045" cy="194421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79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9. Nivelación GEOMÉTRICA y TRIGONOMÉTRICA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3249" t="6344" r="15071" b="1813"/>
          <a:stretch/>
        </p:blipFill>
        <p:spPr bwMode="auto">
          <a:xfrm>
            <a:off x="1403648" y="1700808"/>
            <a:ext cx="6433640" cy="4752528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35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9. Nivelación GEOMÉTRICA y TRIGONOMÉTRICA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3"/>
          <a:srcRect l="13676" r="14335" b="2027"/>
          <a:stretch/>
        </p:blipFill>
        <p:spPr bwMode="auto">
          <a:xfrm>
            <a:off x="1763688" y="1700808"/>
            <a:ext cx="5688632" cy="4824536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903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9. Nivelación GEOMÉTRICA y TRIGONOMÉTRICA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3"/>
          <a:srcRect l="14947" t="7553" r="16939" b="1812"/>
          <a:stretch/>
        </p:blipFill>
        <p:spPr bwMode="auto">
          <a:xfrm>
            <a:off x="1475656" y="1628800"/>
            <a:ext cx="6192688" cy="496855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533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9. Nivelación GEOMÉTRICA y TRIGONOMÉTRICA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14640" r="14498"/>
          <a:stretch/>
        </p:blipFill>
        <p:spPr bwMode="auto">
          <a:xfrm>
            <a:off x="1835696" y="1628800"/>
            <a:ext cx="5472608" cy="4896544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8" t="11198" r="66618" b="12239"/>
          <a:stretch/>
        </p:blipFill>
        <p:spPr bwMode="auto">
          <a:xfrm>
            <a:off x="7452320" y="1628800"/>
            <a:ext cx="1440160" cy="1512168"/>
          </a:xfrm>
          <a:prstGeom prst="rect">
            <a:avLst/>
          </a:prstGeom>
          <a:noFill/>
          <a:ln w="19050">
            <a:solidFill>
              <a:sysClr val="windowText" lastClr="000000"/>
            </a:solidFill>
            <a:miter lim="800000"/>
            <a:headEnd/>
            <a:tailEnd/>
          </a:ln>
          <a:extLst/>
        </p:spPr>
      </p:pic>
    </p:spTree>
    <p:extLst>
      <p:ext uri="{BB962C8B-B14F-4D97-AF65-F5344CB8AC3E}">
        <p14:creationId xmlns:p14="http://schemas.microsoft.com/office/powerpoint/2010/main" val="48983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10. Reportes de la Red GPS (monografías de punto 10)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8" t="11198" r="66618" b="12239"/>
          <a:stretch/>
        </p:blipFill>
        <p:spPr bwMode="auto">
          <a:xfrm>
            <a:off x="251520" y="1902522"/>
            <a:ext cx="2880320" cy="390274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5" t="11250" r="34407" b="8670"/>
          <a:stretch/>
        </p:blipFill>
        <p:spPr bwMode="auto">
          <a:xfrm>
            <a:off x="3235669" y="1886343"/>
            <a:ext cx="2776491" cy="3918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4" t="11392" r="34131" b="8770"/>
          <a:stretch/>
        </p:blipFill>
        <p:spPr bwMode="auto">
          <a:xfrm>
            <a:off x="6101734" y="1886344"/>
            <a:ext cx="2790746" cy="3918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95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ENCUADRAMIENTO / UBICACIÓN ESPACIAL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9 Imagen"/>
          <p:cNvPicPr/>
          <p:nvPr/>
        </p:nvPicPr>
        <p:blipFill rotWithShape="1">
          <a:blip r:embed="rId3"/>
          <a:srcRect l="15287" t="9366" r="15241" b="14803"/>
          <a:stretch/>
        </p:blipFill>
        <p:spPr bwMode="auto">
          <a:xfrm>
            <a:off x="323528" y="1700808"/>
            <a:ext cx="8496944" cy="4824536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4" t="9931" r="9714" b="3631"/>
          <a:stretch/>
        </p:blipFill>
        <p:spPr bwMode="auto">
          <a:xfrm>
            <a:off x="395536" y="4581128"/>
            <a:ext cx="2686409" cy="187220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82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11. Pruebas Comunicaciones Satelitales (voz, video, datos)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3"/>
          <a:srcRect l="13419" t="2719" r="13542" b="2417"/>
          <a:stretch/>
        </p:blipFill>
        <p:spPr bwMode="auto">
          <a:xfrm>
            <a:off x="323527" y="1628800"/>
            <a:ext cx="4251033" cy="352839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7 Imagen"/>
          <p:cNvPicPr/>
          <p:nvPr/>
        </p:nvPicPr>
        <p:blipFill rotWithShape="1">
          <a:blip r:embed="rId4"/>
          <a:srcRect l="13079" t="2115" r="14732" b="2416"/>
          <a:stretch/>
        </p:blipFill>
        <p:spPr bwMode="auto">
          <a:xfrm>
            <a:off x="4644008" y="1628800"/>
            <a:ext cx="4176464" cy="352839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1" t="38750" r="16252" b="23750"/>
          <a:stretch/>
        </p:blipFill>
        <p:spPr bwMode="auto">
          <a:xfrm>
            <a:off x="323528" y="5284511"/>
            <a:ext cx="8496944" cy="13128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60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323529" y="376954"/>
            <a:ext cx="8424935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12. Alto Impacto Rebote Isostático (R/R)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6 Imagen"/>
          <p:cNvPicPr/>
          <p:nvPr/>
        </p:nvPicPr>
        <p:blipFill rotWithShape="1">
          <a:blip r:embed="rId3"/>
          <a:srcRect l="13676" t="6419" r="13690" b="6419"/>
          <a:stretch/>
        </p:blipFill>
        <p:spPr bwMode="auto">
          <a:xfrm>
            <a:off x="323528" y="2924944"/>
            <a:ext cx="4968551" cy="3672408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8 Imagen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693" t="14189" r="24403" b="29392"/>
          <a:stretch/>
        </p:blipFill>
        <p:spPr bwMode="auto">
          <a:xfrm>
            <a:off x="5436096" y="2924944"/>
            <a:ext cx="3384376" cy="3672408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C" sz="1800" dirty="0" smtClean="0"/>
              <a:t>CORRECCION TROPOSFÉRICA (VARIABILIDAD CLIMÁTICA)</a:t>
            </a:r>
          </a:p>
          <a:p>
            <a:pPr algn="just"/>
            <a:r>
              <a:rPr lang="es-EC" sz="1800" dirty="0" smtClean="0"/>
              <a:t>MODELO MATEMÁTICO DE CARGA DE PRESION ATMOSFPERICA (Alerta y Respuesta Temprana a Emergencias)</a:t>
            </a:r>
          </a:p>
          <a:p>
            <a:pPr algn="just"/>
            <a:r>
              <a:rPr lang="es-EC" sz="1800" dirty="0" smtClean="0"/>
              <a:t>MODELO DE AJUSTE ISOSTÁTICO (Verdadera forma de superficie de la tierra)</a:t>
            </a:r>
          </a:p>
        </p:txBody>
      </p:sp>
    </p:spTree>
    <p:extLst>
      <p:ext uri="{BB962C8B-B14F-4D97-AF65-F5344CB8AC3E}">
        <p14:creationId xmlns:p14="http://schemas.microsoft.com/office/powerpoint/2010/main" val="172466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CONCLUSIONES Y RECOMENDACIONES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484784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S_tradnl" sz="1800" dirty="0" smtClean="0"/>
              <a:t>C: Pese a las dificultades existentes (materiales, equipos y clima) se dio cumplimiento a todos los objetivos trazados por el IGM. </a:t>
            </a:r>
          </a:p>
          <a:p>
            <a:pPr marL="0" indent="0" algn="just">
              <a:buNone/>
            </a:pPr>
            <a:endParaRPr lang="es-ES_tradnl" sz="1800" dirty="0" smtClean="0"/>
          </a:p>
          <a:p>
            <a:pPr algn="just"/>
            <a:r>
              <a:rPr lang="es-ES_tradnl" sz="1800" dirty="0" smtClean="0"/>
              <a:t>C: Este proyecto ayudará a que el Ecuador, sea reconocido ante la comunidad nacional (SIRGAS-ECUADOR), regional (SIRGAS) y mundial (IGS), en sistemas geodésicos dando paso con esto al desarrollo de grandes plataformas de investigación.</a:t>
            </a:r>
          </a:p>
          <a:p>
            <a:pPr algn="just"/>
            <a:endParaRPr lang="es-ES_tradnl" sz="1800" dirty="0"/>
          </a:p>
          <a:p>
            <a:pPr marL="0" indent="0" algn="just">
              <a:buNone/>
            </a:pPr>
            <a:endParaRPr lang="es-ES_tradnl" sz="1800" dirty="0" smtClean="0"/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t="1875" r="13910" b="4376"/>
          <a:stretch/>
        </p:blipFill>
        <p:spPr bwMode="auto">
          <a:xfrm>
            <a:off x="3995936" y="3356992"/>
            <a:ext cx="4824536" cy="3250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 descr="http://1.bp.blogspot.com/-OI9IWBI-mlU/ThbfdcDfxZI/AAAAAAAAAaw/v2R3C0ZtMHo/s1600/175428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23528" y="4293096"/>
            <a:ext cx="352839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85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CONCLUSIONES Y RECOMENDACIONES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S_tradnl" sz="1800" dirty="0" smtClean="0"/>
              <a:t>C: La generación de Cartografía Oficial de la Antártida, a diferentes escalas, ayudará, al proceso de toma de decisiones, en los ámbitos de la investigación y desarrollo,  planificación, presencia geoespacial, seguridad, desarrollo nacional y apoyo a la gestión de riesgos, en todos sus contextos.  </a:t>
            </a:r>
            <a:endParaRPr lang="es-ES_tradnl" sz="1800" dirty="0"/>
          </a:p>
          <a:p>
            <a:pPr marL="0" indent="0" algn="just">
              <a:buNone/>
            </a:pPr>
            <a:endParaRPr lang="es-ES_tradnl" sz="1800" dirty="0" smtClean="0"/>
          </a:p>
          <a:p>
            <a:pPr algn="just"/>
            <a:r>
              <a:rPr lang="es-ES_tradnl" sz="1800" dirty="0" smtClean="0"/>
              <a:t>R: Todas las investigaciones deberán generar una única plataforma de </a:t>
            </a:r>
            <a:r>
              <a:rPr lang="es-ES_tradnl" sz="1800" dirty="0" err="1" smtClean="0"/>
              <a:t>espacialización</a:t>
            </a:r>
            <a:r>
              <a:rPr lang="es-ES_tradnl" sz="1800" dirty="0" smtClean="0"/>
              <a:t>, sustentada en principios de estándares cartográficos y geográficos a través de SIG. “Concentrar y relacionar todas las resultantes”</a:t>
            </a:r>
          </a:p>
          <a:p>
            <a:pPr marL="0" indent="0" algn="just">
              <a:buNone/>
            </a:pPr>
            <a:endParaRPr lang="es-ES_tradnl" sz="1800" dirty="0" smtClean="0"/>
          </a:p>
          <a:p>
            <a:pPr marL="0" indent="0" algn="just">
              <a:buNone/>
            </a:pPr>
            <a:endParaRPr lang="es-ES_tradnl" sz="1800" dirty="0"/>
          </a:p>
          <a:p>
            <a:pPr marL="0" indent="0" algn="just">
              <a:buNone/>
            </a:pPr>
            <a:endParaRPr lang="es-ES_tradnl" sz="1800" dirty="0" smtClean="0"/>
          </a:p>
          <a:p>
            <a:pPr algn="just"/>
            <a:r>
              <a:rPr lang="es-ES_tradnl" sz="1800" b="1" dirty="0" smtClean="0"/>
              <a:t>AGRADECIMIENTOS: </a:t>
            </a:r>
          </a:p>
          <a:p>
            <a:pPr lvl="1" algn="just"/>
            <a:r>
              <a:rPr lang="es-ES_tradnl" sz="1600" dirty="0" smtClean="0">
                <a:solidFill>
                  <a:schemeClr val="tx1"/>
                </a:solidFill>
              </a:rPr>
              <a:t>MDN</a:t>
            </a:r>
          </a:p>
          <a:p>
            <a:pPr lvl="1" algn="just"/>
            <a:r>
              <a:rPr lang="es-ES_tradnl" sz="1600" dirty="0" smtClean="0">
                <a:solidFill>
                  <a:schemeClr val="tx1"/>
                </a:solidFill>
              </a:rPr>
              <a:t>INAE - SENESCYT</a:t>
            </a:r>
          </a:p>
          <a:p>
            <a:pPr lvl="1" algn="just"/>
            <a:r>
              <a:rPr lang="es-ES_tradnl" sz="1600" dirty="0" smtClean="0">
                <a:solidFill>
                  <a:schemeClr val="tx1"/>
                </a:solidFill>
              </a:rPr>
              <a:t>IGM</a:t>
            </a:r>
          </a:p>
          <a:p>
            <a:pPr lvl="1" algn="just"/>
            <a:r>
              <a:rPr lang="es-ES_tradnl" sz="1600" dirty="0" smtClean="0">
                <a:solidFill>
                  <a:schemeClr val="tx1"/>
                </a:solidFill>
              </a:rPr>
              <a:t>PERSONAL ADMINISTRATIVO, LOGÍSTICO Y DE INVESTIGACIÓN DE LA E-XIX</a:t>
            </a:r>
            <a:endParaRPr lang="es-ES_tradnl" sz="1300" dirty="0" smtClean="0"/>
          </a:p>
          <a:p>
            <a:pPr algn="just"/>
            <a:endParaRPr lang="es-EC" sz="1800" dirty="0"/>
          </a:p>
          <a:p>
            <a:pPr marL="0" indent="0">
              <a:buNone/>
            </a:pPr>
            <a:endParaRPr lang="es-EC" sz="1800" dirty="0" smtClean="0"/>
          </a:p>
          <a:p>
            <a:endParaRPr lang="es-EC" sz="1800" dirty="0" smtClean="0"/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060" y="4077072"/>
            <a:ext cx="3983404" cy="2016151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2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GRACIAS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8" r="9184" b="4091"/>
          <a:stretch/>
        </p:blipFill>
        <p:spPr>
          <a:xfrm>
            <a:off x="395537" y="1772816"/>
            <a:ext cx="5060731" cy="4248472"/>
          </a:xfrm>
          <a:prstGeom prst="rect">
            <a:avLst/>
          </a:prstGeom>
        </p:spPr>
      </p:pic>
      <p:pic>
        <p:nvPicPr>
          <p:cNvPr id="7" name="Picture 2" descr="http://2.bp.blogspot.com/-GR1i7sk9zro/Te7afK05o2I/AAAAAAAAABI/9OBS5uTmoQM/s320/Satelites-Cartografi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5"/>
          <a:stretch/>
        </p:blipFill>
        <p:spPr bwMode="auto">
          <a:xfrm>
            <a:off x="5535899" y="1772816"/>
            <a:ext cx="328457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9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GRACIAS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HALES_VUEL_VIR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1665312"/>
            <a:ext cx="8064896" cy="4572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9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ANTECEDENTES DEL PROYECTO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S_tradnl" sz="1800" dirty="0"/>
              <a:t>ECUADOR - MDN (IGM) – </a:t>
            </a:r>
            <a:r>
              <a:rPr lang="es-ES_tradnl" sz="1800" dirty="0" smtClean="0"/>
              <a:t>INSTITUTOS </a:t>
            </a:r>
            <a:r>
              <a:rPr lang="es-ES_tradnl" sz="1800" dirty="0"/>
              <a:t>DE </a:t>
            </a:r>
            <a:r>
              <a:rPr lang="es-ES_tradnl" sz="1800" dirty="0" smtClean="0"/>
              <a:t>INVEST.  </a:t>
            </a:r>
            <a:r>
              <a:rPr lang="es-ES_tradnl" sz="1800" dirty="0"/>
              <a:t>DE LA DEFENSA</a:t>
            </a:r>
          </a:p>
          <a:p>
            <a:pPr algn="just"/>
            <a:r>
              <a:rPr lang="es-ES_tradnl" sz="1800" dirty="0"/>
              <a:t>APOYO DE LINEA BASE AL INAE EN SU MISÍÓN</a:t>
            </a:r>
          </a:p>
          <a:p>
            <a:pPr algn="just"/>
            <a:r>
              <a:rPr lang="es-ES_tradnl" sz="1800" dirty="0"/>
              <a:t>IGM RECTOR </a:t>
            </a:r>
            <a:r>
              <a:rPr lang="es-ES_tradnl" sz="1800" dirty="0" smtClean="0"/>
              <a:t>GENERACIÓN </a:t>
            </a:r>
            <a:r>
              <a:rPr lang="es-ES_tradnl" sz="1800" dirty="0"/>
              <a:t>DE GEOINFORMACIÓN (Cartografía Oficial)</a:t>
            </a:r>
            <a:endParaRPr lang="es-EC" sz="1800" dirty="0"/>
          </a:p>
          <a:p>
            <a:pPr marL="0" indent="0">
              <a:buNone/>
            </a:pPr>
            <a:endParaRPr lang="es-EC" sz="1800" dirty="0" smtClean="0"/>
          </a:p>
          <a:p>
            <a:endParaRPr lang="es-EC" sz="1800" dirty="0" smtClean="0"/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0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08920"/>
            <a:ext cx="7488832" cy="3888432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3" name="2 CuadroTexto"/>
          <p:cNvSpPr txBox="1"/>
          <p:nvPr/>
        </p:nvSpPr>
        <p:spPr>
          <a:xfrm>
            <a:off x="983269" y="5158933"/>
            <a:ext cx="4092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 smtClean="0"/>
              <a:t>PROYECTO DE FORTALECIMIENTO</a:t>
            </a:r>
          </a:p>
          <a:p>
            <a:r>
              <a:rPr lang="es-EC" dirty="0" smtClean="0"/>
              <a:t>PROYECTO DE INVESTIGACIÓN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4005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GENERACIÓN DE GEOINFORMACIÓN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t="12500" r="5710" b="9583"/>
          <a:stretch/>
        </p:blipFill>
        <p:spPr bwMode="auto">
          <a:xfrm>
            <a:off x="297834" y="1628800"/>
            <a:ext cx="8553453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540535" y="1700808"/>
            <a:ext cx="3207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 smtClean="0">
                <a:solidFill>
                  <a:schemeClr val="bg1"/>
                </a:solidFill>
              </a:rPr>
              <a:t>SUPERFICIE DE LA TIERRA</a:t>
            </a:r>
            <a:endParaRPr lang="es-EC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63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ANTECEDENTES DEL PROYECTO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S_tradnl" sz="1800" dirty="0"/>
              <a:t>ECUADOR - MDN (IGM) – </a:t>
            </a:r>
            <a:r>
              <a:rPr lang="es-ES_tradnl" sz="1800" dirty="0" smtClean="0"/>
              <a:t>INSTITUTOS </a:t>
            </a:r>
            <a:r>
              <a:rPr lang="es-ES_tradnl" sz="1800" dirty="0"/>
              <a:t>DE </a:t>
            </a:r>
            <a:r>
              <a:rPr lang="es-ES_tradnl" sz="1800" dirty="0" smtClean="0"/>
              <a:t>INVEST.  </a:t>
            </a:r>
            <a:r>
              <a:rPr lang="es-ES_tradnl" sz="1800" dirty="0"/>
              <a:t>DE LA DEFENSA</a:t>
            </a:r>
          </a:p>
          <a:p>
            <a:pPr algn="just"/>
            <a:r>
              <a:rPr lang="es-ES_tradnl" sz="1800" dirty="0"/>
              <a:t>APOYO DE LINEA BASE AL INAE EN SU MISÍÓN</a:t>
            </a:r>
          </a:p>
          <a:p>
            <a:pPr algn="just"/>
            <a:r>
              <a:rPr lang="es-ES_tradnl" sz="1800" dirty="0"/>
              <a:t>IGM RECTOR </a:t>
            </a:r>
            <a:r>
              <a:rPr lang="es-ES_tradnl" sz="1800" dirty="0" smtClean="0"/>
              <a:t>GENERACIÓN </a:t>
            </a:r>
            <a:r>
              <a:rPr lang="es-ES_tradnl" sz="1800" dirty="0"/>
              <a:t>DE GEOINFORMACIÓN (Cartografía Oficial)</a:t>
            </a:r>
            <a:endParaRPr lang="es-EC" sz="1800" dirty="0"/>
          </a:p>
          <a:p>
            <a:pPr marL="0" indent="0">
              <a:buNone/>
            </a:pPr>
            <a:endParaRPr lang="es-EC" sz="1800" dirty="0" smtClean="0"/>
          </a:p>
          <a:p>
            <a:endParaRPr lang="es-EC" sz="1800" dirty="0" smtClean="0"/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0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08920"/>
            <a:ext cx="7488832" cy="3888432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3" name="2 CuadroTexto"/>
          <p:cNvSpPr txBox="1"/>
          <p:nvPr/>
        </p:nvSpPr>
        <p:spPr>
          <a:xfrm>
            <a:off x="983269" y="5158933"/>
            <a:ext cx="4616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 smtClean="0">
                <a:solidFill>
                  <a:prstClr val="black"/>
                </a:solidFill>
              </a:rPr>
              <a:t>PROYECTO DE FORTALECIMIENTO 80%</a:t>
            </a:r>
          </a:p>
          <a:p>
            <a:r>
              <a:rPr lang="es-EC" dirty="0" smtClean="0">
                <a:solidFill>
                  <a:prstClr val="black"/>
                </a:solidFill>
              </a:rPr>
              <a:t>PROYECTO DE INVESTIGACIÓN 20%</a:t>
            </a:r>
            <a:endParaRPr lang="es-EC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1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2494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C" sz="36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OBJETIVO GENERAL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23810" y="1556792"/>
            <a:ext cx="8712968" cy="5087591"/>
          </a:xfrm>
        </p:spPr>
        <p:txBody>
          <a:bodyPr>
            <a:normAutofit/>
          </a:bodyPr>
          <a:lstStyle/>
          <a:p>
            <a:pPr algn="just"/>
            <a:r>
              <a:rPr lang="es-ES" sz="1800" dirty="0"/>
              <a:t>Generar Cartografía Oficial escala 1:10.000 de toda el área de responsabilidad de la Estación </a:t>
            </a:r>
            <a:r>
              <a:rPr lang="es-ES" sz="1800" dirty="0" err="1"/>
              <a:t>Cientifica</a:t>
            </a:r>
            <a:r>
              <a:rPr lang="es-ES" sz="1800" dirty="0"/>
              <a:t> Pedro Vicente Maldonado (EXPEDICION XIX: Isla de Greenwich, Punta Fort William, Glacial Quito, y Punta Ambato).</a:t>
            </a:r>
            <a:endParaRPr lang="es-EC" sz="1800" dirty="0"/>
          </a:p>
          <a:p>
            <a:pPr marL="0" indent="0" algn="just">
              <a:buNone/>
            </a:pPr>
            <a:endParaRPr lang="es-EC" sz="1800" dirty="0"/>
          </a:p>
          <a:p>
            <a:pPr marL="265113" indent="-265113" algn="just">
              <a:buNone/>
            </a:pPr>
            <a:r>
              <a:rPr lang="es-ES" sz="1800" dirty="0"/>
              <a:t> </a:t>
            </a:r>
            <a:r>
              <a:rPr lang="es-ES" sz="1800" dirty="0" smtClean="0"/>
              <a:t>    Dar </a:t>
            </a:r>
            <a:r>
              <a:rPr lang="es-ES" sz="1800" dirty="0"/>
              <a:t>coordenadas precisas y exactas, a la estación GNSS  fin de que sirvan para el procesamiento y la determinación de los mojones de la Red GPS Antártida-EC.</a:t>
            </a:r>
            <a:endParaRPr lang="es-EC" sz="1800" dirty="0" smtClean="0"/>
          </a:p>
          <a:p>
            <a:pPr marL="0" indent="0">
              <a:buNone/>
            </a:pPr>
            <a:endParaRPr lang="es-EC" sz="1800" dirty="0" smtClean="0"/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53587" y="3429000"/>
            <a:ext cx="3630581" cy="2898303"/>
            <a:chOff x="1632" y="1248"/>
            <a:chExt cx="2682" cy="2286"/>
          </a:xfrm>
        </p:grpSpPr>
        <p:sp>
          <p:nvSpPr>
            <p:cNvPr id="3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s-EC"/>
            </a:p>
          </p:txBody>
        </p:sp>
        <p:sp>
          <p:nvSpPr>
            <p:cNvPr id="4" name="AutoShape 4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s-EC"/>
            </a:p>
          </p:txBody>
        </p:sp>
        <p:sp>
          <p:nvSpPr>
            <p:cNvPr id="5" name="AutoShape 5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s-EC"/>
            </a:p>
          </p:txBody>
        </p:sp>
      </p:grpSp>
      <p:sp>
        <p:nvSpPr>
          <p:cNvPr id="6" name="5 CuadroTexto"/>
          <p:cNvSpPr txBox="1"/>
          <p:nvPr/>
        </p:nvSpPr>
        <p:spPr>
          <a:xfrm>
            <a:off x="6115935" y="5775647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400" dirty="0" smtClean="0"/>
              <a:t>GEODESIA</a:t>
            </a:r>
            <a:endParaRPr lang="es-EC" sz="2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6078049" y="3687415"/>
            <a:ext cx="2382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400" dirty="0" smtClean="0"/>
              <a:t>CARTOGRAFÍA</a:t>
            </a:r>
            <a:endParaRPr lang="es-EC" sz="2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105935" y="4695527"/>
            <a:ext cx="1994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400" dirty="0" smtClean="0"/>
              <a:t>GEOGRAFÍA</a:t>
            </a:r>
            <a:endParaRPr lang="es-EC" sz="2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885126" y="4654877"/>
            <a:ext cx="1670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 smtClean="0"/>
              <a:t>OBJETIVOS </a:t>
            </a:r>
          </a:p>
          <a:p>
            <a:r>
              <a:rPr lang="es-EC" dirty="0" smtClean="0"/>
              <a:t>ESPECÍFICOS</a:t>
            </a:r>
            <a:endParaRPr lang="es-EC" dirty="0"/>
          </a:p>
        </p:txBody>
      </p:sp>
      <p:sp>
        <p:nvSpPr>
          <p:cNvPr id="13" name="12 CuadroTexto"/>
          <p:cNvSpPr txBox="1"/>
          <p:nvPr/>
        </p:nvSpPr>
        <p:spPr>
          <a:xfrm>
            <a:off x="6084168" y="4191471"/>
            <a:ext cx="2763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400" dirty="0" smtClean="0"/>
              <a:t>TELEDETECCIÓN</a:t>
            </a:r>
            <a:endParaRPr lang="es-EC" sz="2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103111" y="5199583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400" dirty="0" smtClean="0"/>
              <a:t>SISTEMAS </a:t>
            </a:r>
            <a:endParaRPr lang="es-EC" sz="2400" dirty="0"/>
          </a:p>
        </p:txBody>
      </p:sp>
    </p:spTree>
    <p:extLst>
      <p:ext uri="{BB962C8B-B14F-4D97-AF65-F5344CB8AC3E}">
        <p14:creationId xmlns:p14="http://schemas.microsoft.com/office/powerpoint/2010/main" val="40149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409026" y="376954"/>
            <a:ext cx="8267429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1. Instalación, almacenamiento de datos y procesamiento de la EMC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7" t="9107" r="32197" b="11633"/>
          <a:stretch/>
        </p:blipFill>
        <p:spPr bwMode="auto">
          <a:xfrm>
            <a:off x="323528" y="1643548"/>
            <a:ext cx="4752528" cy="5010534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619532" cy="2808312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09119"/>
            <a:ext cx="3619532" cy="2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62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409026" y="376954"/>
            <a:ext cx="8267429" cy="6037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s-EC" sz="2800" b="1" dirty="0" smtClean="0">
                <a:solidFill>
                  <a:schemeClr val="tx1"/>
                </a:solidFill>
                <a:latin typeface="Agency FB" pitchFamily="34" charset="0"/>
                <a:cs typeface="Sakkal Majalla" pitchFamily="2" charset="-78"/>
              </a:rPr>
              <a:t>1. Instalación, almacenamiento de datos y procesamiento de la EMC</a:t>
            </a:r>
            <a:endParaRPr lang="es-EC" sz="2400" dirty="0" smtClean="0">
              <a:solidFill>
                <a:schemeClr val="tx1"/>
              </a:solidFill>
            </a:endParaRPr>
          </a:p>
        </p:txBody>
      </p:sp>
      <p:pic>
        <p:nvPicPr>
          <p:cNvPr id="2056" name="Picture 8" descr="mundo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61" y="1080446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246" t="6081" r="14715" b="4392"/>
          <a:stretch/>
        </p:blipFill>
        <p:spPr bwMode="auto">
          <a:xfrm>
            <a:off x="407691" y="1628800"/>
            <a:ext cx="3976370" cy="460851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5"/>
          <a:srcRect l="13106" t="1689" r="13767" b="1689"/>
          <a:stretch/>
        </p:blipFill>
        <p:spPr bwMode="auto">
          <a:xfrm>
            <a:off x="4788024" y="1628800"/>
            <a:ext cx="3992880" cy="460851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1625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4515</TotalTime>
  <Words>786</Words>
  <Application>Microsoft Office PowerPoint</Application>
  <PresentationFormat>Presentación en pantalla (4:3)</PresentationFormat>
  <Paragraphs>92</Paragraphs>
  <Slides>35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35</vt:i4>
      </vt:variant>
    </vt:vector>
  </HeadingPairs>
  <TitlesOfParts>
    <vt:vector size="38" baseType="lpstr">
      <vt:lpstr>Tema de Office</vt:lpstr>
      <vt:lpstr>Civil</vt:lpstr>
      <vt:lpstr>1_Tema de Office</vt:lpstr>
      <vt:lpstr>INSTITUTO ANTÁRTICO ECUATORIANO XIX EXPEDICIÓN ANTÁRTICA ECUATORIANA      BASE ANTÁRTICA “PEDRO VICENTE MALDONADO”</vt:lpstr>
      <vt:lpstr>MISIÓN</vt:lpstr>
      <vt:lpstr>ENCUADRAMIENTO / UBICACIÓN ESPACIAL</vt:lpstr>
      <vt:lpstr>ANTECEDENTES DEL PROYECTO</vt:lpstr>
      <vt:lpstr>GENERACIÓN DE GEOINFORMACIÓN</vt:lpstr>
      <vt:lpstr>ANTECEDENTES DEL PROYECTO</vt:lpstr>
      <vt:lpstr>OBJETIVO GENERAL</vt:lpstr>
      <vt:lpstr>1. Instalación, almacenamiento de datos y procesamiento de la EMC</vt:lpstr>
      <vt:lpstr>1. Instalación, almacenamiento de datos y procesamiento de la EMC</vt:lpstr>
      <vt:lpstr>1. Instalación, almacenamiento de datos y procesamiento de la EMC</vt:lpstr>
      <vt:lpstr>1. Instalación, almacenamiento de datos y procesamiento de la EMC</vt:lpstr>
      <vt:lpstr>2. Instalación, almacenamiento de datos y procesamiento de la MET</vt:lpstr>
      <vt:lpstr>2. Instalación, almacenamiento de datos y procesamiento de la MET</vt:lpstr>
      <vt:lpstr>2. Instalación, almacenamiento de datos y procesamiento de la MET</vt:lpstr>
      <vt:lpstr>3. Puntos de Control de Apoyo Aerofotogramétrico UAV</vt:lpstr>
      <vt:lpstr>3. Puntos de Control (17) de Apoyo Aerofotogramétrico UAV</vt:lpstr>
      <vt:lpstr>3. Puntos de Control de Apoyo Aerofotogramétrico UAV</vt:lpstr>
      <vt:lpstr>3. Puntos de Control de Apoyo Aerofotogramétrico UAV</vt:lpstr>
      <vt:lpstr>4. RED GPS. Búsqueda y Posicionamiento Satelital de Puntos Geodésicos (10+1)</vt:lpstr>
      <vt:lpstr>4. RED GPS. Búsqueda y Posicionamiento Satelital de Puntos Geodésicos (10+1)</vt:lpstr>
      <vt:lpstr>5. Aerotriangulación de bloques y computo de triangulación</vt:lpstr>
      <vt:lpstr>6. Generación de MDT/MDS y true_o</vt:lpstr>
      <vt:lpstr>7. Cálculo de la declinación magnética </vt:lpstr>
      <vt:lpstr>8. Determinación del Marco de Referencia Geodésico Terrestre</vt:lpstr>
      <vt:lpstr>9. Nivelación GEOMÉTRICA y TRIGONOMÉTRICA</vt:lpstr>
      <vt:lpstr>9. Nivelación GEOMÉTRICA y TRIGONOMÉTRICA</vt:lpstr>
      <vt:lpstr>9. Nivelación GEOMÉTRICA y TRIGONOMÉTRICA</vt:lpstr>
      <vt:lpstr>9. Nivelación GEOMÉTRICA y TRIGONOMÉTRICA</vt:lpstr>
      <vt:lpstr>10. Reportes de la Red GPS (monografías de punto 10)</vt:lpstr>
      <vt:lpstr>11. Pruebas Comunicaciones Satelitales (voz, video, datos)</vt:lpstr>
      <vt:lpstr>12. Alto Impacto Rebote Isostático (R/R)</vt:lpstr>
      <vt:lpstr>CONCLUSIONES Y RECOMENDACIONES</vt:lpstr>
      <vt:lpstr>CONCLUSIONES Y RECOMENDACIONES</vt:lpstr>
      <vt:lpstr>GRACIAS</vt:lpstr>
      <vt:lpstr>GRACIAS</vt:lpstr>
    </vt:vector>
  </TitlesOfParts>
  <Company>Windows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ESTRELLA</dc:creator>
  <cp:lastModifiedBy>CARLOS ESTRELLA</cp:lastModifiedBy>
  <cp:revision>116</cp:revision>
  <dcterms:created xsi:type="dcterms:W3CDTF">2015-01-18T02:12:50Z</dcterms:created>
  <dcterms:modified xsi:type="dcterms:W3CDTF">2015-02-20T19:22:46Z</dcterms:modified>
</cp:coreProperties>
</file>