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2"/>
  </p:notesMasterIdLst>
  <p:sldIdLst>
    <p:sldId id="256" r:id="rId2"/>
    <p:sldId id="285" r:id="rId3"/>
    <p:sldId id="295" r:id="rId4"/>
    <p:sldId id="340" r:id="rId5"/>
    <p:sldId id="355" r:id="rId6"/>
    <p:sldId id="356" r:id="rId7"/>
    <p:sldId id="362" r:id="rId8"/>
    <p:sldId id="317" r:id="rId9"/>
    <p:sldId id="306" r:id="rId10"/>
    <p:sldId id="375" r:id="rId11"/>
    <p:sldId id="374" r:id="rId12"/>
    <p:sldId id="376" r:id="rId13"/>
    <p:sldId id="379" r:id="rId14"/>
    <p:sldId id="373" r:id="rId15"/>
    <p:sldId id="363" r:id="rId16"/>
    <p:sldId id="347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54" r:id="rId25"/>
    <p:sldId id="351" r:id="rId26"/>
    <p:sldId id="346" r:id="rId27"/>
    <p:sldId id="378" r:id="rId28"/>
    <p:sldId id="377" r:id="rId29"/>
    <p:sldId id="357" r:id="rId30"/>
    <p:sldId id="358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/>
        <a:cs typeface="MS PGothic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/>
        <a:cs typeface="MS PGothic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/>
        <a:cs typeface="MS PGothic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/>
        <a:cs typeface="MS PGothic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/>
        <a:cs typeface="MS PGothic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MS PGothic"/>
        <a:cs typeface="MS PGothic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MS PGothic"/>
        <a:cs typeface="MS PGothic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MS PGothic"/>
        <a:cs typeface="MS PGothic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MS PGothic"/>
        <a:cs typeface="MS P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3300"/>
    <a:srgbClr val="0000CC"/>
    <a:srgbClr val="6699CC"/>
    <a:srgbClr val="000000"/>
    <a:srgbClr val="E6E6E6"/>
    <a:srgbClr val="CC0099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760" y="-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Tahom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5B0E2A29-9EFE-4D61-BE2B-ADA1E82F44BC}" type="datetimeFigureOut">
              <a:rPr lang="es-ES"/>
              <a:pPr>
                <a:defRPr/>
              </a:pPr>
              <a:t>17/02/14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Tahom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9DB8A13F-D1E2-414E-8D37-33855FCC71F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81320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MS PGothic"/>
              <a:cs typeface="MS PGothic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6A224E0-4B18-457D-AD8C-7D869C60F5A3}" type="slidenum">
              <a:rPr lang="es-ES" smtClean="0">
                <a:ea typeface="MS PGothic"/>
                <a:cs typeface="MS PGothic"/>
              </a:rPr>
              <a:pPr/>
              <a:t>1</a:t>
            </a:fld>
            <a:endParaRPr lang="es-ES" smtClean="0">
              <a:ea typeface="MS PGothic"/>
              <a:cs typeface="MS PGothic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C" smtClean="0">
              <a:ea typeface="MS PGothic"/>
              <a:cs typeface="MS PGothic"/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C3E132-69E9-43EB-A8CB-9B870A5BD62A}" type="slidenum">
              <a:rPr lang="es-ES" smtClean="0">
                <a:ea typeface="MS PGothic"/>
                <a:cs typeface="MS PGothic"/>
              </a:rPr>
              <a:pPr/>
              <a:t>3</a:t>
            </a:fld>
            <a:endParaRPr lang="es-ES" smtClean="0">
              <a:ea typeface="MS PGothic"/>
              <a:cs typeface="MS PGothic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7 h 1912"/>
              <a:gd name="T4" fmla="*/ 0 w 1588"/>
              <a:gd name="T5" fmla="*/ 2147483647 h 1912"/>
              <a:gd name="T6" fmla="*/ 0 w 1588"/>
              <a:gd name="T7" fmla="*/ 2147483647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a typeface="MS PGothic" pitchFamily="34" charset="-128"/>
              <a:cs typeface="+mn-cs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7667A-60D8-4E52-B140-BBFBCE80B25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73AE3-89A3-4C27-BE84-9FDB4A10D90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10FF8-61E2-47CA-B0E4-270673AAEF2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ítulo y objetos encima del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F652B-0A20-4E1A-987D-675E4F3575C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ítulo,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02A17-9770-43A9-8474-8AF027FC3E0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ítulo, 2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F10BB-4C5D-48D4-8FDF-27A4911D9CA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ítulo y texto encima de l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F77AA-E220-4B8E-8757-9681B05E02E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ítulo y 2 objetos encima del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40030-71DD-471C-8DA0-3C0C6360224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A8080-539D-4E5E-8F98-776784AEC77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A7031-1BD6-4C5E-BF4C-7E7527911AF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A08C4-829C-4CDD-ABF3-D056C4B8126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0575E-6E91-4F1D-A73F-CE8647665E9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96E2-EB30-4CAB-9959-78334A5D179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19EE9-11C9-4219-8E2E-553B68075A5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14C4A-A999-4141-85BC-8FAD16DA48F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BB83E-A591-46A5-A79C-740FEFCA90C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6E98A4A3-871D-4B37-8F84-5511550F6FB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55" r:id="rId12"/>
    <p:sldLayoutId id="2147483654" r:id="rId13"/>
    <p:sldLayoutId id="2147483653" r:id="rId14"/>
    <p:sldLayoutId id="2147483652" r:id="rId15"/>
    <p:sldLayoutId id="2147483651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MS PGothic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MS PGothic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MS PGothic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MS PGothic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MS PGothic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3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hyperlink" Target="http://energy.usgs.gov/HealthEnvironment/EcosystemsHumanHealth/MercurySelenium.aspx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ec.gc.ca/" TargetMode="External"/><Relationship Id="rId3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0" descr="C:\Users\Paola Calle\Desktop\FOTOS XVI EXPEDICION ANTARTICA 3 ETAPA\P10203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4213" y="1125538"/>
            <a:ext cx="8062912" cy="1431925"/>
          </a:xfrm>
        </p:spPr>
        <p:txBody>
          <a:bodyPr/>
          <a:lstStyle/>
          <a:p>
            <a:r>
              <a:rPr lang="es-EC" sz="2800" b="1" cap="all" dirty="0">
                <a:solidFill>
                  <a:schemeClr val="accent6"/>
                </a:solidFill>
                <a:effectLst/>
              </a:rPr>
              <a:t>Estudio EcotoxicolÓgico de metales pesados y  EcologÍa Microbiana con potencial Biotecnológico en la Península Antártica</a:t>
            </a:r>
            <a:r>
              <a:rPr lang="es-ES_tradnl" sz="2800" b="1" dirty="0">
                <a:solidFill>
                  <a:schemeClr val="accent6"/>
                </a:solidFill>
                <a:effectLst/>
              </a:rPr>
              <a:t> </a:t>
            </a:r>
            <a:endParaRPr lang="es-EC" sz="2800" b="1" dirty="0" smtClean="0">
              <a:solidFill>
                <a:schemeClr val="accent6"/>
              </a:solidFill>
              <a:effectLst/>
              <a:ea typeface="MS PGothic"/>
              <a:cs typeface="MS PGothic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23850" y="3184085"/>
            <a:ext cx="8569325" cy="198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s-ES" b="1" dirty="0">
                <a:latin typeface="Arial" charset="0"/>
              </a:rPr>
              <a:t>Paola Calle Delgado</a:t>
            </a:r>
            <a:r>
              <a:rPr lang="es-ES" b="1" baseline="30000" dirty="0">
                <a:latin typeface="Arial" charset="0"/>
              </a:rPr>
              <a:t>1</a:t>
            </a:r>
            <a:r>
              <a:rPr lang="es-ES" b="1" dirty="0">
                <a:latin typeface="Arial" charset="0"/>
              </a:rPr>
              <a:t>, </a:t>
            </a:r>
            <a:r>
              <a:rPr lang="es-ES" b="1" dirty="0" smtClean="0">
                <a:latin typeface="Arial" charset="0"/>
              </a:rPr>
              <a:t>Juan Manuel Cevallos</a:t>
            </a:r>
            <a:r>
              <a:rPr lang="es-ES" b="1" baseline="30000" dirty="0" smtClean="0">
                <a:latin typeface="Arial" charset="0"/>
              </a:rPr>
              <a:t>1</a:t>
            </a:r>
            <a:r>
              <a:rPr lang="es-ES" b="1" dirty="0" smtClean="0">
                <a:latin typeface="Arial" charset="0"/>
              </a:rPr>
              <a:t>, </a:t>
            </a:r>
            <a:r>
              <a:rPr lang="pt-BR" b="1" dirty="0" smtClean="0">
                <a:latin typeface="Arial" charset="0"/>
              </a:rPr>
              <a:t>Omar </a:t>
            </a:r>
            <a:r>
              <a:rPr lang="pt-BR" b="1" dirty="0">
                <a:latin typeface="Arial" charset="0"/>
              </a:rPr>
              <a:t>Alvarado</a:t>
            </a:r>
            <a:r>
              <a:rPr lang="pt-BR" b="1" baseline="30000" dirty="0">
                <a:latin typeface="Arial" charset="0"/>
              </a:rPr>
              <a:t>1</a:t>
            </a:r>
            <a:r>
              <a:rPr lang="pt-BR" b="1" dirty="0" smtClean="0">
                <a:latin typeface="Arial" charset="0"/>
              </a:rPr>
              <a:t>, </a:t>
            </a:r>
            <a:r>
              <a:rPr lang="pt-BR" b="1" dirty="0">
                <a:latin typeface="Arial" charset="0"/>
              </a:rPr>
              <a:t>Lorena Monserrate</a:t>
            </a:r>
            <a:r>
              <a:rPr lang="pt-BR" b="1" baseline="30000" dirty="0">
                <a:latin typeface="Arial" charset="0"/>
              </a:rPr>
              <a:t>1</a:t>
            </a:r>
            <a:r>
              <a:rPr lang="pt-BR" b="1" dirty="0">
                <a:latin typeface="Arial" charset="0"/>
              </a:rPr>
              <a:t>, </a:t>
            </a:r>
          </a:p>
          <a:p>
            <a:pPr algn="ctr" eaLnBrk="0" hangingPunct="0">
              <a:lnSpc>
                <a:spcPct val="120000"/>
              </a:lnSpc>
            </a:pPr>
            <a:r>
              <a:rPr lang="pt-BR" b="1" dirty="0">
                <a:latin typeface="Arial" charset="0"/>
              </a:rPr>
              <a:t>Juan Jose Alava</a:t>
            </a:r>
            <a:r>
              <a:rPr lang="pt-BR" b="1" baseline="30000" dirty="0">
                <a:latin typeface="Arial" charset="0"/>
              </a:rPr>
              <a:t>1,2</a:t>
            </a:r>
            <a:endParaRPr lang="es-ES" b="1" baseline="30000" dirty="0">
              <a:latin typeface="Arial" charset="0"/>
            </a:endParaRPr>
          </a:p>
          <a:p>
            <a:pPr algn="ctr" eaLnBrk="0" hangingPunct="0"/>
            <a:endParaRPr lang="es-ES" sz="1200" b="1" dirty="0"/>
          </a:p>
          <a:p>
            <a:pPr algn="ctr" eaLnBrk="0" hangingPunct="0"/>
            <a:r>
              <a:rPr lang="es-ES" b="1" dirty="0">
                <a:latin typeface="Arial" charset="0"/>
              </a:rPr>
              <a:t> </a:t>
            </a:r>
            <a:r>
              <a:rPr lang="es-ES" b="1" baseline="30000" dirty="0">
                <a:latin typeface="Arial" charset="0"/>
              </a:rPr>
              <a:t>1</a:t>
            </a:r>
            <a:r>
              <a:rPr lang="es-ES" sz="1400" b="1" dirty="0">
                <a:latin typeface="Arial" charset="0"/>
              </a:rPr>
              <a:t>Escuela Superior </a:t>
            </a:r>
            <a:r>
              <a:rPr lang="es-ES" sz="1400" b="1" dirty="0" err="1">
                <a:latin typeface="Arial" charset="0"/>
              </a:rPr>
              <a:t>Politecnica</a:t>
            </a:r>
            <a:r>
              <a:rPr lang="es-ES" sz="1400" b="1" dirty="0">
                <a:latin typeface="Arial" charset="0"/>
              </a:rPr>
              <a:t> del Litoral (ESPOL), Guayaquil –Ecuador (</a:t>
            </a:r>
            <a:r>
              <a:rPr lang="en-US" sz="1200" b="1" dirty="0">
                <a:latin typeface="Arial" charset="0"/>
              </a:rPr>
              <a:t>E-mail: </a:t>
            </a:r>
            <a:r>
              <a:rPr lang="en-US" sz="1200" b="1" dirty="0" err="1">
                <a:latin typeface="Arial" charset="0"/>
              </a:rPr>
              <a:t>pcalle@espol.edu.ec</a:t>
            </a:r>
            <a:r>
              <a:rPr lang="en-US" sz="1400" b="1" dirty="0">
                <a:latin typeface="Arial" charset="0"/>
              </a:rPr>
              <a:t>)</a:t>
            </a:r>
          </a:p>
          <a:p>
            <a:pPr algn="ctr" eaLnBrk="0" hangingPunct="0"/>
            <a:r>
              <a:rPr lang="en-US" sz="1400" b="1" baseline="30000" dirty="0">
                <a:latin typeface="Arial" charset="0"/>
              </a:rPr>
              <a:t>2</a:t>
            </a:r>
            <a:r>
              <a:rPr lang="en-US" sz="1400" b="1" dirty="0">
                <a:latin typeface="Arial" charset="0"/>
              </a:rPr>
              <a:t>School of Resource and Environmental Management, Simon Fraser University, Burnaby, British Columbia, Canada</a:t>
            </a:r>
            <a:endParaRPr lang="es-ES" sz="1400" b="1" dirty="0">
              <a:latin typeface="Arial" charset="0"/>
            </a:endParaRPr>
          </a:p>
        </p:txBody>
      </p:sp>
      <p:pic>
        <p:nvPicPr>
          <p:cNvPr id="19461" name="Picture 7" descr="C:\Documents and Settings\Estudiantes\Mis documentos\JoséFrancisco\LOGOS ESPOL-FIMCM\LOGO FIMCM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5734050"/>
            <a:ext cx="1331913" cy="11239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19462" name="Imagen 10" descr="Logo ESPO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 flipH="1" flipV="1">
            <a:off x="0" y="5661025"/>
            <a:ext cx="1439863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6019800"/>
            <a:ext cx="2971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621748"/>
            <a:ext cx="1152128" cy="1236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 err="1" smtClean="0">
                <a:solidFill>
                  <a:srgbClr val="FFFF00"/>
                </a:solidFill>
              </a:rPr>
              <a:t>Estaciones</a:t>
            </a:r>
            <a:r>
              <a:rPr lang="en-US" sz="3200" b="1" dirty="0" smtClean="0">
                <a:solidFill>
                  <a:srgbClr val="FFFF00"/>
                </a:solidFill>
              </a:rPr>
              <a:t> Isla Greenwich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533" r="2533"/>
          <a:stretch>
            <a:fillRect/>
          </a:stretch>
        </p:blipFill>
        <p:spPr>
          <a:xfrm>
            <a:off x="1619049" y="1340768"/>
            <a:ext cx="5617247" cy="5493645"/>
          </a:xfrm>
        </p:spPr>
      </p:pic>
    </p:spTree>
    <p:extLst>
      <p:ext uri="{BB962C8B-B14F-4D97-AF65-F5344CB8AC3E}">
        <p14:creationId xmlns:p14="http://schemas.microsoft.com/office/powerpoint/2010/main" val="3373405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 err="1" smtClean="0">
                <a:solidFill>
                  <a:srgbClr val="FFFF00"/>
                </a:solidFill>
                <a:latin typeface="Comic Sans MS"/>
                <a:cs typeface="Comic Sans MS"/>
              </a:rPr>
              <a:t>Resultados</a:t>
            </a:r>
            <a:r>
              <a:rPr lang="en-US" sz="32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/>
            </a:r>
            <a:br>
              <a:rPr lang="en-US" sz="3200" b="1" dirty="0" smtClean="0">
                <a:solidFill>
                  <a:srgbClr val="FFFF00"/>
                </a:solidFill>
                <a:latin typeface="Comic Sans MS"/>
                <a:cs typeface="Comic Sans MS"/>
              </a:rPr>
            </a:br>
            <a:r>
              <a:rPr lang="en-US" sz="3200" b="1" dirty="0" err="1" smtClean="0">
                <a:solidFill>
                  <a:srgbClr val="FFFF00"/>
                </a:solidFill>
                <a:latin typeface="Comic Sans MS"/>
                <a:cs typeface="Comic Sans MS"/>
              </a:rPr>
              <a:t>Oxigeno</a:t>
            </a:r>
            <a:r>
              <a:rPr lang="en-US" sz="32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Comic Sans MS"/>
                <a:cs typeface="Comic Sans MS"/>
              </a:rPr>
              <a:t>Disuelto</a:t>
            </a:r>
            <a:endParaRPr lang="en-US" sz="32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1575" b="-31575"/>
          <a:stretch>
            <a:fillRect/>
          </a:stretch>
        </p:blipFill>
        <p:spPr>
          <a:xfrm>
            <a:off x="611560" y="188640"/>
            <a:ext cx="8003232" cy="7827129"/>
          </a:xfrm>
        </p:spPr>
      </p:pic>
    </p:spTree>
    <p:extLst>
      <p:ext uri="{BB962C8B-B14F-4D97-AF65-F5344CB8AC3E}">
        <p14:creationId xmlns:p14="http://schemas.microsoft.com/office/powerpoint/2010/main" val="4289328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 err="1" smtClean="0">
                <a:solidFill>
                  <a:srgbClr val="FFFF00"/>
                </a:solidFill>
              </a:rPr>
              <a:t>Salinidad</a:t>
            </a:r>
            <a:endParaRPr lang="en-US" sz="3200" b="1" dirty="0">
              <a:solidFill>
                <a:srgbClr val="FFFF00"/>
              </a:solidFill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1575" b="-31575"/>
          <a:stretch>
            <a:fillRect/>
          </a:stretch>
        </p:blipFill>
        <p:spPr>
          <a:xfrm>
            <a:off x="673224" y="44624"/>
            <a:ext cx="7787208" cy="7615859"/>
          </a:xfrm>
        </p:spPr>
      </p:pic>
    </p:spTree>
    <p:extLst>
      <p:ext uri="{BB962C8B-B14F-4D97-AF65-F5344CB8AC3E}">
        <p14:creationId xmlns:p14="http://schemas.microsoft.com/office/powerpoint/2010/main" val="3052075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 err="1" smtClean="0">
                <a:solidFill>
                  <a:srgbClr val="FFFF00"/>
                </a:solidFill>
              </a:rPr>
              <a:t>Temperatura</a:t>
            </a:r>
            <a:endParaRPr lang="en-US" sz="3200" b="1" dirty="0">
              <a:solidFill>
                <a:srgbClr val="FFFF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1575" b="-31575"/>
          <a:stretch>
            <a:fillRect/>
          </a:stretch>
        </p:blipFill>
        <p:spPr>
          <a:xfrm>
            <a:off x="745232" y="490492"/>
            <a:ext cx="7643192" cy="7475012"/>
          </a:xfrm>
        </p:spPr>
      </p:pic>
    </p:spTree>
    <p:extLst>
      <p:ext uri="{BB962C8B-B14F-4D97-AF65-F5344CB8AC3E}">
        <p14:creationId xmlns:p14="http://schemas.microsoft.com/office/powerpoint/2010/main" val="894952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 smtClean="0">
                <a:solidFill>
                  <a:srgbClr val="FFFF00"/>
                </a:solidFill>
                <a:latin typeface="Comic Sans MS"/>
                <a:cs typeface="Comic Sans MS"/>
              </a:rPr>
              <a:t>Resultados</a:t>
            </a:r>
            <a:r>
              <a:rPr lang="en-US" sz="32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> de </a:t>
            </a:r>
            <a:r>
              <a:rPr lang="en-US" sz="3200" b="1" dirty="0" err="1" smtClean="0">
                <a:solidFill>
                  <a:srgbClr val="FFFF00"/>
                </a:solidFill>
                <a:latin typeface="Comic Sans MS"/>
                <a:cs typeface="Comic Sans MS"/>
              </a:rPr>
              <a:t>muestreo</a:t>
            </a:r>
            <a:endParaRPr lang="en-US" sz="32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59457" b="-59457"/>
          <a:stretch>
            <a:fillRect/>
          </a:stretch>
        </p:blipFill>
        <p:spPr>
          <a:xfrm>
            <a:off x="205680" y="-170112"/>
            <a:ext cx="8686800" cy="8495656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25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es-ES" sz="32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>RECOLECCION DE PLUMAS</a:t>
            </a:r>
            <a:endParaRPr lang="es-ES" sz="32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4525963"/>
          </a:xfrm>
        </p:spPr>
        <p:txBody>
          <a:bodyPr/>
          <a:lstStyle/>
          <a:p>
            <a:pPr algn="just"/>
            <a:r>
              <a:rPr lang="es-ES" sz="2800" b="1" dirty="0">
                <a:latin typeface="Comic Sans MS"/>
                <a:cs typeface="Comic Sans MS"/>
              </a:rPr>
              <a:t>E</a:t>
            </a:r>
            <a:r>
              <a:rPr lang="es-ES" sz="2800" b="1" dirty="0" smtClean="0">
                <a:latin typeface="Comic Sans MS"/>
                <a:cs typeface="Comic Sans MS"/>
              </a:rPr>
              <a:t>l </a:t>
            </a:r>
            <a:r>
              <a:rPr lang="es-ES" sz="2800" b="1" dirty="0">
                <a:latin typeface="Comic Sans MS"/>
                <a:cs typeface="Comic Sans MS"/>
              </a:rPr>
              <a:t>uso de técnicas no </a:t>
            </a:r>
            <a:r>
              <a:rPr lang="es-ES" sz="2800" b="1" dirty="0" smtClean="0">
                <a:latin typeface="Comic Sans MS"/>
                <a:cs typeface="Comic Sans MS"/>
              </a:rPr>
              <a:t>invasivas.</a:t>
            </a:r>
          </a:p>
          <a:p>
            <a:pPr algn="just"/>
            <a:r>
              <a:rPr lang="es-ES" sz="2800" b="1" dirty="0" smtClean="0">
                <a:latin typeface="Comic Sans MS"/>
                <a:cs typeface="Comic Sans MS"/>
              </a:rPr>
              <a:t>La concentración de mercurio presentan una correlación con la concentración de tejidos internos.</a:t>
            </a:r>
          </a:p>
          <a:p>
            <a:pPr algn="just"/>
            <a:r>
              <a:rPr lang="es-ES" sz="2800" b="1" dirty="0" smtClean="0">
                <a:latin typeface="Comic Sans MS"/>
                <a:cs typeface="Comic Sans MS"/>
              </a:rPr>
              <a:t>La concentración de mercurio en plumas no está relacionada con la edad</a:t>
            </a:r>
          </a:p>
          <a:p>
            <a:pPr algn="just"/>
            <a:endParaRPr lang="es-ES" dirty="0"/>
          </a:p>
          <a:p>
            <a:pPr marL="0" indent="0" algn="just">
              <a:buNone/>
            </a:pPr>
            <a:endParaRPr lang="es-ES" dirty="0"/>
          </a:p>
          <a:p>
            <a:pPr marL="0" indent="0" algn="just">
              <a:buNone/>
            </a:pPr>
            <a:endParaRPr lang="es-ES" dirty="0"/>
          </a:p>
          <a:p>
            <a:pPr algn="just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64018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4"/>
          <p:cNvGrpSpPr>
            <a:grpSpLocks/>
          </p:cNvGrpSpPr>
          <p:nvPr/>
        </p:nvGrpSpPr>
        <p:grpSpPr bwMode="auto">
          <a:xfrm>
            <a:off x="827088" y="765175"/>
            <a:ext cx="7848600" cy="5759450"/>
            <a:chOff x="14304" y="5745"/>
            <a:chExt cx="3456" cy="2323"/>
          </a:xfrm>
        </p:grpSpPr>
        <p:pic>
          <p:nvPicPr>
            <p:cNvPr id="24579" name="Picture 5"/>
            <p:cNvPicPr>
              <a:picLocks noChangeAspect="1" noChangeArrowheads="1"/>
            </p:cNvPicPr>
            <p:nvPr/>
          </p:nvPicPr>
          <p:blipFill>
            <a:blip r:embed="rId2"/>
            <a:srcRect t="10938" r="827" b="6250"/>
            <a:stretch>
              <a:fillRect/>
            </a:stretch>
          </p:blipFill>
          <p:spPr bwMode="auto">
            <a:xfrm>
              <a:off x="14304" y="5760"/>
              <a:ext cx="3456" cy="2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0" name="Picture 6"/>
            <p:cNvPicPr>
              <a:picLocks noChangeAspect="1" noChangeArrowheads="1"/>
            </p:cNvPicPr>
            <p:nvPr/>
          </p:nvPicPr>
          <p:blipFill>
            <a:blip r:embed="rId3"/>
            <a:srcRect l="5577" t="13281" r="1875" b="7813"/>
            <a:stretch>
              <a:fillRect/>
            </a:stretch>
          </p:blipFill>
          <p:spPr bwMode="auto">
            <a:xfrm>
              <a:off x="14304" y="5745"/>
              <a:ext cx="1152" cy="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Picture 7"/>
            <p:cNvPicPr>
              <a:picLocks noChangeAspect="1" noChangeArrowheads="1"/>
            </p:cNvPicPr>
            <p:nvPr/>
          </p:nvPicPr>
          <p:blipFill>
            <a:blip r:embed="rId4"/>
            <a:srcRect l="31166" t="14844" r="20105" b="7031"/>
            <a:stretch>
              <a:fillRect/>
            </a:stretch>
          </p:blipFill>
          <p:spPr bwMode="auto">
            <a:xfrm>
              <a:off x="14304" y="6528"/>
              <a:ext cx="1160" cy="1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78" name="Text Box 8"/>
          <p:cNvSpPr txBox="1">
            <a:spLocks noChangeArrowheads="1"/>
          </p:cNvSpPr>
          <p:nvPr/>
        </p:nvSpPr>
        <p:spPr bwMode="auto">
          <a:xfrm>
            <a:off x="7164388" y="6308725"/>
            <a:ext cx="15128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000" b="1"/>
              <a:t>Foto: Frank Gobas</a:t>
            </a:r>
          </a:p>
        </p:txBody>
      </p:sp>
      <p:sp>
        <p:nvSpPr>
          <p:cNvPr id="2" name="Rectangle 1"/>
          <p:cNvSpPr/>
          <p:nvPr/>
        </p:nvSpPr>
        <p:spPr>
          <a:xfrm>
            <a:off x="1815479" y="188640"/>
            <a:ext cx="5976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>
              <a:spcBef>
                <a:spcPct val="50000"/>
              </a:spcBef>
            </a:pPr>
            <a:r>
              <a:rPr lang="en-US" sz="2800" b="1" dirty="0">
                <a:solidFill>
                  <a:srgbClr val="FFFF00"/>
                </a:solidFill>
                <a:latin typeface="Comic Sans MS"/>
                <a:ea typeface="ＭＳ Ｐゴシック" charset="0"/>
                <a:cs typeface="Comic Sans MS"/>
              </a:rPr>
              <a:t>Gentoo </a:t>
            </a:r>
            <a:r>
              <a:rPr lang="en-US" sz="2800" b="1" dirty="0" smtClean="0">
                <a:solidFill>
                  <a:srgbClr val="FFFF00"/>
                </a:solidFill>
                <a:latin typeface="Comic Sans MS"/>
                <a:ea typeface="ＭＳ Ｐゴシック" charset="0"/>
                <a:cs typeface="Comic Sans MS"/>
              </a:rPr>
              <a:t>Penguins (Isla </a:t>
            </a:r>
            <a:r>
              <a:rPr lang="en-US" sz="2800" b="1" dirty="0" err="1" smtClean="0">
                <a:solidFill>
                  <a:srgbClr val="FFFF00"/>
                </a:solidFill>
                <a:latin typeface="Comic Sans MS"/>
                <a:ea typeface="ＭＳ Ｐゴシック" charset="0"/>
                <a:cs typeface="Comic Sans MS"/>
              </a:rPr>
              <a:t>Barrientos</a:t>
            </a:r>
            <a:r>
              <a:rPr lang="en-US" sz="2800" b="1" dirty="0" smtClean="0">
                <a:solidFill>
                  <a:srgbClr val="FFFF00"/>
                </a:solidFill>
                <a:latin typeface="Comic Sans MS"/>
                <a:ea typeface="ＭＳ Ｐゴシック" charset="0"/>
                <a:cs typeface="Comic Sans MS"/>
              </a:rPr>
              <a:t>)</a:t>
            </a:r>
            <a:endParaRPr lang="en-US" sz="2800" b="1" dirty="0">
              <a:solidFill>
                <a:srgbClr val="FFFF00"/>
              </a:solidFill>
              <a:latin typeface="Comic Sans MS"/>
              <a:ea typeface="ＭＳ Ｐゴシック" charset="0"/>
              <a:cs typeface="Comic Sans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SAM_1005.JPG"/>
          <p:cNvPicPr>
            <a:picLocks noChangeAspect="1"/>
          </p:cNvPicPr>
          <p:nvPr/>
        </p:nvPicPr>
        <p:blipFill>
          <a:blip r:embed="rId2" cstate="print"/>
          <a:srcRect t="22826" b="8124"/>
          <a:stretch>
            <a:fillRect/>
          </a:stretch>
        </p:blipFill>
        <p:spPr>
          <a:xfrm>
            <a:off x="694340" y="1268760"/>
            <a:ext cx="3527158" cy="1584176"/>
          </a:xfrm>
          <a:prstGeom prst="rect">
            <a:avLst/>
          </a:prstGeom>
        </p:spPr>
      </p:pic>
      <p:pic>
        <p:nvPicPr>
          <p:cNvPr id="6" name="5 Imagen" descr="SAM_0715.JPG"/>
          <p:cNvPicPr>
            <a:picLocks noChangeAspect="1"/>
          </p:cNvPicPr>
          <p:nvPr/>
        </p:nvPicPr>
        <p:blipFill>
          <a:blip r:embed="rId3" cstate="print"/>
          <a:srcRect t="18518" b="18519"/>
          <a:stretch>
            <a:fillRect/>
          </a:stretch>
        </p:blipFill>
        <p:spPr>
          <a:xfrm>
            <a:off x="4711780" y="1340768"/>
            <a:ext cx="3824896" cy="1512168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1475656" y="404664"/>
            <a:ext cx="597666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> Plumas Recolectadas</a:t>
            </a:r>
            <a:endParaRPr lang="es-EC" sz="32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pic>
        <p:nvPicPr>
          <p:cNvPr id="7" name="Picture 2" descr="F:\Katty fotos\100NIKON\DSCN8175.JPG"/>
          <p:cNvPicPr>
            <a:picLocks noChangeAspect="1" noChangeArrowheads="1"/>
          </p:cNvPicPr>
          <p:nvPr/>
        </p:nvPicPr>
        <p:blipFill>
          <a:blip r:embed="rId4" cstate="print"/>
          <a:srcRect l="133" t="39645" r="2769" b="18924"/>
          <a:stretch>
            <a:fillRect/>
          </a:stretch>
        </p:blipFill>
        <p:spPr bwMode="auto">
          <a:xfrm>
            <a:off x="611560" y="3861048"/>
            <a:ext cx="3960440" cy="1711171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899592" y="292494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i="1" dirty="0" err="1" smtClean="0"/>
              <a:t>Pysgoscelis</a:t>
            </a:r>
            <a:r>
              <a:rPr lang="es-EC" i="1" dirty="0" smtClean="0"/>
              <a:t> </a:t>
            </a:r>
            <a:r>
              <a:rPr lang="es-EC" i="1" dirty="0" err="1" smtClean="0"/>
              <a:t>papua</a:t>
            </a:r>
            <a:endParaRPr lang="es-EC" i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5292080" y="291565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i="1" dirty="0" err="1" smtClean="0"/>
              <a:t>Catharacta</a:t>
            </a:r>
            <a:r>
              <a:rPr lang="es-EC" i="1" dirty="0" smtClean="0"/>
              <a:t> </a:t>
            </a:r>
            <a:r>
              <a:rPr lang="es-EC" i="1" dirty="0" err="1" smtClean="0"/>
              <a:t>lonmbergi</a:t>
            </a:r>
            <a:endParaRPr lang="es-EC" i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755576" y="566124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i="1" dirty="0" err="1" smtClean="0"/>
              <a:t>Macronectes</a:t>
            </a:r>
            <a:r>
              <a:rPr lang="es-EC" i="1" dirty="0" smtClean="0"/>
              <a:t> </a:t>
            </a:r>
            <a:r>
              <a:rPr lang="es-EC" i="1" dirty="0" err="1" smtClean="0"/>
              <a:t>giganteus</a:t>
            </a:r>
            <a:endParaRPr lang="es-EC" i="1" dirty="0"/>
          </a:p>
        </p:txBody>
      </p:sp>
      <p:pic>
        <p:nvPicPr>
          <p:cNvPr id="12" name="Picture 3" descr="F:\Viaje Antartida Moni\Viaje Punta Arenas Rey Jorge 02-02-2014\DSC0024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l="6123" t="6672" b="14344"/>
          <a:stretch>
            <a:fillRect/>
          </a:stretch>
        </p:blipFill>
        <p:spPr bwMode="auto">
          <a:xfrm>
            <a:off x="5076056" y="3933056"/>
            <a:ext cx="3312368" cy="1656184"/>
          </a:xfrm>
          <a:prstGeom prst="rect">
            <a:avLst/>
          </a:prstGeom>
          <a:noFill/>
        </p:spPr>
      </p:pic>
      <p:sp>
        <p:nvSpPr>
          <p:cNvPr id="13" name="12 CuadroTexto"/>
          <p:cNvSpPr txBox="1"/>
          <p:nvPr/>
        </p:nvSpPr>
        <p:spPr>
          <a:xfrm>
            <a:off x="5508104" y="573325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i="1" dirty="0" smtClean="0"/>
              <a:t>Pysgoscelis antartica</a:t>
            </a:r>
            <a:endParaRPr lang="es-EC" i="1" dirty="0"/>
          </a:p>
        </p:txBody>
      </p:sp>
    </p:spTree>
    <p:extLst>
      <p:ext uri="{BB962C8B-B14F-4D97-AF65-F5344CB8AC3E}">
        <p14:creationId xmlns:p14="http://schemas.microsoft.com/office/powerpoint/2010/main" val="3874526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4355976" y="1340768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Skua  </a:t>
            </a:r>
            <a:r>
              <a:rPr lang="es-EC" dirty="0" err="1" smtClean="0"/>
              <a:t>antartica</a:t>
            </a:r>
            <a:r>
              <a:rPr lang="es-EC" dirty="0" smtClean="0"/>
              <a:t> (</a:t>
            </a:r>
            <a:r>
              <a:rPr lang="es-EC" dirty="0" err="1" smtClean="0"/>
              <a:t>Catharacta</a:t>
            </a:r>
            <a:r>
              <a:rPr lang="es-EC" dirty="0" smtClean="0"/>
              <a:t> </a:t>
            </a:r>
            <a:r>
              <a:rPr lang="es-EC" dirty="0" err="1" smtClean="0"/>
              <a:t>maccornucki</a:t>
            </a:r>
            <a:endParaRPr lang="es-EC" dirty="0" smtClean="0"/>
          </a:p>
          <a:p>
            <a:endParaRPr lang="es-EC" dirty="0"/>
          </a:p>
        </p:txBody>
      </p:sp>
      <p:pic>
        <p:nvPicPr>
          <p:cNvPr id="4" name="3 Imagen" descr="SAM_0954.JPG"/>
          <p:cNvPicPr>
            <a:picLocks noChangeAspect="1"/>
          </p:cNvPicPr>
          <p:nvPr/>
        </p:nvPicPr>
        <p:blipFill>
          <a:blip r:embed="rId2" cstate="print"/>
          <a:srcRect l="4326" t="22700" b="35300"/>
          <a:stretch>
            <a:fillRect/>
          </a:stretch>
        </p:blipFill>
        <p:spPr>
          <a:xfrm>
            <a:off x="216024" y="908720"/>
            <a:ext cx="8748464" cy="4248472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1331640" y="332656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400" b="1" dirty="0" smtClean="0"/>
              <a:t>Muestras de Skua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755576" y="5301208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1. Skua Subantártica (</a:t>
            </a:r>
            <a:r>
              <a:rPr lang="es-EC" i="1" dirty="0" err="1" smtClean="0"/>
              <a:t>Catharacta</a:t>
            </a:r>
            <a:r>
              <a:rPr lang="es-EC" i="1" dirty="0" smtClean="0"/>
              <a:t> </a:t>
            </a:r>
            <a:r>
              <a:rPr lang="es-EC" i="1" dirty="0" err="1" smtClean="0"/>
              <a:t>lonmbergi</a:t>
            </a:r>
            <a:r>
              <a:rPr lang="es-EC" i="1" dirty="0" smtClean="0"/>
              <a:t>)</a:t>
            </a:r>
            <a:endParaRPr lang="es-EC" dirty="0" smtClean="0"/>
          </a:p>
          <a:p>
            <a:pPr algn="ctr"/>
            <a:r>
              <a:rPr lang="es-EC" dirty="0" smtClean="0"/>
              <a:t>2. Skua Antártica  (</a:t>
            </a:r>
            <a:r>
              <a:rPr lang="es-EC" i="1" dirty="0" err="1" smtClean="0"/>
              <a:t>Cataharctha</a:t>
            </a:r>
            <a:r>
              <a:rPr lang="es-EC" i="1" dirty="0" smtClean="0"/>
              <a:t> </a:t>
            </a:r>
            <a:r>
              <a:rPr lang="es-EC" i="1" dirty="0" err="1" smtClean="0"/>
              <a:t>maccornocki</a:t>
            </a:r>
            <a:r>
              <a:rPr lang="es-EC" i="1" dirty="0" smtClean="0"/>
              <a:t>)</a:t>
            </a:r>
            <a:endParaRPr lang="es-EC" dirty="0"/>
          </a:p>
        </p:txBody>
      </p:sp>
      <p:sp>
        <p:nvSpPr>
          <p:cNvPr id="9" name="8 CuadroTexto"/>
          <p:cNvSpPr txBox="1"/>
          <p:nvPr/>
        </p:nvSpPr>
        <p:spPr>
          <a:xfrm>
            <a:off x="611560" y="126876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1</a:t>
            </a:r>
            <a:endParaRPr lang="es-EC" dirty="0"/>
          </a:p>
        </p:txBody>
      </p:sp>
      <p:sp>
        <p:nvSpPr>
          <p:cNvPr id="10" name="9 CuadroTexto"/>
          <p:cNvSpPr txBox="1"/>
          <p:nvPr/>
        </p:nvSpPr>
        <p:spPr>
          <a:xfrm>
            <a:off x="467544" y="299695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2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924067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556793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54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>Trabajo en el Laboratorio de la Estación Pedro Vicente Maldonado</a:t>
            </a:r>
            <a:endParaRPr lang="es-ES" sz="54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706488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827088" y="0"/>
            <a:ext cx="7705725" cy="620713"/>
          </a:xfrm>
        </p:spPr>
        <p:txBody>
          <a:bodyPr/>
          <a:lstStyle/>
          <a:p>
            <a:pPr eaLnBrk="1" hangingPunct="1"/>
            <a:r>
              <a:rPr lang="es-ES" sz="3200" b="1" smtClean="0">
                <a:solidFill>
                  <a:srgbClr val="FFFF00"/>
                </a:solidFill>
                <a:effectLst/>
                <a:latin typeface="Arial" charset="0"/>
                <a:ea typeface="MS PGothic"/>
                <a:cs typeface="Arial" charset="0"/>
              </a:rPr>
              <a:t>PENINSULA ANTARTICA</a:t>
            </a:r>
          </a:p>
        </p:txBody>
      </p:sp>
      <p:sp>
        <p:nvSpPr>
          <p:cNvPr id="21506" name="4 CuadroTexto"/>
          <p:cNvSpPr txBox="1">
            <a:spLocks noChangeArrowheads="1"/>
          </p:cNvSpPr>
          <p:nvPr/>
        </p:nvSpPr>
        <p:spPr bwMode="auto">
          <a:xfrm>
            <a:off x="6372225" y="1268413"/>
            <a:ext cx="259238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Char char="•"/>
            </a:pPr>
            <a:r>
              <a:rPr lang="en-US" sz="2000" b="1" dirty="0">
                <a:latin typeface="Arial" charset="0"/>
                <a:cs typeface="Arial" charset="0"/>
              </a:rPr>
              <a:t> 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La Isla Greenwich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esta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localizada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al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sur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del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Archipielago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Shetland (</a:t>
            </a:r>
            <a:r>
              <a:rPr lang="en-US" sz="2000" b="1" dirty="0" smtClean="0">
                <a:latin typeface="Comic Sans MS" pitchFamily="66" charset="0"/>
                <a:cs typeface="Arial" charset="0"/>
              </a:rPr>
              <a:t>62° 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27</a:t>
            </a:r>
            <a:r>
              <a:rPr lang="ja-JP" altLang="en-US" sz="2000" b="1" dirty="0">
                <a:latin typeface="Comic Sans MS" pitchFamily="66" charset="0"/>
                <a:cs typeface="Arial" charset="0"/>
              </a:rPr>
              <a:t>’</a:t>
            </a:r>
            <a:r>
              <a:rPr lang="en-US" altLang="ja-JP" sz="2000" b="1" dirty="0">
                <a:latin typeface="Comic Sans MS" pitchFamily="66" charset="0"/>
                <a:cs typeface="Arial" charset="0"/>
              </a:rPr>
              <a:t>S; </a:t>
            </a:r>
            <a:r>
              <a:rPr lang="en-US" altLang="ja-JP" sz="2000" b="1" dirty="0" smtClean="0">
                <a:latin typeface="Comic Sans MS" pitchFamily="66" charset="0"/>
                <a:cs typeface="Arial" charset="0"/>
              </a:rPr>
              <a:t>59° </a:t>
            </a:r>
            <a:r>
              <a:rPr lang="en-US" altLang="ja-JP" sz="2000" b="1" dirty="0">
                <a:latin typeface="Comic Sans MS" pitchFamily="66" charset="0"/>
                <a:cs typeface="Arial" charset="0"/>
              </a:rPr>
              <a:t>42</a:t>
            </a:r>
            <a:r>
              <a:rPr lang="ja-JP" altLang="en-US" sz="2000" b="1" dirty="0">
                <a:latin typeface="Comic Sans MS" pitchFamily="66" charset="0"/>
                <a:cs typeface="Arial" charset="0"/>
              </a:rPr>
              <a:t>’</a:t>
            </a:r>
            <a:r>
              <a:rPr lang="en-US" altLang="ja-JP" sz="2000" b="1" dirty="0">
                <a:latin typeface="Comic Sans MS" pitchFamily="66" charset="0"/>
                <a:cs typeface="Arial" charset="0"/>
              </a:rPr>
              <a:t>W) en el </a:t>
            </a:r>
            <a:r>
              <a:rPr lang="en-US" altLang="ja-JP" sz="2000" b="1" dirty="0" err="1">
                <a:latin typeface="Comic Sans MS" pitchFamily="66" charset="0"/>
                <a:cs typeface="Arial" charset="0"/>
              </a:rPr>
              <a:t>continente</a:t>
            </a:r>
            <a:r>
              <a:rPr lang="en-US" altLang="ja-JP" sz="2000" b="1" dirty="0">
                <a:latin typeface="Comic Sans MS" pitchFamily="66" charset="0"/>
                <a:cs typeface="Arial" charset="0"/>
              </a:rPr>
              <a:t> </a:t>
            </a:r>
            <a:r>
              <a:rPr lang="en-US" altLang="ja-JP" sz="2000" b="1" dirty="0" err="1">
                <a:latin typeface="Comic Sans MS" pitchFamily="66" charset="0"/>
                <a:cs typeface="Arial" charset="0"/>
              </a:rPr>
              <a:t>Antartico</a:t>
            </a:r>
            <a:r>
              <a:rPr lang="en-US" altLang="ja-JP" sz="2000" b="1" dirty="0">
                <a:latin typeface="Comic Sans MS" pitchFamily="66" charset="0"/>
                <a:cs typeface="Arial" charset="0"/>
              </a:rPr>
              <a:t>.</a:t>
            </a:r>
          </a:p>
          <a:p>
            <a:pPr eaLnBrk="0" hangingPunct="0">
              <a:buFont typeface="Arial" charset="0"/>
              <a:buChar char="•"/>
            </a:pPr>
            <a:endParaRPr lang="en-US" sz="2000" b="1" dirty="0">
              <a:latin typeface="Comic Sans MS" pitchFamily="66" charset="0"/>
              <a:cs typeface="Arial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en-US" sz="2000" b="1" dirty="0">
                <a:latin typeface="Comic Sans MS" pitchFamily="66" charset="0"/>
                <a:cs typeface="Arial" charset="0"/>
              </a:rPr>
              <a:t>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Esta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región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ha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sido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considerada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como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uno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de los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lugares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mas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pristinos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 del </a:t>
            </a:r>
            <a:r>
              <a:rPr lang="en-US" sz="2000" b="1" dirty="0" err="1">
                <a:latin typeface="Comic Sans MS" pitchFamily="66" charset="0"/>
                <a:cs typeface="Arial" charset="0"/>
              </a:rPr>
              <a:t>mundo</a:t>
            </a:r>
            <a:r>
              <a:rPr lang="en-US" sz="2000" b="1" dirty="0">
                <a:latin typeface="Comic Sans MS" pitchFamily="66" charset="0"/>
                <a:cs typeface="Arial" charset="0"/>
              </a:rPr>
              <a:t>.</a:t>
            </a:r>
            <a:r>
              <a:rPr lang="en-US" sz="2200" b="1" dirty="0">
                <a:latin typeface="Comic Sans MS" pitchFamily="66" charset="0"/>
                <a:cs typeface="Arial" charset="0"/>
              </a:rPr>
              <a:t> </a:t>
            </a:r>
          </a:p>
          <a:p>
            <a:pPr eaLnBrk="0" hangingPunct="0"/>
            <a:r>
              <a:rPr lang="en-US" sz="2200" b="1" dirty="0">
                <a:latin typeface="Arial" charset="0"/>
                <a:cs typeface="Arial" charset="0"/>
              </a:rPr>
              <a:t> </a:t>
            </a:r>
            <a:endParaRPr lang="es-ES" sz="2200" b="1" dirty="0">
              <a:latin typeface="Arial" charset="0"/>
              <a:cs typeface="Arial" charset="0"/>
            </a:endParaRPr>
          </a:p>
        </p:txBody>
      </p:sp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2">
            <a:lum bright="-12000" contrast="6000"/>
          </a:blip>
          <a:srcRect t="13281" r="6250" b="3125"/>
          <a:stretch>
            <a:fillRect/>
          </a:stretch>
        </p:blipFill>
        <p:spPr bwMode="auto">
          <a:xfrm>
            <a:off x="0" y="3849688"/>
            <a:ext cx="3773488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08" name="Group 6"/>
          <p:cNvGrpSpPr>
            <a:grpSpLocks/>
          </p:cNvGrpSpPr>
          <p:nvPr/>
        </p:nvGrpSpPr>
        <p:grpSpPr bwMode="auto">
          <a:xfrm>
            <a:off x="2217738" y="736600"/>
            <a:ext cx="3889375" cy="3217863"/>
            <a:chOff x="10560" y="4416"/>
            <a:chExt cx="6000" cy="4368"/>
          </a:xfrm>
        </p:grpSpPr>
        <p:pic>
          <p:nvPicPr>
            <p:cNvPr id="21520" name="Picture 7"/>
            <p:cNvPicPr>
              <a:picLocks noChangeAspect="1" noChangeArrowheads="1"/>
            </p:cNvPicPr>
            <p:nvPr/>
          </p:nvPicPr>
          <p:blipFill>
            <a:blip r:embed="rId3"/>
            <a:srcRect l="15001" t="20313" r="6876" b="8594"/>
            <a:stretch>
              <a:fillRect/>
            </a:stretch>
          </p:blipFill>
          <p:spPr bwMode="auto">
            <a:xfrm>
              <a:off x="10560" y="4416"/>
              <a:ext cx="6000" cy="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1" name="Picture 8"/>
            <p:cNvPicPr>
              <a:picLocks noChangeAspect="1" noChangeArrowheads="1"/>
            </p:cNvPicPr>
            <p:nvPr/>
          </p:nvPicPr>
          <p:blipFill>
            <a:blip r:embed="rId3"/>
            <a:srcRect l="38750" t="21875" r="40625" b="75000"/>
            <a:stretch>
              <a:fillRect/>
            </a:stretch>
          </p:blipFill>
          <p:spPr bwMode="auto">
            <a:xfrm>
              <a:off x="10992" y="4416"/>
              <a:ext cx="1584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09" name="Picture 9"/>
          <p:cNvPicPr>
            <a:picLocks noChangeAspect="1" noChangeArrowheads="1"/>
          </p:cNvPicPr>
          <p:nvPr/>
        </p:nvPicPr>
        <p:blipFill>
          <a:blip r:embed="rId4"/>
          <a:srcRect l="626" t="14063" r="1250" b="17188"/>
          <a:stretch>
            <a:fillRect/>
          </a:stretch>
        </p:blipFill>
        <p:spPr bwMode="auto">
          <a:xfrm>
            <a:off x="39688" y="1649413"/>
            <a:ext cx="2100262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Line 10"/>
          <p:cNvSpPr>
            <a:spLocks noChangeShapeType="1"/>
          </p:cNvSpPr>
          <p:nvPr/>
        </p:nvSpPr>
        <p:spPr bwMode="auto">
          <a:xfrm flipV="1">
            <a:off x="539750" y="3346450"/>
            <a:ext cx="1677988" cy="101917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1" name="Line 11"/>
          <p:cNvSpPr>
            <a:spLocks noChangeShapeType="1"/>
          </p:cNvSpPr>
          <p:nvPr/>
        </p:nvSpPr>
        <p:spPr bwMode="auto">
          <a:xfrm flipV="1">
            <a:off x="468313" y="3954463"/>
            <a:ext cx="5638800" cy="627062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2" name="Rectangle 12"/>
          <p:cNvSpPr>
            <a:spLocks noChangeArrowheads="1"/>
          </p:cNvSpPr>
          <p:nvPr/>
        </p:nvSpPr>
        <p:spPr bwMode="auto">
          <a:xfrm>
            <a:off x="2878138" y="2781300"/>
            <a:ext cx="311150" cy="2174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3" name="Line 13"/>
          <p:cNvSpPr>
            <a:spLocks noChangeShapeType="1"/>
          </p:cNvSpPr>
          <p:nvPr/>
        </p:nvSpPr>
        <p:spPr bwMode="auto">
          <a:xfrm>
            <a:off x="2139950" y="1649413"/>
            <a:ext cx="738188" cy="117475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4" name="Line 14"/>
          <p:cNvSpPr>
            <a:spLocks noChangeShapeType="1"/>
          </p:cNvSpPr>
          <p:nvPr/>
        </p:nvSpPr>
        <p:spPr bwMode="auto">
          <a:xfrm>
            <a:off x="2139950" y="2954338"/>
            <a:ext cx="738188" cy="4445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5" name="Line 15"/>
          <p:cNvSpPr>
            <a:spLocks noChangeShapeType="1"/>
          </p:cNvSpPr>
          <p:nvPr/>
        </p:nvSpPr>
        <p:spPr bwMode="auto">
          <a:xfrm flipH="1" flipV="1">
            <a:off x="539750" y="4724400"/>
            <a:ext cx="195263" cy="165258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1516" name="Picture 16"/>
          <p:cNvPicPr>
            <a:picLocks noChangeAspect="1" noChangeArrowheads="1"/>
          </p:cNvPicPr>
          <p:nvPr/>
        </p:nvPicPr>
        <p:blipFill>
          <a:blip r:embed="rId5"/>
          <a:srcRect l="7500" t="10156" r="7500" b="6250"/>
          <a:stretch>
            <a:fillRect/>
          </a:stretch>
        </p:blipFill>
        <p:spPr bwMode="auto">
          <a:xfrm>
            <a:off x="3811588" y="4302125"/>
            <a:ext cx="2489200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Rectangle 30"/>
          <p:cNvSpPr>
            <a:spLocks noChangeArrowheads="1"/>
          </p:cNvSpPr>
          <p:nvPr/>
        </p:nvSpPr>
        <p:spPr bwMode="auto">
          <a:xfrm>
            <a:off x="395288" y="4365625"/>
            <a:ext cx="215900" cy="2174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8" name="Text Box 31"/>
          <p:cNvSpPr txBox="1">
            <a:spLocks noChangeArrowheads="1"/>
          </p:cNvSpPr>
          <p:nvPr/>
        </p:nvSpPr>
        <p:spPr bwMode="auto">
          <a:xfrm>
            <a:off x="107950" y="6308725"/>
            <a:ext cx="2232025" cy="376238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3300"/>
                </a:solidFill>
              </a:rPr>
              <a:t>Peninsula Antartica</a:t>
            </a:r>
          </a:p>
        </p:txBody>
      </p:sp>
      <p:sp>
        <p:nvSpPr>
          <p:cNvPr id="21519" name="Text Box 32"/>
          <p:cNvSpPr txBox="1">
            <a:spLocks noChangeArrowheads="1"/>
          </p:cNvSpPr>
          <p:nvPr/>
        </p:nvSpPr>
        <p:spPr bwMode="auto">
          <a:xfrm>
            <a:off x="107950" y="1268413"/>
            <a:ext cx="1871663" cy="376237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  <a:latin typeface="Arial" charset="0"/>
              </a:rPr>
              <a:t>Isla Greenwich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SAM_0677.JPG"/>
          <p:cNvPicPr>
            <a:picLocks noChangeAspect="1"/>
          </p:cNvPicPr>
          <p:nvPr/>
        </p:nvPicPr>
        <p:blipFill>
          <a:blip r:embed="rId2" cstate="print"/>
          <a:srcRect l="14302" r="20825"/>
          <a:stretch>
            <a:fillRect/>
          </a:stretch>
        </p:blipFill>
        <p:spPr>
          <a:xfrm rot="5400000">
            <a:off x="5275375" y="3340288"/>
            <a:ext cx="2553689" cy="3384376"/>
          </a:xfrm>
          <a:prstGeom prst="rect">
            <a:avLst/>
          </a:prstGeom>
        </p:spPr>
      </p:pic>
      <p:pic>
        <p:nvPicPr>
          <p:cNvPr id="7" name="6 Imagen" descr="SAM_0681.JPG"/>
          <p:cNvPicPr>
            <a:picLocks noChangeAspect="1"/>
          </p:cNvPicPr>
          <p:nvPr/>
        </p:nvPicPr>
        <p:blipFill>
          <a:blip r:embed="rId3" cstate="print"/>
          <a:srcRect l="13095" t="26497"/>
          <a:stretch>
            <a:fillRect/>
          </a:stretch>
        </p:blipFill>
        <p:spPr>
          <a:xfrm>
            <a:off x="539552" y="3789040"/>
            <a:ext cx="3816424" cy="2420888"/>
          </a:xfrm>
          <a:prstGeom prst="rect">
            <a:avLst/>
          </a:prstGeom>
        </p:spPr>
      </p:pic>
      <p:pic>
        <p:nvPicPr>
          <p:cNvPr id="8" name="7 Imagen" descr="SAM_0680.JPG"/>
          <p:cNvPicPr>
            <a:picLocks noChangeAspect="1"/>
          </p:cNvPicPr>
          <p:nvPr/>
        </p:nvPicPr>
        <p:blipFill>
          <a:blip r:embed="rId4" cstate="print"/>
          <a:srcRect b="29464"/>
          <a:stretch>
            <a:fillRect/>
          </a:stretch>
        </p:blipFill>
        <p:spPr>
          <a:xfrm>
            <a:off x="2328258" y="836712"/>
            <a:ext cx="4764022" cy="252028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1043608" y="116632"/>
            <a:ext cx="741682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>Análisis de Agua</a:t>
            </a:r>
            <a:endParaRPr lang="es-EC" sz="32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272808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384300"/>
          </a:xfrm>
        </p:spPr>
        <p:txBody>
          <a:bodyPr/>
          <a:lstStyle/>
          <a:p>
            <a:r>
              <a:rPr lang="es-EC" sz="32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>Análisis de Sedimento</a:t>
            </a:r>
            <a:endParaRPr lang="es-EC" sz="32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pic>
        <p:nvPicPr>
          <p:cNvPr id="4" name="3 Marcador de contenido" descr="SAM_06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7722" t="15132" r="15604" b="16776"/>
          <a:stretch>
            <a:fillRect/>
          </a:stretch>
        </p:blipFill>
        <p:spPr>
          <a:xfrm rot="5400000">
            <a:off x="836596" y="1115732"/>
            <a:ext cx="2088234" cy="2538307"/>
          </a:xfrm>
          <a:prstGeom prst="rect">
            <a:avLst/>
          </a:prstGeom>
        </p:spPr>
      </p:pic>
      <p:pic>
        <p:nvPicPr>
          <p:cNvPr id="5" name="4 Imagen" descr="SAM_0679.JPG"/>
          <p:cNvPicPr>
            <a:picLocks noChangeAspect="1"/>
          </p:cNvPicPr>
          <p:nvPr/>
        </p:nvPicPr>
        <p:blipFill>
          <a:blip r:embed="rId3" cstate="print"/>
          <a:srcRect t="19652" b="18584"/>
          <a:stretch>
            <a:fillRect/>
          </a:stretch>
        </p:blipFill>
        <p:spPr>
          <a:xfrm>
            <a:off x="3995936" y="1268760"/>
            <a:ext cx="4663462" cy="2160240"/>
          </a:xfrm>
          <a:prstGeom prst="rect">
            <a:avLst/>
          </a:prstGeom>
        </p:spPr>
      </p:pic>
      <p:pic>
        <p:nvPicPr>
          <p:cNvPr id="6" name="3 Marcador de contenido" descr="SAM_10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3756173"/>
            <a:ext cx="3308185" cy="24811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56176" y="4653136"/>
            <a:ext cx="1914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Materia</a:t>
            </a:r>
            <a:r>
              <a:rPr lang="en-US" dirty="0" smtClean="0"/>
              <a:t> </a:t>
            </a:r>
            <a:r>
              <a:rPr lang="en-US" dirty="0" err="1" smtClean="0"/>
              <a:t>Organica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16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8864" y="116632"/>
            <a:ext cx="8229600" cy="1384300"/>
          </a:xfrm>
        </p:spPr>
        <p:txBody>
          <a:bodyPr/>
          <a:lstStyle/>
          <a:p>
            <a:r>
              <a:rPr lang="es-EC" sz="3200" b="1" dirty="0" smtClean="0">
                <a:solidFill>
                  <a:srgbClr val="FFFF00"/>
                </a:solidFill>
              </a:rPr>
              <a:t>Análisis </a:t>
            </a:r>
            <a:r>
              <a:rPr lang="es-EC" sz="3200" b="1" dirty="0" err="1" smtClean="0">
                <a:solidFill>
                  <a:srgbClr val="FFFF00"/>
                </a:solidFill>
              </a:rPr>
              <a:t>Microbiologico</a:t>
            </a:r>
            <a:endParaRPr lang="es-EC" sz="32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arte\Documents\Fotos antartica de la vida\Dra paola dia uno\DSC_0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861048"/>
            <a:ext cx="3549356" cy="2592289"/>
          </a:xfrm>
          <a:prstGeom prst="rect">
            <a:avLst/>
          </a:prstGeom>
          <a:noFill/>
        </p:spPr>
      </p:pic>
      <p:pic>
        <p:nvPicPr>
          <p:cNvPr id="1027" name="Picture 3" descr="C:\Users\arte\Documents\Fotos antartica de la vida\Dra paola dia uno\DSC_07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305375"/>
            <a:ext cx="4032448" cy="26996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860032" y="4797152"/>
            <a:ext cx="3420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Cultivo</a:t>
            </a:r>
            <a:r>
              <a:rPr lang="en-US" dirty="0" smtClean="0"/>
              <a:t> de </a:t>
            </a:r>
            <a:r>
              <a:rPr lang="en-US" dirty="0" err="1" smtClean="0"/>
              <a:t>microorganismos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Medios</a:t>
            </a:r>
            <a:r>
              <a:rPr lang="en-US" dirty="0" smtClean="0"/>
              <a:t>: Luria, </a:t>
            </a:r>
            <a:r>
              <a:rPr lang="en-US" dirty="0" err="1" smtClean="0"/>
              <a:t>Peptona</a:t>
            </a:r>
            <a:r>
              <a:rPr lang="en-US" dirty="0" smtClean="0"/>
              <a:t> y Potato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454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200" b="1" dirty="0">
                <a:solidFill>
                  <a:srgbClr val="FFFF00"/>
                </a:solidFill>
                <a:latin typeface="Comic Sans MS"/>
                <a:cs typeface="Comic Sans MS"/>
              </a:rPr>
              <a:t>TRABAJOS PENDIENTES RELACIONADOS CON EL PROYECTO 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114800"/>
          </a:xfrm>
        </p:spPr>
        <p:txBody>
          <a:bodyPr/>
          <a:lstStyle/>
          <a:p>
            <a:r>
              <a:rPr lang="es-ES" sz="2800" b="1" dirty="0">
                <a:latin typeface="Comic Sans MS"/>
                <a:cs typeface="Comic Sans MS"/>
              </a:rPr>
              <a:t>A</a:t>
            </a:r>
            <a:r>
              <a:rPr lang="es-ES" sz="2800" b="1" dirty="0" smtClean="0">
                <a:latin typeface="Comic Sans MS"/>
                <a:cs typeface="Comic Sans MS"/>
              </a:rPr>
              <a:t>nálisis de muestras de sedimento para determinar las características físicas del sedimento.</a:t>
            </a:r>
          </a:p>
          <a:p>
            <a:endParaRPr lang="es-ES" sz="2000" b="1" dirty="0" smtClean="0">
              <a:latin typeface="Comic Sans MS"/>
              <a:cs typeface="Comic Sans MS"/>
            </a:endParaRPr>
          </a:p>
          <a:p>
            <a:r>
              <a:rPr lang="es-ES" sz="2800" b="1" dirty="0" smtClean="0">
                <a:latin typeface="Comic Sans MS"/>
                <a:cs typeface="Comic Sans MS"/>
              </a:rPr>
              <a:t>Determinar la concentración de mercurio, selenio y plomo en las diferentes matrices </a:t>
            </a:r>
            <a:r>
              <a:rPr lang="es-ES" sz="2800" b="1" dirty="0" smtClean="0">
                <a:latin typeface="Comic Sans MS"/>
                <a:cs typeface="Comic Sans MS"/>
              </a:rPr>
              <a:t>ambientales</a:t>
            </a:r>
          </a:p>
          <a:p>
            <a:endParaRPr lang="es-ES" sz="2000" b="1" dirty="0" smtClean="0">
              <a:latin typeface="Comic Sans MS"/>
              <a:cs typeface="Comic Sans MS"/>
            </a:endParaRPr>
          </a:p>
          <a:p>
            <a:r>
              <a:rPr lang="es-ES" sz="2800" b="1" dirty="0" err="1" smtClean="0">
                <a:latin typeface="Comic Sans MS"/>
                <a:cs typeface="Comic Sans MS"/>
              </a:rPr>
              <a:t>Analisis</a:t>
            </a:r>
            <a:r>
              <a:rPr lang="es-ES" sz="2800" b="1" dirty="0" smtClean="0">
                <a:latin typeface="Comic Sans MS"/>
                <a:cs typeface="Comic Sans MS"/>
              </a:rPr>
              <a:t> de resultados de condiciones ambientales, comparativa espacial y temporalmente</a:t>
            </a:r>
            <a:endParaRPr lang="es-ES" sz="2800" b="1" dirty="0" smtClean="0">
              <a:latin typeface="Comic Sans MS"/>
              <a:cs typeface="Comic Sans MS"/>
            </a:endParaRPr>
          </a:p>
          <a:p>
            <a:pPr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16700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1 Título"/>
          <p:cNvSpPr>
            <a:spLocks noGrp="1"/>
          </p:cNvSpPr>
          <p:nvPr>
            <p:ph type="title"/>
          </p:nvPr>
        </p:nvSpPr>
        <p:spPr>
          <a:xfrm>
            <a:off x="682625" y="388938"/>
            <a:ext cx="7993063" cy="808037"/>
          </a:xfrm>
        </p:spPr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s-MX" sz="2800" b="1" dirty="0" smtClean="0">
                <a:solidFill>
                  <a:schemeClr val="tx1"/>
                </a:solidFill>
                <a:effectLst/>
                <a:latin typeface="Comic Sans MS" charset="0"/>
              </a:rPr>
              <a:t>Identificaci’on de MO con potencial biorremediadora</a:t>
            </a:r>
            <a:br>
              <a:rPr lang="es-MX" sz="2800" b="1" dirty="0" smtClean="0">
                <a:solidFill>
                  <a:schemeClr val="tx1"/>
                </a:solidFill>
                <a:effectLst/>
                <a:latin typeface="Comic Sans MS" charset="0"/>
              </a:rPr>
            </a:br>
            <a:r>
              <a:rPr lang="es-MX" sz="2800" b="1" dirty="0" smtClean="0">
                <a:solidFill>
                  <a:schemeClr val="tx1"/>
                </a:solidFill>
                <a:effectLst/>
                <a:latin typeface="Comic Sans MS" charset="0"/>
              </a:rPr>
              <a:t>Calcular </a:t>
            </a:r>
            <a:r>
              <a:rPr lang="es-MX" sz="2800" b="1" dirty="0" smtClean="0">
                <a:solidFill>
                  <a:schemeClr val="tx1"/>
                </a:solidFill>
                <a:effectLst/>
                <a:latin typeface="Comic Sans MS" charset="0"/>
              </a:rPr>
              <a:t>Factores </a:t>
            </a:r>
            <a:r>
              <a:rPr lang="es-MX" sz="2800" b="1" dirty="0">
                <a:solidFill>
                  <a:schemeClr val="tx1"/>
                </a:solidFill>
                <a:effectLst/>
                <a:latin typeface="Comic Sans MS" charset="0"/>
              </a:rPr>
              <a:t>de </a:t>
            </a:r>
            <a:r>
              <a:rPr lang="es-MX" sz="2800" b="1" dirty="0" smtClean="0">
                <a:solidFill>
                  <a:schemeClr val="tx1"/>
                </a:solidFill>
                <a:effectLst/>
                <a:latin typeface="Comic Sans MS" charset="0"/>
              </a:rPr>
              <a:t>Biomagnificaciòn</a:t>
            </a:r>
            <a:endParaRPr lang="es-EC" sz="2800" b="1" dirty="0">
              <a:solidFill>
                <a:schemeClr val="tx1"/>
              </a:solidFill>
              <a:effectLst/>
              <a:latin typeface="Comic Sans MS" charset="0"/>
            </a:endParaRPr>
          </a:p>
        </p:txBody>
      </p:sp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539750" y="1557338"/>
            <a:ext cx="8064500" cy="27098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endParaRPr lang="en-US" sz="2800" b="1">
              <a:solidFill>
                <a:schemeClr val="bg2"/>
              </a:solidFill>
              <a:latin typeface="Comic Sans MS" charset="0"/>
            </a:endParaRPr>
          </a:p>
          <a:p>
            <a:r>
              <a:rPr lang="en-US" sz="2400" b="1">
                <a:solidFill>
                  <a:srgbClr val="FF3300"/>
                </a:solidFill>
                <a:latin typeface="Arial" charset="0"/>
              </a:rPr>
              <a:t>Factor de Biomagnificaciòn (BMF).</a:t>
            </a:r>
          </a:p>
          <a:p>
            <a:r>
              <a:rPr lang="en-US" sz="2400" b="1">
                <a:solidFill>
                  <a:schemeClr val="bg2"/>
                </a:solidFill>
                <a:latin typeface="Arial" charset="0"/>
              </a:rPr>
              <a:t>descrito como la relacion o la tasa entre la concentraciòn de mercurio (mg/kg) en un organismo (depredador) y la concentraciòn de mercurio (mg/kg) en su dieta (presa)</a:t>
            </a:r>
          </a:p>
          <a:p>
            <a:endParaRPr lang="en-US" sz="2400" b="1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323850" y="4508500"/>
            <a:ext cx="8712200" cy="2065338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3200" b="1">
                <a:solidFill>
                  <a:srgbClr val="FF3300"/>
                </a:solidFill>
              </a:rPr>
              <a:t>BMF</a:t>
            </a:r>
            <a:r>
              <a:rPr lang="en-US" sz="2800">
                <a:solidFill>
                  <a:srgbClr val="FF3300"/>
                </a:solidFill>
              </a:rPr>
              <a:t> </a:t>
            </a:r>
            <a:r>
              <a:rPr lang="en-US" sz="2800">
                <a:solidFill>
                  <a:schemeClr val="bg2"/>
                </a:solidFill>
              </a:rPr>
              <a:t>= </a:t>
            </a:r>
            <a:r>
              <a:rPr lang="en-US" sz="3600">
                <a:solidFill>
                  <a:schemeClr val="bg2"/>
                </a:solidFill>
              </a:rPr>
              <a:t>C</a:t>
            </a:r>
            <a:r>
              <a:rPr lang="en-US">
                <a:solidFill>
                  <a:schemeClr val="bg2"/>
                </a:solidFill>
              </a:rPr>
              <a:t> Depredador / </a:t>
            </a:r>
            <a:r>
              <a:rPr lang="en-US" sz="3600">
                <a:solidFill>
                  <a:schemeClr val="bg2"/>
                </a:solidFill>
              </a:rPr>
              <a:t>C</a:t>
            </a:r>
            <a:r>
              <a:rPr lang="en-US">
                <a:solidFill>
                  <a:schemeClr val="bg2"/>
                </a:solidFill>
              </a:rPr>
              <a:t> Presa</a:t>
            </a:r>
          </a:p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rgbClr val="FF3300"/>
                </a:solidFill>
              </a:rPr>
              <a:t>BMF &gt; 1 </a:t>
            </a:r>
            <a:r>
              <a:rPr lang="en-US" sz="2400" b="1">
                <a:solidFill>
                  <a:schemeClr val="bg2"/>
                </a:solidFill>
              </a:rPr>
              <a:t>(Biomagnificaci</a:t>
            </a:r>
            <a:r>
              <a:rPr lang="en-US" sz="2400" b="1">
                <a:solidFill>
                  <a:schemeClr val="bg2"/>
                </a:solidFill>
                <a:cs typeface="Tahoma" charset="0"/>
              </a:rPr>
              <a:t>ó</a:t>
            </a:r>
            <a:r>
              <a:rPr lang="en-US" sz="2400" b="1">
                <a:solidFill>
                  <a:schemeClr val="bg2"/>
                </a:solidFill>
              </a:rPr>
              <a:t>n)</a:t>
            </a:r>
          </a:p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rgbClr val="FF3300"/>
                </a:solidFill>
              </a:rPr>
              <a:t>  BMF &lt; 1 </a:t>
            </a:r>
            <a:r>
              <a:rPr lang="en-US" sz="2400" b="1">
                <a:solidFill>
                  <a:schemeClr val="bg2"/>
                </a:solidFill>
              </a:rPr>
              <a:t>(Diluci</a:t>
            </a:r>
            <a:r>
              <a:rPr lang="en-US" sz="2400" b="1">
                <a:solidFill>
                  <a:schemeClr val="bg2"/>
                </a:solidFill>
                <a:cs typeface="Tahoma" charset="0"/>
              </a:rPr>
              <a:t>ó</a:t>
            </a:r>
            <a:r>
              <a:rPr lang="en-US" sz="2400" b="1">
                <a:solidFill>
                  <a:schemeClr val="bg2"/>
                </a:solidFill>
              </a:rPr>
              <a:t>n Tr</a:t>
            </a:r>
            <a:r>
              <a:rPr lang="en-US" sz="2400" b="1">
                <a:solidFill>
                  <a:schemeClr val="bg2"/>
                </a:solidFill>
                <a:cs typeface="Tahoma" charset="0"/>
              </a:rPr>
              <a:t>ó</a:t>
            </a:r>
            <a:r>
              <a:rPr lang="en-US" sz="2400" b="1">
                <a:solidFill>
                  <a:schemeClr val="bg2"/>
                </a:solidFill>
              </a:rPr>
              <a:t>fica/No   </a:t>
            </a:r>
          </a:p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bg2"/>
                </a:solidFill>
              </a:rPr>
              <a:t>             Biomagnificación)</a:t>
            </a:r>
          </a:p>
        </p:txBody>
      </p:sp>
    </p:spTree>
    <p:extLst>
      <p:ext uri="{BB962C8B-B14F-4D97-AF65-F5344CB8AC3E}">
        <p14:creationId xmlns:p14="http://schemas.microsoft.com/office/powerpoint/2010/main" val="1513994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/>
          </p:cNvSpPr>
          <p:nvPr/>
        </p:nvSpPr>
        <p:spPr bwMode="auto">
          <a:xfrm>
            <a:off x="539750" y="115888"/>
            <a:ext cx="8280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s-MX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Comparación de mercurio total (≈80% mercurio orgánico) en aves marinas-2013</a:t>
            </a:r>
            <a:endParaRPr lang="es-EC" sz="2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2"/>
          <a:srcRect l="2072" t="1582" r="806" b="72701"/>
          <a:stretch>
            <a:fillRect/>
          </a:stretch>
        </p:blipFill>
        <p:spPr bwMode="auto">
          <a:xfrm>
            <a:off x="1547813" y="1268413"/>
            <a:ext cx="6192837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627313" y="5589588"/>
            <a:ext cx="1223962" cy="4286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100" b="1" i="1">
                <a:solidFill>
                  <a:schemeClr val="bg2"/>
                </a:solidFill>
                <a:latin typeface="Arial" charset="0"/>
              </a:rPr>
              <a:t>Catharacta lonnbergi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4427538" y="5589588"/>
            <a:ext cx="1081087" cy="4286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100" b="1" i="1">
                <a:solidFill>
                  <a:schemeClr val="bg2"/>
                </a:solidFill>
                <a:latin typeface="Arial" charset="0"/>
              </a:rPr>
              <a:t>Pygoscelis antarctica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6156325" y="5589588"/>
            <a:ext cx="1081088" cy="4286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100" b="1" i="1">
                <a:solidFill>
                  <a:schemeClr val="bg2"/>
                </a:solidFill>
                <a:latin typeface="Arial" charset="0"/>
              </a:rPr>
              <a:t>Pygoscelis papua</a:t>
            </a:r>
          </a:p>
        </p:txBody>
      </p:sp>
      <p:sp>
        <p:nvSpPr>
          <p:cNvPr id="47116" name="9 CuadroTexto"/>
          <p:cNvSpPr txBox="1">
            <a:spLocks noChangeArrowheads="1"/>
          </p:cNvSpPr>
          <p:nvPr/>
        </p:nvSpPr>
        <p:spPr bwMode="auto">
          <a:xfrm>
            <a:off x="107950" y="6218238"/>
            <a:ext cx="90360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1200" b="1">
                <a:latin typeface="Arial" charset="0"/>
                <a:cs typeface="Arial" charset="0"/>
              </a:rPr>
              <a:t>Tamaño de muestras-2012: </a:t>
            </a:r>
            <a:r>
              <a:rPr lang="en-US" sz="1200" b="1" i="1">
                <a:latin typeface="Arial" charset="0"/>
              </a:rPr>
              <a:t>C. lonnbergi</a:t>
            </a:r>
            <a:r>
              <a:rPr lang="es-ES_tradnl" sz="1200">
                <a:latin typeface="Arial" charset="0"/>
              </a:rPr>
              <a:t> </a:t>
            </a:r>
            <a:r>
              <a:rPr lang="en-US" sz="1200" b="1">
                <a:latin typeface="Arial" charset="0"/>
                <a:cs typeface="Arial" charset="0"/>
              </a:rPr>
              <a:t>(</a:t>
            </a:r>
            <a:r>
              <a:rPr lang="en-US" sz="1200" b="1">
                <a:latin typeface="Arial" charset="0"/>
              </a:rPr>
              <a:t>n =3</a:t>
            </a:r>
            <a:r>
              <a:rPr lang="en-US" sz="1200">
                <a:latin typeface="Arial" charset="0"/>
              </a:rPr>
              <a:t> </a:t>
            </a:r>
            <a:r>
              <a:rPr lang="en-US" sz="1200" b="1">
                <a:latin typeface="Arial" charset="0"/>
                <a:cs typeface="Arial" charset="0"/>
              </a:rPr>
              <a:t>); </a:t>
            </a:r>
            <a:r>
              <a:rPr lang="en-US" sz="1200" b="1" i="1">
                <a:latin typeface="Arial" charset="0"/>
              </a:rPr>
              <a:t>P. antarctica</a:t>
            </a:r>
            <a:r>
              <a:rPr lang="en-US" sz="1200">
                <a:latin typeface="Arial" charset="0"/>
              </a:rPr>
              <a:t> </a:t>
            </a:r>
            <a:r>
              <a:rPr lang="en-US" sz="1200" b="1">
                <a:latin typeface="Arial" charset="0"/>
                <a:cs typeface="Arial" charset="0"/>
              </a:rPr>
              <a:t>(</a:t>
            </a:r>
            <a:r>
              <a:rPr lang="en-US" sz="1200" b="1">
                <a:latin typeface="Arial" charset="0"/>
              </a:rPr>
              <a:t>n= 8</a:t>
            </a:r>
            <a:r>
              <a:rPr lang="en-US" sz="1200" b="1">
                <a:latin typeface="Arial" charset="0"/>
                <a:cs typeface="Arial" charset="0"/>
              </a:rPr>
              <a:t>); </a:t>
            </a:r>
            <a:r>
              <a:rPr lang="en-US" sz="1200" b="1" i="1">
                <a:latin typeface="Arial" charset="0"/>
              </a:rPr>
              <a:t>P. papua</a:t>
            </a:r>
            <a:r>
              <a:rPr lang="en-US" sz="1200">
                <a:latin typeface="Arial" charset="0"/>
              </a:rPr>
              <a:t> </a:t>
            </a:r>
            <a:r>
              <a:rPr lang="en-US" sz="1200" b="1">
                <a:latin typeface="Arial" charset="0"/>
                <a:cs typeface="Arial" charset="0"/>
              </a:rPr>
              <a:t> (</a:t>
            </a:r>
            <a:r>
              <a:rPr lang="en-US" sz="1200" b="1">
                <a:latin typeface="Arial" charset="0"/>
              </a:rPr>
              <a:t>n = 8</a:t>
            </a:r>
            <a:r>
              <a:rPr lang="en-US" sz="1200" b="1">
                <a:latin typeface="Arial" charset="0"/>
                <a:cs typeface="Arial" charset="0"/>
              </a:rPr>
              <a:t>). Se observaron diferencias significativas entre las aves marinas (Welch ANOVA </a:t>
            </a:r>
            <a:r>
              <a:rPr lang="en-US" sz="1200" b="1">
                <a:latin typeface="Arial" charset="0"/>
              </a:rPr>
              <a:t>p &lt; 0.05 </a:t>
            </a:r>
            <a:r>
              <a:rPr lang="en-US" sz="1200" b="1">
                <a:latin typeface="Arial" charset="0"/>
                <a:cs typeface="Arial" charset="0"/>
              </a:rPr>
              <a:t>(heterosedasticidad, Barlett test p &lt; 0.0001).  Barras no conectadas por la misma letras son significativament differentes (Tukey-Kramer HSD test, p &lt; 0.05)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2627313" y="1125538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a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4500563" y="4724400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0033CC"/>
                </a:solidFill>
              </a:rPr>
              <a:t>b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6372225" y="393382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0033CC"/>
                </a:solidFill>
              </a:rPr>
              <a:t>b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sz="3200" b="1" dirty="0" smtClean="0">
                <a:solidFill>
                  <a:srgbClr val="FFFF00"/>
                </a:solidFill>
                <a:effectLst/>
                <a:latin typeface="Comic Sans MS"/>
                <a:ea typeface="MS PGothic" charset="0"/>
                <a:cs typeface="Comic Sans MS"/>
              </a:rPr>
              <a:t>Factores de Biomagnificaciòn de Mercurio </a:t>
            </a:r>
            <a:endParaRPr lang="en-US" sz="3200" dirty="0"/>
          </a:p>
        </p:txBody>
      </p:sp>
      <p:sp>
        <p:nvSpPr>
          <p:cNvPr id="39940" name="TextBox 2"/>
          <p:cNvSpPr txBox="1">
            <a:spLocks noChangeArrowheads="1"/>
          </p:cNvSpPr>
          <p:nvPr/>
        </p:nvSpPr>
        <p:spPr bwMode="auto">
          <a:xfrm>
            <a:off x="2124075" y="5373688"/>
            <a:ext cx="5610225" cy="579437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3300"/>
                </a:solidFill>
              </a:rPr>
              <a:t>BMF</a:t>
            </a:r>
            <a:r>
              <a:rPr lang="en-US" sz="2800">
                <a:solidFill>
                  <a:srgbClr val="FF3300"/>
                </a:solidFill>
              </a:rPr>
              <a:t> </a:t>
            </a:r>
            <a:r>
              <a:rPr lang="en-US" sz="3200">
                <a:solidFill>
                  <a:schemeClr val="bg2"/>
                </a:solidFill>
              </a:rPr>
              <a:t>&gt; 1.0 (Biomagnificaci</a:t>
            </a:r>
            <a:r>
              <a:rPr lang="en-US" sz="3200">
                <a:solidFill>
                  <a:schemeClr val="bg2"/>
                </a:solidFill>
                <a:cs typeface="Tahoma" pitchFamily="34" charset="0"/>
              </a:rPr>
              <a:t>ó</a:t>
            </a:r>
            <a:r>
              <a:rPr lang="en-US" sz="3200">
                <a:solidFill>
                  <a:schemeClr val="bg2"/>
                </a:solidFill>
              </a:rPr>
              <a:t>n)</a:t>
            </a:r>
          </a:p>
        </p:txBody>
      </p:sp>
      <p:graphicFrame>
        <p:nvGraphicFramePr>
          <p:cNvPr id="40060" name="Group 1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264395"/>
              </p:ext>
            </p:extLst>
          </p:nvPr>
        </p:nvGraphicFramePr>
        <p:xfrm>
          <a:off x="539750" y="2276475"/>
          <a:ext cx="8136706" cy="2247900"/>
        </p:xfrm>
        <a:graphic>
          <a:graphicData uri="http://schemas.openxmlformats.org/drawingml/2006/table">
            <a:tbl>
              <a:tblPr/>
              <a:tblGrid>
                <a:gridCol w="1245959"/>
                <a:gridCol w="3152872"/>
                <a:gridCol w="3737875"/>
              </a:tblGrid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MS PGothic"/>
                        </a:rPr>
                        <a:t>A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Arial" charset="0"/>
                        </a:rPr>
                        <a:t>ño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MS PGothic"/>
                        </a:rPr>
                        <a:t>BMF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MS PGothic"/>
                        </a:rPr>
                        <a:t>BMF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MS PGothic"/>
                        <a:cs typeface="MS PGothic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  <a:ea typeface="MS PGothic"/>
                          <a:cs typeface="MS PGothic"/>
                        </a:rPr>
                        <a:t>C. lonnbergi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  <a:ea typeface="MS PGothic"/>
                          <a:cs typeface="MS PGothic"/>
                        </a:rPr>
                        <a:t>/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  <a:ea typeface="MS PGothic"/>
                          <a:cs typeface="MS PGothic"/>
                        </a:rPr>
                        <a:t>P. papua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  <a:ea typeface="MS PGothic"/>
                          <a:cs typeface="MS PGothic"/>
                        </a:rPr>
                        <a:t>C. </a:t>
                      </a:r>
                      <a:r>
                        <a:rPr kumimoji="0" lang="en-US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  <a:ea typeface="MS PGothic"/>
                          <a:cs typeface="MS PGothic"/>
                        </a:rPr>
                        <a:t>lonnbergi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  <a:ea typeface="MS PGothic"/>
                          <a:cs typeface="MS PGothic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  <a:ea typeface="MS PGothic"/>
                          <a:cs typeface="MS PGothic"/>
                        </a:rPr>
                        <a:t>/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  <a:ea typeface="MS PGothic"/>
                          <a:cs typeface="MS PGothic"/>
                        </a:rPr>
                        <a:t>P. </a:t>
                      </a:r>
                      <a:r>
                        <a:rPr kumimoji="0" lang="en-US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  <a:ea typeface="MS PGothic"/>
                          <a:cs typeface="MS PGothic"/>
                        </a:rPr>
                        <a:t>antarcticus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ahoma" pitchFamily="34" charset="0"/>
                        <a:ea typeface="MS PGothic"/>
                        <a:cs typeface="MS PGothic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MS PGothic"/>
                        </a:rPr>
                        <a:t>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MS PGothic"/>
                        </a:rPr>
                        <a:t>1,60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MS PGothic"/>
                        </a:rPr>
                        <a:t>3,40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MS PGothic"/>
                        </a:rPr>
                        <a:t>2013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MS PGothic"/>
                        </a:rPr>
                        <a:t>3,60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MS PGothic"/>
                          <a:cs typeface="MS PGothic"/>
                        </a:rPr>
                        <a:t>7,50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13" y="44624"/>
            <a:ext cx="8218487" cy="904875"/>
          </a:xfrm>
        </p:spPr>
        <p:txBody>
          <a:bodyPr/>
          <a:lstStyle/>
          <a:p>
            <a:pPr algn="ctr">
              <a:defRPr/>
            </a:pPr>
            <a:r>
              <a:rPr lang="es-MX" sz="2800" b="1" dirty="0" smtClean="0">
                <a:solidFill>
                  <a:srgbClr val="FFFF00"/>
                </a:solidFill>
                <a:latin typeface="Comic Sans MS" pitchFamily="66" charset="0"/>
              </a:rPr>
              <a:t>Agradecimientos</a:t>
            </a:r>
            <a:endParaRPr lang="es-EC" sz="2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0825" y="836712"/>
            <a:ext cx="8507413" cy="4114800"/>
          </a:xfrm>
        </p:spPr>
        <p:txBody>
          <a:bodyPr/>
          <a:lstStyle/>
          <a:p>
            <a:pPr>
              <a:defRPr/>
            </a:pPr>
            <a:r>
              <a:rPr lang="es-EC" sz="2400" b="1" dirty="0" smtClean="0">
                <a:latin typeface="Comic Sans MS" pitchFamily="66" charset="0"/>
              </a:rPr>
              <a:t>Al SENESCYT, INAE y a la ESPOL por financiar este proyecto</a:t>
            </a:r>
          </a:p>
          <a:p>
            <a:pPr>
              <a:defRPr/>
            </a:pPr>
            <a:r>
              <a:rPr lang="es-EC" sz="2400" b="1" dirty="0" smtClean="0">
                <a:latin typeface="Comic Sans MS" pitchFamily="66" charset="0"/>
              </a:rPr>
              <a:t> </a:t>
            </a:r>
            <a:r>
              <a:rPr lang="es-EC" sz="2400" b="1" dirty="0" smtClean="0">
                <a:latin typeface="Comic Sans MS" pitchFamily="66" charset="0"/>
              </a:rPr>
              <a:t>A TODOS los integrantes de la XVIII Expedicion Antartica especialmente </a:t>
            </a:r>
            <a:r>
              <a:rPr lang="es-EC" sz="2400" b="1" smtClean="0">
                <a:latin typeface="Comic Sans MS" pitchFamily="66" charset="0"/>
              </a:rPr>
              <a:t>al Comandante </a:t>
            </a:r>
            <a:r>
              <a:rPr lang="es-EC" sz="2400" b="1" dirty="0" smtClean="0">
                <a:latin typeface="Comic Sans MS" pitchFamily="66" charset="0"/>
              </a:rPr>
              <a:t>Olmedo, Patria Ruano y personal Logistico</a:t>
            </a:r>
            <a:endParaRPr lang="es-EC" sz="2400" b="1" dirty="0" smtClean="0">
              <a:latin typeface="Comic Sans MS" pitchFamily="66" charset="0"/>
            </a:endParaRPr>
          </a:p>
        </p:txBody>
      </p:sp>
      <p:pic>
        <p:nvPicPr>
          <p:cNvPr id="4" name="Content Placeholder 3" descr="DSC_039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4" b="12654"/>
          <a:stretch>
            <a:fillRect/>
          </a:stretch>
        </p:blipFill>
        <p:spPr bwMode="auto">
          <a:xfrm>
            <a:off x="899592" y="3095600"/>
            <a:ext cx="7291536" cy="364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253640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_0314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36" r="-16936"/>
          <a:stretch>
            <a:fillRect/>
          </a:stretch>
        </p:blipFill>
        <p:spPr>
          <a:xfrm>
            <a:off x="-2196752" y="72008"/>
            <a:ext cx="13482736" cy="6741368"/>
          </a:xfrm>
        </p:spPr>
      </p:pic>
      <p:sp>
        <p:nvSpPr>
          <p:cNvPr id="5" name="TextBox 4"/>
          <p:cNvSpPr txBox="1"/>
          <p:nvPr/>
        </p:nvSpPr>
        <p:spPr>
          <a:xfrm>
            <a:off x="-468560" y="3933056"/>
            <a:ext cx="4954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</a:rPr>
              <a:t>MUCHAS GRACIAS</a:t>
            </a:r>
            <a:endParaRPr lang="en-US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4319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107950" y="115888"/>
            <a:ext cx="88566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r>
              <a:rPr lang="es-ES" sz="2400" b="1" dirty="0">
                <a:solidFill>
                  <a:srgbClr val="FFFF00"/>
                </a:solidFill>
                <a:latin typeface="Comic Sans MS"/>
                <a:cs typeface="Comic Sans MS"/>
              </a:rPr>
              <a:t>Distribución global de concentraciones de Hg y flujos en las superficies oceánicas</a:t>
            </a:r>
            <a:endParaRPr lang="en-CA" sz="24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46083" name="TextBox 2"/>
          <p:cNvSpPr txBox="1">
            <a:spLocks noChangeArrowheads="1"/>
          </p:cNvSpPr>
          <p:nvPr/>
        </p:nvSpPr>
        <p:spPr bwMode="auto">
          <a:xfrm>
            <a:off x="73025" y="5805488"/>
            <a:ext cx="2698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r>
              <a:rPr lang="en-CA" sz="1000" dirty="0" err="1">
                <a:latin typeface="Arial" charset="0"/>
                <a:cs typeface="Arial" charset="0"/>
              </a:rPr>
              <a:t>Soerensen</a:t>
            </a:r>
            <a:r>
              <a:rPr lang="en-CA" sz="1000" dirty="0">
                <a:latin typeface="Arial" charset="0"/>
                <a:cs typeface="Arial" charset="0"/>
              </a:rPr>
              <a:t>, A.L. et al 2010.</a:t>
            </a:r>
            <a:r>
              <a:rPr lang="en-CA" sz="1000" b="1" dirty="0">
                <a:latin typeface="Arial" charset="0"/>
                <a:cs typeface="Arial" charset="0"/>
              </a:rPr>
              <a:t> </a:t>
            </a:r>
            <a:r>
              <a:rPr lang="en-CA" sz="1000" dirty="0">
                <a:latin typeface="Arial" charset="0"/>
                <a:cs typeface="Arial" charset="0"/>
              </a:rPr>
              <a:t>An Improved Global Model for Air-Sea Exchange of Mercury: High Concentrations over the North Atlantic</a:t>
            </a:r>
          </a:p>
          <a:p>
            <a:r>
              <a:rPr lang="en-CA" sz="1000" i="1" dirty="0">
                <a:latin typeface="Arial" charset="0"/>
                <a:cs typeface="Arial" charset="0"/>
              </a:rPr>
              <a:t>Environmental Science &amp; Technology</a:t>
            </a:r>
            <a:r>
              <a:rPr lang="en-CA" sz="1000" dirty="0">
                <a:latin typeface="Arial" charset="0"/>
                <a:cs typeface="Arial" charset="0"/>
              </a:rPr>
              <a:t> </a:t>
            </a:r>
            <a:r>
              <a:rPr lang="en-CA" sz="1000" i="1" dirty="0">
                <a:latin typeface="Arial" charset="0"/>
                <a:cs typeface="Arial" charset="0"/>
              </a:rPr>
              <a:t>44</a:t>
            </a:r>
            <a:r>
              <a:rPr lang="en-CA" sz="1000" dirty="0">
                <a:latin typeface="Arial" charset="0"/>
                <a:cs typeface="Arial" charset="0"/>
              </a:rPr>
              <a:t> (22), 8574-8580 </a:t>
            </a: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908050"/>
            <a:ext cx="622935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6676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7" descr="C:\Users\Paola Calle\Desktop\FOTOS XVI EXPEDICION ANTARTICA 3 ETAPA\SAM_03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" sz="3200" b="1" smtClean="0">
                <a:solidFill>
                  <a:srgbClr val="00449E"/>
                </a:solidFill>
                <a:latin typeface="Arial" charset="0"/>
                <a:cs typeface="Arial" charset="0"/>
              </a:rPr>
              <a:t>La Estación Científica Ecuatoriana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1"/>
          <p:cNvSpPr txBox="1">
            <a:spLocks noChangeArrowheads="1"/>
          </p:cNvSpPr>
          <p:nvPr/>
        </p:nvSpPr>
        <p:spPr bwMode="auto">
          <a:xfrm>
            <a:off x="179388" y="0"/>
            <a:ext cx="896461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r>
              <a:rPr lang="es-ES" sz="2200" b="1" dirty="0">
                <a:solidFill>
                  <a:srgbClr val="FFFF00"/>
                </a:solidFill>
                <a:latin typeface="Comic Sans MS"/>
                <a:cs typeface="Comic Sans MS"/>
              </a:rPr>
              <a:t>Promedio de la concentraciones de Hg</a:t>
            </a:r>
            <a:r>
              <a:rPr lang="es-ES" sz="2200" b="1" baseline="30000" dirty="0">
                <a:solidFill>
                  <a:srgbClr val="FFFF00"/>
                </a:solidFill>
                <a:latin typeface="Comic Sans MS"/>
                <a:cs typeface="Comic Sans MS"/>
              </a:rPr>
              <a:t>0</a:t>
            </a:r>
            <a:r>
              <a:rPr lang="es-ES" sz="2200" b="1" dirty="0">
                <a:solidFill>
                  <a:srgbClr val="FFFF00"/>
                </a:solidFill>
                <a:latin typeface="Comic Sans MS"/>
                <a:cs typeface="Comic Sans MS"/>
              </a:rPr>
              <a:t> en la capa superficial de la atmosfera marina (marine </a:t>
            </a:r>
            <a:r>
              <a:rPr lang="es-ES" sz="2200" b="1" dirty="0" err="1">
                <a:solidFill>
                  <a:srgbClr val="FFFF00"/>
                </a:solidFill>
                <a:latin typeface="Comic Sans MS"/>
                <a:cs typeface="Comic Sans MS"/>
              </a:rPr>
              <a:t>boundary</a:t>
            </a:r>
            <a:r>
              <a:rPr lang="es-ES" sz="2200" b="1" dirty="0">
                <a:solidFill>
                  <a:srgbClr val="FFFF00"/>
                </a:solidFill>
                <a:latin typeface="Comic Sans MS"/>
                <a:cs typeface="Comic Sans MS"/>
              </a:rPr>
              <a:t> </a:t>
            </a:r>
            <a:r>
              <a:rPr lang="es-ES" sz="2200" b="1" dirty="0" err="1">
                <a:solidFill>
                  <a:srgbClr val="FFFF00"/>
                </a:solidFill>
                <a:latin typeface="Comic Sans MS"/>
                <a:cs typeface="Comic Sans MS"/>
              </a:rPr>
              <a:t>layer</a:t>
            </a:r>
            <a:r>
              <a:rPr lang="es-ES" sz="2200" b="1" dirty="0">
                <a:solidFill>
                  <a:srgbClr val="FFFF00"/>
                </a:solidFill>
                <a:latin typeface="Comic Sans MS"/>
                <a:cs typeface="Comic Sans MS"/>
              </a:rPr>
              <a:t>) y zonas terrestres en diferentes meses (estaciones) en el mundo</a:t>
            </a:r>
            <a:endParaRPr lang="en-CA" sz="22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5975350" y="6581775"/>
            <a:ext cx="31686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r"/>
            <a:r>
              <a:rPr lang="en-CA" sz="1200">
                <a:latin typeface="Arial" charset="0"/>
                <a:cs typeface="Arial" charset="0"/>
              </a:rPr>
              <a:t>Soerensen, A.L. et al 2010</a:t>
            </a:r>
            <a:endParaRPr lang="en-CA" sz="1200">
              <a:latin typeface="Calibri" charset="0"/>
              <a:cs typeface="Arial" charset="0"/>
            </a:endParaRPr>
          </a:p>
        </p:txBody>
      </p:sp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124744"/>
            <a:ext cx="9039225" cy="538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825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sz="3200" b="1" dirty="0" err="1" smtClean="0">
                <a:solidFill>
                  <a:srgbClr val="FFFF00"/>
                </a:solidFill>
                <a:latin typeface="Comic Sans MS"/>
                <a:cs typeface="Comic Sans MS"/>
              </a:rPr>
              <a:t>Objetivo</a:t>
            </a:r>
            <a:endParaRPr lang="en-US" sz="3200" b="1" dirty="0" smtClean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800" b="1" dirty="0" smtClean="0">
                <a:effectLst/>
                <a:latin typeface="Comic Sans MS"/>
                <a:cs typeface="Comic Sans MS"/>
              </a:rPr>
              <a:t>Evaluar</a:t>
            </a:r>
            <a:r>
              <a:rPr lang="es-ES" sz="2800" b="1" dirty="0" smtClean="0">
                <a:effectLst/>
                <a:latin typeface="Comic Sans MS"/>
                <a:cs typeface="Comic Sans MS"/>
              </a:rPr>
              <a:t> </a:t>
            </a:r>
            <a:r>
              <a:rPr lang="es-ES" sz="2800" b="1" dirty="0">
                <a:effectLst/>
                <a:latin typeface="Comic Sans MS"/>
                <a:cs typeface="Comic Sans MS"/>
              </a:rPr>
              <a:t>los niveles de contaminación espacial y temporal por mercurio</a:t>
            </a:r>
            <a:r>
              <a:rPr lang="es-ES" sz="2800" b="1" dirty="0" smtClean="0">
                <a:effectLst/>
                <a:latin typeface="Comic Sans MS"/>
                <a:cs typeface="Comic Sans MS"/>
              </a:rPr>
              <a:t>, </a:t>
            </a:r>
            <a:r>
              <a:rPr lang="es-ES" sz="2800" b="1" dirty="0">
                <a:effectLst/>
                <a:latin typeface="Comic Sans MS"/>
                <a:cs typeface="Comic Sans MS"/>
              </a:rPr>
              <a:t>y </a:t>
            </a:r>
            <a:r>
              <a:rPr lang="es-ES" sz="2800" b="1" dirty="0" smtClean="0">
                <a:effectLst/>
                <a:latin typeface="Comic Sans MS"/>
                <a:cs typeface="Comic Sans MS"/>
              </a:rPr>
              <a:t>selenio en diferentes matrices ambientales e identificar </a:t>
            </a:r>
            <a:r>
              <a:rPr lang="es-ES" sz="2800" b="1" dirty="0">
                <a:effectLst/>
                <a:latin typeface="Comic Sans MS"/>
                <a:cs typeface="Comic Sans MS"/>
              </a:rPr>
              <a:t>cepas y genes de microorganismos </a:t>
            </a:r>
            <a:r>
              <a:rPr lang="es-ES" sz="2800" b="1" dirty="0" smtClean="0">
                <a:effectLst/>
                <a:latin typeface="Comic Sans MS"/>
                <a:cs typeface="Comic Sans MS"/>
              </a:rPr>
              <a:t>que </a:t>
            </a:r>
            <a:r>
              <a:rPr lang="es-ES" sz="2800" b="1" dirty="0">
                <a:effectLst/>
                <a:latin typeface="Comic Sans MS"/>
                <a:cs typeface="Comic Sans MS"/>
              </a:rPr>
              <a:t>tengan potencial </a:t>
            </a:r>
            <a:r>
              <a:rPr lang="es-ES" sz="2800" b="1" dirty="0" err="1">
                <a:effectLst/>
                <a:latin typeface="Comic Sans MS"/>
                <a:cs typeface="Comic Sans MS"/>
              </a:rPr>
              <a:t>biorremediador</a:t>
            </a:r>
            <a:r>
              <a:rPr lang="es-ES" sz="2800" b="1" dirty="0">
                <a:effectLst/>
                <a:latin typeface="Comic Sans MS"/>
                <a:cs typeface="Comic Sans MS"/>
              </a:rPr>
              <a:t> de metales pesados.</a:t>
            </a:r>
            <a:endParaRPr lang="es-ES_tradnl" sz="2800" b="1" dirty="0">
              <a:effectLst/>
              <a:latin typeface="Comic Sans MS"/>
              <a:cs typeface="Comic Sans MS"/>
            </a:endParaRPr>
          </a:p>
          <a:p>
            <a:endParaRPr lang="es-EC" sz="2400" b="1" dirty="0" smtClean="0">
              <a:latin typeface="Arial" charset="0"/>
              <a:ea typeface="MS PGothic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http://energy.usgs.gov/Portals/0/Rooms/mercury_and_selenium/images/deposition_illus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36838"/>
            <a:ext cx="5327650" cy="402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TextBox 1"/>
          <p:cNvSpPr txBox="1">
            <a:spLocks noChangeArrowheads="1"/>
          </p:cNvSpPr>
          <p:nvPr/>
        </p:nvSpPr>
        <p:spPr bwMode="auto">
          <a:xfrm>
            <a:off x="179388" y="188913"/>
            <a:ext cx="8586787" cy="23780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r>
              <a:rPr lang="es-ES" sz="2000" dirty="0">
                <a:solidFill>
                  <a:srgbClr val="000000"/>
                </a:solidFill>
                <a:latin typeface="Arial" charset="0"/>
              </a:rPr>
              <a:t>El mercurio (Hg) atmosférico es predominantemente la forma gaseosa elemental de mercurio (Hg</a:t>
            </a:r>
            <a:r>
              <a:rPr lang="es-ES" sz="2000" baseline="30000" dirty="0">
                <a:solidFill>
                  <a:srgbClr val="000000"/>
                </a:solidFill>
                <a:latin typeface="Arial" charset="0"/>
              </a:rPr>
              <a:t>0</a:t>
            </a:r>
            <a:r>
              <a:rPr lang="es-ES" sz="2000" dirty="0">
                <a:solidFill>
                  <a:srgbClr val="000000"/>
                </a:solidFill>
                <a:latin typeface="Arial" charset="0"/>
              </a:rPr>
              <a:t>), y es oxidado a  </a:t>
            </a:r>
            <a:r>
              <a:rPr lang="es-ES" sz="2000" dirty="0" err="1">
                <a:solidFill>
                  <a:srgbClr val="000000"/>
                </a:solidFill>
                <a:latin typeface="Arial" charset="0"/>
              </a:rPr>
              <a:t>HgII</a:t>
            </a:r>
            <a:r>
              <a:rPr lang="es-ES" sz="2000" dirty="0">
                <a:solidFill>
                  <a:srgbClr val="000000"/>
                </a:solidFill>
                <a:latin typeface="Arial" charset="0"/>
              </a:rPr>
              <a:t>, el cual es depositado en el cuerpos de aguas continentales y el océano. Se estima  que mas del 80% de Hg depositado en los océanos y se </a:t>
            </a:r>
            <a:r>
              <a:rPr lang="es-ES" sz="2000" dirty="0" smtClean="0">
                <a:solidFill>
                  <a:srgbClr val="000000"/>
                </a:solidFill>
                <a:latin typeface="Arial" charset="0"/>
              </a:rPr>
              <a:t>remite </a:t>
            </a:r>
            <a:r>
              <a:rPr lang="es-ES" sz="2000" dirty="0">
                <a:solidFill>
                  <a:srgbClr val="000000"/>
                </a:solidFill>
                <a:latin typeface="Arial" charset="0"/>
              </a:rPr>
              <a:t>a la atmósfera como Hg</a:t>
            </a:r>
            <a:r>
              <a:rPr lang="es-ES" sz="2000" baseline="30000" dirty="0">
                <a:solidFill>
                  <a:srgbClr val="000000"/>
                </a:solidFill>
                <a:latin typeface="Arial" charset="0"/>
              </a:rPr>
              <a:t>0</a:t>
            </a:r>
            <a:r>
              <a:rPr lang="es-ES" sz="2000" dirty="0">
                <a:solidFill>
                  <a:srgbClr val="000000"/>
                </a:solidFill>
                <a:latin typeface="Arial" charset="0"/>
              </a:rPr>
              <a:t>, lo cual gobierna el  ciclo de Hg a través reservorios biogeoquímicos (</a:t>
            </a:r>
            <a:r>
              <a:rPr lang="es-ES" sz="2000" dirty="0" err="1">
                <a:solidFill>
                  <a:srgbClr val="000000"/>
                </a:solidFill>
                <a:latin typeface="Arial" charset="0"/>
              </a:rPr>
              <a:t>Strode</a:t>
            </a:r>
            <a:r>
              <a:rPr lang="es-ES" sz="2000" dirty="0">
                <a:solidFill>
                  <a:srgbClr val="000000"/>
                </a:solidFill>
                <a:latin typeface="Arial" charset="0"/>
              </a:rPr>
              <a:t> et al 2007).</a:t>
            </a:r>
          </a:p>
          <a:p>
            <a:endParaRPr lang="en-CA" sz="20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CA" sz="1000" dirty="0">
                <a:solidFill>
                  <a:srgbClr val="000000"/>
                </a:solidFill>
                <a:latin typeface="Arial" charset="0"/>
                <a:cs typeface="Arial" charset="0"/>
              </a:rPr>
              <a:t>Source: Strode, S. et al., 2007. Air-sea exchange in the global mercury cycle Global </a:t>
            </a:r>
            <a:r>
              <a:rPr lang="en-CA" sz="1000" dirty="0" err="1">
                <a:solidFill>
                  <a:srgbClr val="000000"/>
                </a:solidFill>
                <a:latin typeface="Arial" charset="0"/>
                <a:cs typeface="Arial" charset="0"/>
              </a:rPr>
              <a:t>Biogeochem</a:t>
            </a:r>
            <a:r>
              <a:rPr lang="en-CA" sz="1000" dirty="0">
                <a:solidFill>
                  <a:srgbClr val="000000"/>
                </a:solidFill>
                <a:latin typeface="Arial" charset="0"/>
                <a:cs typeface="Arial" charset="0"/>
              </a:rPr>
              <a:t>. Cycles , 21, GB1017</a:t>
            </a:r>
          </a:p>
        </p:txBody>
      </p:sp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323850" y="6423025"/>
            <a:ext cx="20875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r>
              <a:rPr lang="en-CA" sz="1000">
                <a:latin typeface="Arial" charset="0"/>
                <a:cs typeface="Arial" charset="0"/>
                <a:hlinkClick r:id="rId3"/>
              </a:rPr>
              <a:t>energy.usgs.gov</a:t>
            </a:r>
            <a:r>
              <a:rPr lang="en-CA" sz="1000">
                <a:latin typeface="Arial" charset="0"/>
                <a:cs typeface="Arial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86970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1"/>
          <p:cNvSpPr txBox="1">
            <a:spLocks noChangeArrowheads="1"/>
          </p:cNvSpPr>
          <p:nvPr/>
        </p:nvSpPr>
        <p:spPr bwMode="auto">
          <a:xfrm>
            <a:off x="1547813" y="6237288"/>
            <a:ext cx="4375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r>
              <a:rPr lang="en-CA" sz="1000" dirty="0">
                <a:latin typeface="Arial" charset="0"/>
                <a:cs typeface="Arial" charset="0"/>
              </a:rPr>
              <a:t>Source: Environment Canada: </a:t>
            </a:r>
            <a:r>
              <a:rPr lang="en-CA" sz="1000" dirty="0">
                <a:latin typeface="Arial" charset="0"/>
                <a:cs typeface="Arial" charset="0"/>
                <a:hlinkClick r:id="rId2"/>
              </a:rPr>
              <a:t>www.ec.gc.ca</a:t>
            </a:r>
            <a:endParaRPr lang="en-CA" sz="1000" dirty="0">
              <a:latin typeface="Arial" charset="0"/>
              <a:cs typeface="Arial" charset="0"/>
            </a:endParaRPr>
          </a:p>
          <a:p>
            <a:r>
              <a:rPr lang="en-CA" sz="1000" dirty="0">
                <a:latin typeface="Arial" charset="0"/>
                <a:cs typeface="Arial" charset="0"/>
              </a:rPr>
              <a:t> http://</a:t>
            </a:r>
            <a:r>
              <a:rPr lang="en-CA" sz="1000" dirty="0" err="1">
                <a:latin typeface="Arial" charset="0"/>
                <a:cs typeface="Arial" charset="0"/>
              </a:rPr>
              <a:t>www.ec.gc.ca</a:t>
            </a:r>
            <a:r>
              <a:rPr lang="en-CA" sz="1000" dirty="0">
                <a:latin typeface="Arial" charset="0"/>
                <a:cs typeface="Arial" charset="0"/>
              </a:rPr>
              <a:t>/</a:t>
            </a:r>
            <a:r>
              <a:rPr lang="en-CA" sz="1000" dirty="0" err="1">
                <a:latin typeface="Arial" charset="0"/>
                <a:cs typeface="Arial" charset="0"/>
              </a:rPr>
              <a:t>mercure</a:t>
            </a:r>
            <a:r>
              <a:rPr lang="en-CA" sz="1000" dirty="0">
                <a:latin typeface="Arial" charset="0"/>
                <a:cs typeface="Arial" charset="0"/>
              </a:rPr>
              <a:t>-mercury/</a:t>
            </a:r>
            <a:r>
              <a:rPr lang="en-CA" sz="1000" dirty="0" err="1">
                <a:latin typeface="Arial" charset="0"/>
                <a:cs typeface="Arial" charset="0"/>
              </a:rPr>
              <a:t>default.asp?lang</a:t>
            </a:r>
            <a:r>
              <a:rPr lang="en-CA" sz="1000" dirty="0">
                <a:latin typeface="Arial" charset="0"/>
                <a:cs typeface="Arial" charset="0"/>
              </a:rPr>
              <a:t>=</a:t>
            </a:r>
            <a:r>
              <a:rPr lang="en-CA" sz="1000" dirty="0" err="1">
                <a:latin typeface="Arial" charset="0"/>
                <a:cs typeface="Arial" charset="0"/>
              </a:rPr>
              <a:t>en&amp;n</a:t>
            </a:r>
            <a:r>
              <a:rPr lang="en-CA" sz="1000" dirty="0">
                <a:latin typeface="Arial" charset="0"/>
                <a:cs typeface="Arial" charset="0"/>
              </a:rPr>
              <a:t>=d721ac1f-1</a:t>
            </a:r>
          </a:p>
        </p:txBody>
      </p:sp>
      <p:sp>
        <p:nvSpPr>
          <p:cNvPr id="45059" name="TextBox 5"/>
          <p:cNvSpPr txBox="1">
            <a:spLocks noChangeArrowheads="1"/>
          </p:cNvSpPr>
          <p:nvPr/>
        </p:nvSpPr>
        <p:spPr bwMode="auto">
          <a:xfrm>
            <a:off x="382588" y="260350"/>
            <a:ext cx="8488362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MS PGothic" charset="0"/>
                <a:cs typeface="MS PGothic" charset="0"/>
              </a:defRPr>
            </a:lvl9pPr>
          </a:lstStyle>
          <a:p>
            <a:pPr algn="ctr"/>
            <a:r>
              <a:rPr lang="en-CA" sz="3200" b="1" dirty="0" err="1">
                <a:solidFill>
                  <a:srgbClr val="FFFF00"/>
                </a:solidFill>
                <a:latin typeface="Comic Sans MS"/>
                <a:cs typeface="Comic Sans MS"/>
              </a:rPr>
              <a:t>Bioaccumulacion</a:t>
            </a:r>
            <a:r>
              <a:rPr lang="en-CA" sz="3200" b="1" dirty="0">
                <a:solidFill>
                  <a:srgbClr val="FFFF00"/>
                </a:solidFill>
                <a:latin typeface="Comic Sans MS"/>
                <a:cs typeface="Comic Sans MS"/>
              </a:rPr>
              <a:t> of </a:t>
            </a:r>
            <a:r>
              <a:rPr lang="en-CA" sz="3200" b="1" dirty="0" err="1">
                <a:solidFill>
                  <a:srgbClr val="FFFF00"/>
                </a:solidFill>
                <a:latin typeface="Comic Sans MS"/>
                <a:cs typeface="Comic Sans MS"/>
              </a:rPr>
              <a:t>Metilmercurio</a:t>
            </a:r>
            <a:endParaRPr lang="en-CA" sz="32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033463"/>
            <a:ext cx="6629400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6457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84300"/>
          </a:xfrm>
        </p:spPr>
        <p:txBody>
          <a:bodyPr/>
          <a:lstStyle/>
          <a:p>
            <a:r>
              <a:rPr lang="es-EC" sz="32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>Objetivos Especificos durante la Expedicion</a:t>
            </a:r>
            <a:endParaRPr lang="es-EC" sz="3200" b="1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686800" cy="4968552"/>
          </a:xfrm>
        </p:spPr>
        <p:txBody>
          <a:bodyPr>
            <a:noAutofit/>
          </a:bodyPr>
          <a:lstStyle/>
          <a:p>
            <a:pPr lvl="0"/>
            <a:r>
              <a:rPr lang="es-ES" sz="2400" b="1" dirty="0" smtClean="0">
                <a:latin typeface="Comic Sans MS"/>
                <a:cs typeface="Comic Sans MS"/>
              </a:rPr>
              <a:t>Determinar las condiciones ambientales de la Península Antártica.</a:t>
            </a:r>
            <a:endParaRPr lang="es-EC" sz="2400" b="1" dirty="0" smtClean="0">
              <a:latin typeface="Comic Sans MS"/>
              <a:cs typeface="Comic Sans MS"/>
            </a:endParaRPr>
          </a:p>
          <a:p>
            <a:pPr lvl="0"/>
            <a:r>
              <a:rPr lang="es-ES" sz="2400" b="1" dirty="0" smtClean="0">
                <a:latin typeface="Comic Sans MS"/>
                <a:cs typeface="Comic Sans MS"/>
              </a:rPr>
              <a:t>Determinar</a:t>
            </a:r>
            <a:r>
              <a:rPr lang="es-ES" sz="2400" b="1" i="1" dirty="0" smtClean="0">
                <a:latin typeface="Comic Sans MS"/>
                <a:cs typeface="Comic Sans MS"/>
              </a:rPr>
              <a:t> </a:t>
            </a:r>
            <a:r>
              <a:rPr lang="es-ES" sz="2400" b="1" dirty="0">
                <a:latin typeface="Comic Sans MS"/>
                <a:cs typeface="Comic Sans MS"/>
              </a:rPr>
              <a:t>los niveles de nitritos ,sulfato, fosfatos  en las muestras antárticas. </a:t>
            </a:r>
            <a:endParaRPr lang="es-EC" sz="2400" b="1" dirty="0">
              <a:latin typeface="Comic Sans MS"/>
              <a:cs typeface="Comic Sans MS"/>
            </a:endParaRPr>
          </a:p>
          <a:p>
            <a:pPr lvl="0"/>
            <a:r>
              <a:rPr lang="es-ES" sz="2400" b="1" dirty="0">
                <a:latin typeface="Comic Sans MS"/>
                <a:cs typeface="Comic Sans MS"/>
              </a:rPr>
              <a:t>Obtener y preservar muestras para análisis de contaminación de mercurio, plomo y selenio en diferentes matrices ambientales. </a:t>
            </a:r>
            <a:endParaRPr lang="es-EC" sz="2400" b="1" dirty="0">
              <a:latin typeface="Comic Sans MS"/>
              <a:cs typeface="Comic Sans MS"/>
            </a:endParaRPr>
          </a:p>
          <a:p>
            <a:pPr lvl="0"/>
            <a:r>
              <a:rPr lang="es-ES" sz="2400" b="1" dirty="0">
                <a:latin typeface="Comic Sans MS"/>
                <a:cs typeface="Comic Sans MS"/>
              </a:rPr>
              <a:t>Obtener muestras, aislar y preservar microorganismos </a:t>
            </a:r>
            <a:r>
              <a:rPr lang="es-ES" sz="2400" b="1" dirty="0" smtClean="0">
                <a:latin typeface="Comic Sans MS"/>
                <a:cs typeface="Comic Sans MS"/>
              </a:rPr>
              <a:t>antárticos.</a:t>
            </a:r>
            <a:endParaRPr lang="es-EC" sz="2400" b="1" dirty="0">
              <a:latin typeface="Comic Sans MS"/>
              <a:cs typeface="Comic Sans MS"/>
            </a:endParaRPr>
          </a:p>
          <a:p>
            <a:pPr lvl="0"/>
            <a:r>
              <a:rPr lang="es-ES" sz="2400" b="1" dirty="0">
                <a:latin typeface="Comic Sans MS"/>
                <a:cs typeface="Comic Sans MS"/>
              </a:rPr>
              <a:t>Obtener y preservar muestras antárticas para identificación en los laboratorios de Ecuador  utilizando técnicas moleculares </a:t>
            </a:r>
            <a:r>
              <a:rPr lang="es-ES" sz="2400" b="1" dirty="0" smtClean="0">
                <a:latin typeface="Comic Sans MS"/>
                <a:cs typeface="Comic Sans MS"/>
              </a:rPr>
              <a:t>modernas</a:t>
            </a:r>
            <a:endParaRPr lang="es-EC" sz="2400" b="1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566652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1 Título"/>
          <p:cNvSpPr>
            <a:spLocks noGrp="1"/>
          </p:cNvSpPr>
          <p:nvPr>
            <p:ph type="title"/>
          </p:nvPr>
        </p:nvSpPr>
        <p:spPr>
          <a:xfrm>
            <a:off x="468313" y="44624"/>
            <a:ext cx="8229600" cy="1023938"/>
          </a:xfrm>
        </p:spPr>
        <p:txBody>
          <a:bodyPr/>
          <a:lstStyle/>
          <a:p>
            <a:pPr algn="ctr" eaLnBrk="1" hangingPunct="1"/>
            <a:r>
              <a:rPr lang="es-ES" sz="2400" b="1" dirty="0" smtClean="0">
                <a:solidFill>
                  <a:srgbClr val="FFFF00"/>
                </a:solidFill>
                <a:effectLst/>
                <a:latin typeface="Arial" charset="0"/>
                <a:ea typeface="MS PGothic"/>
                <a:cs typeface="Arial" charset="0"/>
              </a:rPr>
              <a:t> </a:t>
            </a:r>
            <a:r>
              <a:rPr lang="es-ES" sz="2400" b="1" dirty="0" smtClean="0">
                <a:solidFill>
                  <a:srgbClr val="FFFF00"/>
                </a:solidFill>
                <a:effectLst/>
                <a:latin typeface="Comic Sans MS"/>
                <a:ea typeface="MS PGothic"/>
                <a:cs typeface="Comic Sans MS"/>
              </a:rPr>
              <a:t>METODOLOGIA:  </a:t>
            </a:r>
          </a:p>
        </p:txBody>
      </p:sp>
      <p:pic>
        <p:nvPicPr>
          <p:cNvPr id="2" name="Picture 1" descr="DSC_026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3011891" cy="2016224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rcRect l="-62479" r="-62479"/>
          <a:stretch>
            <a:fillRect/>
          </a:stretch>
        </p:blipFill>
        <p:spPr>
          <a:xfrm>
            <a:off x="-252536" y="2309664"/>
            <a:ext cx="9096672" cy="4548336"/>
          </a:xfrm>
        </p:spPr>
      </p:pic>
      <p:pic>
        <p:nvPicPr>
          <p:cNvPr id="10" name="Picture 9" descr="DSC_072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052736"/>
            <a:ext cx="3058468" cy="2047404"/>
          </a:xfrm>
          <a:prstGeom prst="rect">
            <a:avLst/>
          </a:prstGeom>
        </p:spPr>
      </p:pic>
      <p:pic>
        <p:nvPicPr>
          <p:cNvPr id="3" name="Picture 2" descr="DSC_1015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933608"/>
            <a:ext cx="3096344" cy="20727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96" y="2996952"/>
            <a:ext cx="1765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Isla Dee (5 </a:t>
            </a:r>
            <a:r>
              <a:rPr lang="en-US" dirty="0" err="1" smtClean="0"/>
              <a:t>est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588224" y="3140968"/>
            <a:ext cx="2399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Isla </a:t>
            </a:r>
            <a:r>
              <a:rPr lang="en-US" dirty="0" err="1" smtClean="0"/>
              <a:t>Barrientos</a:t>
            </a:r>
            <a:r>
              <a:rPr lang="en-US" dirty="0" smtClean="0"/>
              <a:t> (6 </a:t>
            </a:r>
            <a:r>
              <a:rPr lang="en-US" dirty="0" err="1" smtClean="0"/>
              <a:t>est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28184" y="6021288"/>
            <a:ext cx="2749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Pta. Fort Williams 13 </a:t>
            </a:r>
            <a:r>
              <a:rPr lang="en-US" dirty="0" err="1" smtClean="0"/>
              <a:t>est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571500"/>
          </a:xfrm>
        </p:spPr>
        <p:txBody>
          <a:bodyPr/>
          <a:lstStyle/>
          <a:p>
            <a:pPr algn="ctr">
              <a:defRPr/>
            </a:pPr>
            <a:r>
              <a:rPr lang="es-EC" sz="3200" b="1" smtClean="0">
                <a:solidFill>
                  <a:srgbClr val="FFFF00"/>
                </a:solidFill>
                <a:latin typeface="Arial" charset="0"/>
                <a:cs typeface="Arial" charset="0"/>
              </a:rPr>
              <a:t>Métodos</a:t>
            </a:r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79388" y="1055688"/>
            <a:ext cx="6161087" cy="428625"/>
          </a:xfrm>
        </p:spPr>
        <p:txBody>
          <a:bodyPr/>
          <a:lstStyle/>
          <a:p>
            <a:pPr>
              <a:defRPr/>
            </a:pPr>
            <a:r>
              <a:rPr lang="es-EC" i="1" smtClean="0">
                <a:latin typeface="Arial" charset="0"/>
                <a:cs typeface="Arial" charset="0"/>
              </a:rPr>
              <a:t>In situ (muestreo y mediciones):</a:t>
            </a:r>
          </a:p>
        </p:txBody>
      </p:sp>
      <p:sp>
        <p:nvSpPr>
          <p:cNvPr id="28675" name="12 CuadroTexto"/>
          <p:cNvSpPr txBox="1">
            <a:spLocks noChangeArrowheads="1"/>
          </p:cNvSpPr>
          <p:nvPr/>
        </p:nvSpPr>
        <p:spPr bwMode="auto">
          <a:xfrm>
            <a:off x="1090613" y="3830638"/>
            <a:ext cx="25765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C" b="1">
                <a:latin typeface="Arial" charset="0"/>
                <a:cs typeface="Arial" charset="0"/>
              </a:rPr>
              <a:t>Temp</a:t>
            </a:r>
            <a:r>
              <a:rPr lang="es-EC" b="1">
                <a:latin typeface="Comic Sans MS" pitchFamily="66" charset="0"/>
              </a:rPr>
              <a:t>., DO, pH, Sal.</a:t>
            </a:r>
          </a:p>
        </p:txBody>
      </p:sp>
      <p:sp>
        <p:nvSpPr>
          <p:cNvPr id="28676" name="13 CuadroTexto"/>
          <p:cNvSpPr txBox="1">
            <a:spLocks noChangeArrowheads="1"/>
          </p:cNvSpPr>
          <p:nvPr/>
        </p:nvSpPr>
        <p:spPr bwMode="auto">
          <a:xfrm>
            <a:off x="4486275" y="3910013"/>
            <a:ext cx="4262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b="1">
                <a:latin typeface="Arial" charset="0"/>
                <a:cs typeface="Arial" charset="0"/>
              </a:rPr>
              <a:t>Colección de muestras de sedimento</a:t>
            </a:r>
            <a:endParaRPr lang="es-EC" b="1">
              <a:latin typeface="Arial" charset="0"/>
              <a:cs typeface="Arial" charset="0"/>
            </a:endParaRPr>
          </a:p>
        </p:txBody>
      </p:sp>
      <p:sp>
        <p:nvSpPr>
          <p:cNvPr id="28677" name="14 CuadroTexto"/>
          <p:cNvSpPr txBox="1">
            <a:spLocks noChangeArrowheads="1"/>
          </p:cNvSpPr>
          <p:nvPr/>
        </p:nvSpPr>
        <p:spPr bwMode="auto">
          <a:xfrm>
            <a:off x="4486275" y="6302375"/>
            <a:ext cx="3530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C" b="1">
                <a:latin typeface="Arial" charset="0"/>
                <a:cs typeface="Arial" charset="0"/>
              </a:rPr>
              <a:t>Colección de plumas de aves</a:t>
            </a:r>
          </a:p>
        </p:txBody>
      </p:sp>
      <p:pic>
        <p:nvPicPr>
          <p:cNvPr id="28679" name="Picture 15" descr="C:\Users\Paola Calle\Desktop\FOTOS XVI EXPEDICION ANTARTICA 3 ETAPA\P10203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2213" y="1519238"/>
            <a:ext cx="3228975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6" descr="C:\Users\Paola Calle\Desktop\FOTOS XVI EXPEDICION ANTARTICA 3 ETAPA\P10205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4308475"/>
            <a:ext cx="30511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DSC_101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" y="1547908"/>
            <a:ext cx="3347864" cy="2241132"/>
          </a:xfrm>
          <a:prstGeom prst="rect">
            <a:avLst/>
          </a:prstGeom>
        </p:spPr>
      </p:pic>
      <p:pic>
        <p:nvPicPr>
          <p:cNvPr id="3" name="Picture 2" descr="DSC_0783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293096"/>
            <a:ext cx="3059832" cy="2048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de diapositivas de crucero de vacaciones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5817</TotalTime>
  <Words>903</Words>
  <Application>Microsoft Macintosh PowerPoint</Application>
  <PresentationFormat>On-screen Show (4:3)</PresentationFormat>
  <Paragraphs>115</Paragraphs>
  <Slides>30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Presentación de diapositivas de crucero de vacaciones</vt:lpstr>
      <vt:lpstr>Estudio EcotoxicolÓgico de metales pesados y  EcologÍa Microbiana con potencial Biotecnológico en la Península Antártica </vt:lpstr>
      <vt:lpstr>PENINSULA ANTARTICA</vt:lpstr>
      <vt:lpstr>La Estación Científica Ecuatoriana</vt:lpstr>
      <vt:lpstr>Objetivo</vt:lpstr>
      <vt:lpstr>PowerPoint Presentation</vt:lpstr>
      <vt:lpstr>PowerPoint Presentation</vt:lpstr>
      <vt:lpstr>Objetivos Especificos durante la Expedicion</vt:lpstr>
      <vt:lpstr> METODOLOGIA:  </vt:lpstr>
      <vt:lpstr>Métodos</vt:lpstr>
      <vt:lpstr>Estaciones Isla Greenwich</vt:lpstr>
      <vt:lpstr>Resultados Oxigeno Disuelto</vt:lpstr>
      <vt:lpstr>Salinidad</vt:lpstr>
      <vt:lpstr>Temperatura</vt:lpstr>
      <vt:lpstr>Resultados de muestreo</vt:lpstr>
      <vt:lpstr>RECOLECCION DE PLUMAS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Análisis de Sedimento</vt:lpstr>
      <vt:lpstr>Análisis Microbiologico</vt:lpstr>
      <vt:lpstr>TRABAJOS PENDIENTES RELACIONADOS CON EL PROYECTO </vt:lpstr>
      <vt:lpstr>Identificaci’on de MO con potencial biorremediadora Calcular Factores de Biomagnificaciòn</vt:lpstr>
      <vt:lpstr>PowerPoint Presentation</vt:lpstr>
      <vt:lpstr>Factores de Biomagnificaciòn de Mercurio </vt:lpstr>
      <vt:lpstr>Agradecimientos</vt:lpstr>
      <vt:lpstr>PowerPoint Presentation</vt:lpstr>
      <vt:lpstr>PowerPoint Presentation</vt:lpstr>
      <vt:lpstr>PowerPoint Presentation</vt:lpstr>
    </vt:vector>
  </TitlesOfParts>
  <Company>FIMCM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BIOLOGIA GENERAL</dc:title>
  <dc:creator>Paola Calle</dc:creator>
  <cp:lastModifiedBy>Paola Calle</cp:lastModifiedBy>
  <cp:revision>563</cp:revision>
  <dcterms:created xsi:type="dcterms:W3CDTF">2009-05-21T15:49:46Z</dcterms:created>
  <dcterms:modified xsi:type="dcterms:W3CDTF">2014-02-17T14:30:27Z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TC060884423082</vt:lpwstr>
  </property>
</Properties>
</file>