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8" r:id="rId4"/>
    <p:sldId id="264" r:id="rId5"/>
    <p:sldId id="270" r:id="rId6"/>
    <p:sldId id="265" r:id="rId7"/>
    <p:sldId id="267" r:id="rId8"/>
    <p:sldId id="277" r:id="rId9"/>
    <p:sldId id="278" r:id="rId10"/>
    <p:sldId id="279" r:id="rId11"/>
    <p:sldId id="280" r:id="rId12"/>
    <p:sldId id="281" r:id="rId13"/>
    <p:sldId id="275" r:id="rId14"/>
    <p:sldId id="276" r:id="rId15"/>
    <p:sldId id="25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644888B-01FF-4E42-A686-1BADE9883E22}" type="datetimeFigureOut">
              <a:rPr lang="en-US" smtClean="0"/>
              <a:pPr/>
              <a:t>3/10/2013</a:t>
            </a:fld>
            <a:endParaRPr lang="en-U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E61DD09-B6C2-4245-ABD2-E97A25E484F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8600" y="1610756"/>
            <a:ext cx="8686800" cy="1470025"/>
          </a:xfrm>
        </p:spPr>
        <p:txBody>
          <a:bodyPr>
            <a:noAutofit/>
          </a:bodyPr>
          <a:lstStyle/>
          <a:p>
            <a:pPr algn="ctr"/>
            <a:r>
              <a:rPr lang="es-EC" sz="2800" cap="all" dirty="0"/>
              <a:t>Estudio </a:t>
            </a:r>
            <a:r>
              <a:rPr lang="es-EC" sz="2800" cap="all" dirty="0" err="1"/>
              <a:t>EcotoxicolÓgico</a:t>
            </a:r>
            <a:r>
              <a:rPr lang="es-EC" sz="2800" cap="all" dirty="0"/>
              <a:t> de metales pesados y  </a:t>
            </a:r>
            <a:r>
              <a:rPr lang="es-EC" sz="2800" cap="all" dirty="0" err="1"/>
              <a:t>EcologÍa</a:t>
            </a:r>
            <a:r>
              <a:rPr lang="es-EC" sz="2800" cap="all" dirty="0"/>
              <a:t> Microbiana con potencial Biotecnológico en la Península Antártica</a:t>
            </a:r>
            <a:endParaRPr lang="en-US" sz="2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743200" y="56388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s-EC" sz="2800" dirty="0" err="1" smtClean="0"/>
              <a:t>Blga</a:t>
            </a:r>
            <a:r>
              <a:rPr lang="es-EC" sz="2800" dirty="0" smtClean="0"/>
              <a:t>. Lorena </a:t>
            </a:r>
            <a:r>
              <a:rPr lang="es-EC" sz="2800" dirty="0" err="1" smtClean="0"/>
              <a:t>Monerrate</a:t>
            </a:r>
            <a:r>
              <a:rPr lang="es-EC" sz="2800" dirty="0" smtClean="0"/>
              <a:t> </a:t>
            </a:r>
            <a:r>
              <a:rPr lang="es-EC" sz="2800" dirty="0" err="1" smtClean="0"/>
              <a:t>M</a:t>
            </a:r>
            <a:r>
              <a:rPr lang="es-EC" sz="2800" dirty="0" smtClean="0"/>
              <a:t>.</a:t>
            </a:r>
          </a:p>
          <a:p>
            <a:pPr algn="r"/>
            <a:r>
              <a:rPr lang="es-EC" sz="2800" dirty="0" smtClean="0"/>
              <a:t>10 Marzo 2013</a:t>
            </a:r>
            <a:endParaRPr lang="en-US" sz="2800" dirty="0"/>
          </a:p>
        </p:txBody>
      </p:sp>
      <p:pic>
        <p:nvPicPr>
          <p:cNvPr id="4" name="il_fi" descr="http://blog.espol.edu.ec/link/files/2009/06/logo2.gif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428750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g_hi" descr="https://encrypted-tbn1.gstatic.com/images?q=tbn:ANd9GcRdgcxy1ayK95w8ioxdLYFuP0cvnDbrchU9-2Pb6S-l8-ehYeSA7g"/>
          <p:cNvPicPr/>
          <p:nvPr/>
        </p:nvPicPr>
        <p:blipFill>
          <a:blip r:embed="rId3" cstate="print"/>
          <a:srcRect l="2239" t="11875" r="1866" b="5625"/>
          <a:stretch>
            <a:fillRect/>
          </a:stretch>
        </p:blipFill>
        <p:spPr bwMode="auto">
          <a:xfrm>
            <a:off x="6696075" y="0"/>
            <a:ext cx="24479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0" y="3200400"/>
            <a:ext cx="914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600" cap="all" dirty="0" smtClean="0">
                <a:latin typeface="Arial" pitchFamily="34" charset="0"/>
                <a:cs typeface="Arial" pitchFamily="34" charset="0"/>
              </a:rPr>
              <a:t>Facultad de Ingeniería Marítima, Ciencias Biológicas, Oceanográficas y Recursos Naturales </a:t>
            </a:r>
            <a:r>
              <a:rPr lang="es-EC" sz="1600" cap="all" dirty="0" smtClean="0">
                <a:latin typeface="Arial" pitchFamily="34" charset="0"/>
                <a:cs typeface="Arial" pitchFamily="34" charset="0"/>
              </a:rPr>
              <a:t>(FIMCBOR)</a:t>
            </a:r>
          </a:p>
          <a:p>
            <a:pPr>
              <a:buFont typeface="Arial" pitchFamily="34" charset="0"/>
              <a:buChar char="•"/>
            </a:pPr>
            <a:endParaRPr lang="es-EC" sz="1600" cap="all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C" sz="1600" cap="all" dirty="0" smtClean="0">
                <a:latin typeface="Arial" pitchFamily="34" charset="0"/>
                <a:cs typeface="Arial" pitchFamily="34" charset="0"/>
              </a:rPr>
              <a:t>CENTRO DE INVESIGACIONES BIOTECNOLÓGICAS DEL ECUADOR (CIBE)</a:t>
            </a:r>
          </a:p>
          <a:p>
            <a:pPr>
              <a:buFont typeface="Arial" pitchFamily="34" charset="0"/>
              <a:buChar char="•"/>
            </a:pPr>
            <a:endParaRPr lang="es-EC" sz="1600" cap="all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cap="all" dirty="0" smtClean="0">
                <a:latin typeface="Arial" pitchFamily="34" charset="0"/>
                <a:cs typeface="Arial" pitchFamily="34" charset="0"/>
              </a:rPr>
              <a:t>School of Resource &amp; Environmental Management, Faculty of the Environment</a:t>
            </a:r>
          </a:p>
          <a:p>
            <a:pPr algn="r"/>
            <a:endParaRPr lang="es-EC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Laboratorio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096000"/>
            <a:ext cx="4040188" cy="762000"/>
          </a:xfrm>
        </p:spPr>
        <p:txBody>
          <a:bodyPr>
            <a:normAutofit fontScale="70000" lnSpcReduction="20000"/>
          </a:bodyPr>
          <a:lstStyle/>
          <a:p>
            <a:r>
              <a:rPr lang="es-EC" dirty="0" smtClean="0"/>
              <a:t>Análisis de nutrientes: Nitratos, Nitritos, Sulfatos, Fosfatos y Amoniacos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6096000"/>
            <a:ext cx="4041775" cy="762000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OD, acidificación de muestras de agua </a:t>
            </a:r>
            <a:endParaRPr lang="en-US" dirty="0"/>
          </a:p>
        </p:txBody>
      </p:sp>
      <p:pic>
        <p:nvPicPr>
          <p:cNvPr id="2051" name="Picture 3" descr="C:\Users\PC\Documents\fotos\Antartida\DSC0398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18860" t="20269" r="15128" b="9319"/>
          <a:stretch>
            <a:fillRect/>
          </a:stretch>
        </p:blipFill>
        <p:spPr bwMode="auto">
          <a:xfrm>
            <a:off x="649224" y="3886200"/>
            <a:ext cx="2057400" cy="2133600"/>
          </a:xfrm>
          <a:prstGeom prst="rect">
            <a:avLst/>
          </a:prstGeom>
          <a:noFill/>
        </p:spPr>
      </p:pic>
      <p:pic>
        <p:nvPicPr>
          <p:cNvPr id="2053" name="Picture 5" descr="C:\Users\PC\Documents\fotos\Antartida\DSC04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216" y="1993392"/>
            <a:ext cx="2133599" cy="1755617"/>
          </a:xfrm>
          <a:prstGeom prst="rect">
            <a:avLst/>
          </a:prstGeom>
          <a:noFill/>
        </p:spPr>
      </p:pic>
      <p:pic>
        <p:nvPicPr>
          <p:cNvPr id="2054" name="Picture 6" descr="C:\Users\PC\Documents\fotos\Antartida\DSC04603.JPG"/>
          <p:cNvPicPr>
            <a:picLocks noChangeAspect="1" noChangeArrowheads="1"/>
          </p:cNvPicPr>
          <p:nvPr/>
        </p:nvPicPr>
        <p:blipFill>
          <a:blip r:embed="rId4" cstate="print"/>
          <a:srcRect l="26345" t="5882"/>
          <a:stretch>
            <a:fillRect/>
          </a:stretch>
        </p:blipFill>
        <p:spPr bwMode="auto">
          <a:xfrm>
            <a:off x="2743200" y="3276600"/>
            <a:ext cx="1733550" cy="2438400"/>
          </a:xfrm>
          <a:prstGeom prst="rect">
            <a:avLst/>
          </a:prstGeom>
          <a:noFill/>
        </p:spPr>
      </p:pic>
      <p:pic>
        <p:nvPicPr>
          <p:cNvPr id="2055" name="Picture 7" descr="C:\Users\PC\Documents\fotos\Antartida\DSC04600.JPG"/>
          <p:cNvPicPr>
            <a:picLocks noChangeAspect="1" noChangeArrowheads="1"/>
          </p:cNvPicPr>
          <p:nvPr/>
        </p:nvPicPr>
        <p:blipFill>
          <a:blip r:embed="rId5" cstate="print"/>
          <a:srcRect l="14583" r="2083"/>
          <a:stretch>
            <a:fillRect/>
          </a:stretch>
        </p:blipFill>
        <p:spPr bwMode="auto">
          <a:xfrm>
            <a:off x="4751832" y="1947672"/>
            <a:ext cx="1981200" cy="2057400"/>
          </a:xfrm>
          <a:prstGeom prst="rect">
            <a:avLst/>
          </a:prstGeom>
          <a:noFill/>
        </p:spPr>
      </p:pic>
      <p:pic>
        <p:nvPicPr>
          <p:cNvPr id="2056" name="Picture 8" descr="C:\Users\PC\Documents\fotos\Antartida\DSC0460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 l="13276" t="2684"/>
          <a:stretch>
            <a:fillRect/>
          </a:stretch>
        </p:blipFill>
        <p:spPr bwMode="auto">
          <a:xfrm>
            <a:off x="4724400" y="4114800"/>
            <a:ext cx="2263549" cy="1905000"/>
          </a:xfrm>
          <a:prstGeom prst="rect">
            <a:avLst/>
          </a:prstGeom>
          <a:noFill/>
        </p:spPr>
      </p:pic>
      <p:pic>
        <p:nvPicPr>
          <p:cNvPr id="2057" name="Picture 9" descr="C:\Users\PC\Documents\fotos\Antartida\DSC04602.JPG"/>
          <p:cNvPicPr>
            <a:picLocks noChangeAspect="1" noChangeArrowheads="1"/>
          </p:cNvPicPr>
          <p:nvPr/>
        </p:nvPicPr>
        <p:blipFill>
          <a:blip r:embed="rId7" cstate="print"/>
          <a:srcRect l="23734" t="5063" r="15506" b="6329"/>
          <a:stretch>
            <a:fillRect/>
          </a:stretch>
        </p:blipFill>
        <p:spPr bwMode="auto">
          <a:xfrm>
            <a:off x="6973823" y="4114800"/>
            <a:ext cx="1741715" cy="1905000"/>
          </a:xfrm>
          <a:prstGeom prst="rect">
            <a:avLst/>
          </a:prstGeom>
          <a:noFill/>
        </p:spPr>
      </p:pic>
      <p:pic>
        <p:nvPicPr>
          <p:cNvPr id="2058" name="Picture 10" descr="C:\Users\PC\Documents\fotos\Antartida\DSC04072.JPG"/>
          <p:cNvPicPr>
            <a:picLocks noChangeAspect="1" noChangeArrowheads="1"/>
          </p:cNvPicPr>
          <p:nvPr/>
        </p:nvPicPr>
        <p:blipFill>
          <a:blip r:embed="rId8" cstate="print"/>
          <a:srcRect l="2778" t="20370" r="8333" b="12963"/>
          <a:stretch>
            <a:fillRect/>
          </a:stretch>
        </p:blipFill>
        <p:spPr bwMode="auto">
          <a:xfrm>
            <a:off x="6733032" y="2493264"/>
            <a:ext cx="1981200" cy="1514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Laboratorio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Inoculación de muestras de agua y sedimento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EC" dirty="0" smtClean="0"/>
              <a:t>Inoculación de muestras de agua (1ml)</a:t>
            </a:r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endParaRPr lang="es-EC" dirty="0" smtClean="0"/>
          </a:p>
          <a:p>
            <a:pPr>
              <a:buNone/>
            </a:pPr>
            <a:r>
              <a:rPr lang="es-EC" dirty="0" smtClean="0"/>
              <a:t>Medios Líquido(9ml)</a:t>
            </a:r>
          </a:p>
          <a:p>
            <a:r>
              <a:rPr lang="es-EC" dirty="0" smtClean="0"/>
              <a:t>PDB</a:t>
            </a:r>
          </a:p>
          <a:p>
            <a:r>
              <a:rPr lang="es-EC" dirty="0" smtClean="0"/>
              <a:t>Lactosa</a:t>
            </a:r>
          </a:p>
          <a:p>
            <a:r>
              <a:rPr lang="es-EC" dirty="0" err="1" smtClean="0"/>
              <a:t>Lysine</a:t>
            </a:r>
            <a:r>
              <a:rPr lang="es-EC" dirty="0" smtClean="0"/>
              <a:t> </a:t>
            </a:r>
            <a:r>
              <a:rPr lang="es-EC" dirty="0" err="1" smtClean="0"/>
              <a:t>Decarboxylase</a:t>
            </a:r>
            <a:r>
              <a:rPr lang="es-EC" dirty="0" smtClean="0"/>
              <a:t> </a:t>
            </a:r>
            <a:endParaRPr lang="en-US" dirty="0"/>
          </a:p>
        </p:txBody>
      </p:sp>
      <p:pic>
        <p:nvPicPr>
          <p:cNvPr id="3074" name="Picture 2" descr="C:\Users\PC\Documents\fotos\Antartida\DSC0444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t="19331"/>
          <a:stretch>
            <a:fillRect/>
          </a:stretch>
        </p:blipFill>
        <p:spPr bwMode="auto">
          <a:xfrm>
            <a:off x="490728" y="1524000"/>
            <a:ext cx="3505200" cy="3770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Actividades </a:t>
            </a:r>
            <a:r>
              <a:rPr lang="es-EC" dirty="0" err="1" smtClean="0"/>
              <a:t>Complemenarias</a:t>
            </a:r>
            <a:endParaRPr lang="en-US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7696200" cy="3941763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Características físicas y materia orgánica en sedimento.</a:t>
            </a:r>
          </a:p>
          <a:p>
            <a:endParaRPr lang="es-EC" dirty="0" smtClean="0"/>
          </a:p>
          <a:p>
            <a:r>
              <a:rPr lang="es-EC" dirty="0" smtClean="0"/>
              <a:t>Medición de metales pesados en agua y sedimento.</a:t>
            </a:r>
          </a:p>
          <a:p>
            <a:pPr>
              <a:buNone/>
            </a:pPr>
            <a:r>
              <a:rPr lang="es-EC" dirty="0" smtClean="0"/>
              <a:t> </a:t>
            </a:r>
          </a:p>
          <a:p>
            <a:r>
              <a:rPr lang="es-EC" dirty="0" err="1" smtClean="0"/>
              <a:t>Cops</a:t>
            </a:r>
            <a:r>
              <a:rPr lang="es-EC" dirty="0" smtClean="0"/>
              <a:t> en plumas de aves.</a:t>
            </a:r>
          </a:p>
          <a:p>
            <a:endParaRPr lang="es-EC" dirty="0" smtClean="0"/>
          </a:p>
          <a:p>
            <a:r>
              <a:rPr lang="es-EC" dirty="0" smtClean="0"/>
              <a:t>Aislamiento de microorganismos e identificación por perfil bioquímico, claves taxonómicas y técnicas moleculares.</a:t>
            </a:r>
          </a:p>
          <a:p>
            <a:endParaRPr lang="es-EC" dirty="0" smtClean="0"/>
          </a:p>
          <a:p>
            <a:r>
              <a:rPr lang="es-EC" dirty="0" smtClean="0"/>
              <a:t> Ensayos sobre capacidad </a:t>
            </a:r>
            <a:r>
              <a:rPr lang="es-EC" dirty="0" err="1" smtClean="0"/>
              <a:t>biorremedidora</a:t>
            </a:r>
            <a:r>
              <a:rPr lang="es-EC" dirty="0" smtClean="0"/>
              <a:t> 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C" dirty="0" smtClean="0"/>
              <a:t>Niveles de contaminación inorgánica en diferentes matrices ambientales (suelos, sedimentos, plumas caídas de aves). </a:t>
            </a:r>
          </a:p>
          <a:p>
            <a:endParaRPr lang="es-EC" dirty="0" smtClean="0"/>
          </a:p>
          <a:p>
            <a:r>
              <a:rPr lang="es-EC" dirty="0" smtClean="0"/>
              <a:t>Análisis comparativo de las condiciones ambientales en cuanto a temperatura, pH, y niveles de nutrientes con expediciones anteriores.</a:t>
            </a:r>
          </a:p>
          <a:p>
            <a:pPr>
              <a:buNone/>
            </a:pPr>
            <a:endParaRPr lang="en-US" dirty="0" smtClean="0"/>
          </a:p>
          <a:p>
            <a:pPr algn="just"/>
            <a:r>
              <a:rPr lang="es-EC" dirty="0" smtClean="0"/>
              <a:t>Determinar cepas que puedan ser empleadas como fuentes </a:t>
            </a:r>
            <a:r>
              <a:rPr lang="es-EC" dirty="0" err="1" smtClean="0"/>
              <a:t>biorremediación</a:t>
            </a:r>
            <a:r>
              <a:rPr lang="es-EC" dirty="0" smtClean="0"/>
              <a:t> de metales pesados 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RESULTADOS ESPERADOS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El </a:t>
            </a:r>
            <a:r>
              <a:rPr lang="es-EC" dirty="0" err="1" smtClean="0"/>
              <a:t>biomonitoreo</a:t>
            </a:r>
            <a:r>
              <a:rPr lang="es-EC" dirty="0" smtClean="0"/>
              <a:t> de estos compuestos es de gran importancia en los diferentes componentes abióticos y/o especies con el fin de conocer los niveles, patrones, distribución de </a:t>
            </a:r>
            <a:r>
              <a:rPr lang="es-EC" smtClean="0"/>
              <a:t>estos contaminantes, </a:t>
            </a:r>
            <a:r>
              <a:rPr lang="es-EC" dirty="0" smtClean="0"/>
              <a:t>y tomar medidas regulatorias en caso de ser necesario. </a:t>
            </a:r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CONCLUSIONES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ocuments\fotos\Antartida\DSC036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309" cy="6949281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2544" y="3413768"/>
            <a:ext cx="8229600" cy="1143000"/>
          </a:xfrm>
        </p:spPr>
        <p:txBody>
          <a:bodyPr>
            <a:noAutofit/>
          </a:bodyPr>
          <a:lstStyle/>
          <a:p>
            <a:r>
              <a:rPr lang="es-EC" sz="3200" dirty="0" smtClean="0">
                <a:solidFill>
                  <a:schemeClr val="tx1"/>
                </a:solidFill>
              </a:rPr>
              <a:t>GRACIAS POR SU ATENCIÓN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>
            <a:normAutofit/>
          </a:bodyPr>
          <a:lstStyle/>
          <a:p>
            <a:r>
              <a:rPr lang="es-EC" dirty="0" smtClean="0"/>
              <a:t>En el área de </a:t>
            </a:r>
            <a:r>
              <a:rPr lang="es-EC" dirty="0" err="1" smtClean="0"/>
              <a:t>ecotoxicología</a:t>
            </a:r>
            <a:r>
              <a:rPr lang="es-EC" dirty="0" smtClean="0"/>
              <a:t>, la Antártida ofrece la oportunidad de monitorear y conocer el destino de contaminantes </a:t>
            </a:r>
            <a:r>
              <a:rPr lang="es-EC" dirty="0" err="1" smtClean="0"/>
              <a:t>antropogénicos</a:t>
            </a:r>
            <a:r>
              <a:rPr lang="es-EC" dirty="0" smtClean="0"/>
              <a:t> tales como los metales pesados (Hg, Se, Pb) y compuestos orgánicos persistentes (</a:t>
            </a:r>
            <a:r>
              <a:rPr lang="es-EC" dirty="0" err="1" smtClean="0"/>
              <a:t>COPs</a:t>
            </a:r>
            <a:r>
              <a:rPr lang="es-EC" dirty="0" smtClean="0"/>
              <a:t>).</a:t>
            </a:r>
          </a:p>
          <a:p>
            <a:endParaRPr lang="es-EC" dirty="0" smtClean="0"/>
          </a:p>
          <a:p>
            <a:r>
              <a:rPr lang="es-ES" dirty="0" smtClean="0"/>
              <a:t>Estos compuestos debido al fenómeno conocido como destilación global se concentran en regiones frías o congeladas.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INTRODUCCIÓN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INTRODUCCIÓN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1 Marcador de contenido"/>
          <p:cNvSpPr>
            <a:spLocks noGrp="1"/>
          </p:cNvSpPr>
          <p:nvPr>
            <p:ph sz="quarter" idx="2"/>
          </p:nvPr>
        </p:nvSpPr>
        <p:spPr>
          <a:xfrm>
            <a:off x="0" y="990600"/>
            <a:ext cx="4497388" cy="5867400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sz="2000" dirty="0" smtClean="0"/>
              <a:t>Los (</a:t>
            </a:r>
            <a:r>
              <a:rPr lang="es-ES" sz="2000" dirty="0" err="1" smtClean="0"/>
              <a:t>COPs</a:t>
            </a:r>
            <a:r>
              <a:rPr lang="es-ES" sz="2000" dirty="0" smtClean="0"/>
              <a:t>) pueden ser transportados a lo largo de considerables distancias</a:t>
            </a:r>
            <a:r>
              <a:rPr lang="es-EC" sz="2000" dirty="0" smtClean="0"/>
              <a:t>, predominantemente en corrientes oceánicas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es-ES" sz="2000" dirty="0" smtClean="0"/>
              <a:t>Poseen la  capacidad de </a:t>
            </a:r>
            <a:r>
              <a:rPr lang="es-ES" sz="2000" dirty="0" err="1" smtClean="0"/>
              <a:t>bioacumularse</a:t>
            </a:r>
            <a:r>
              <a:rPr lang="es-ES" sz="2000" dirty="0" smtClean="0"/>
              <a:t> y  </a:t>
            </a:r>
            <a:r>
              <a:rPr lang="es-ES" sz="2000" dirty="0" err="1" smtClean="0"/>
              <a:t>biomagnificarse</a:t>
            </a:r>
            <a:r>
              <a:rPr lang="es-ES" sz="2000" dirty="0" smtClean="0"/>
              <a:t> en redes tróficas y causar daños reproductivos y efectos negativos en especies de altos niveles tróficos.</a:t>
            </a:r>
            <a:endParaRPr lang="en-US" sz="2000" dirty="0"/>
          </a:p>
        </p:txBody>
      </p:sp>
      <p:pic>
        <p:nvPicPr>
          <p:cNvPr id="10241" name="Picture 1" descr="C:\Users\PC\Documents\fotos\Antartida\DSC0358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15161" t="30335" r="30165" b="31959"/>
          <a:stretch>
            <a:fillRect/>
          </a:stretch>
        </p:blipFill>
        <p:spPr bwMode="auto">
          <a:xfrm>
            <a:off x="4648200" y="1079940"/>
            <a:ext cx="4038600" cy="1891862"/>
          </a:xfrm>
          <a:prstGeom prst="rect">
            <a:avLst/>
          </a:prstGeom>
          <a:noFill/>
        </p:spPr>
      </p:pic>
      <p:pic>
        <p:nvPicPr>
          <p:cNvPr id="10242" name="Picture 2" descr="C:\Users\PC\Documents\fotos\Antartida\DSC03633.JPG"/>
          <p:cNvPicPr>
            <a:picLocks noChangeAspect="1" noChangeArrowheads="1"/>
          </p:cNvPicPr>
          <p:nvPr/>
        </p:nvPicPr>
        <p:blipFill>
          <a:blip r:embed="rId3" cstate="print"/>
          <a:srcRect l="23684" t="17824" r="28947" b="11107"/>
          <a:stretch>
            <a:fillRect/>
          </a:stretch>
        </p:blipFill>
        <p:spPr bwMode="auto">
          <a:xfrm>
            <a:off x="4659920" y="2971800"/>
            <a:ext cx="1969480" cy="1905000"/>
          </a:xfrm>
          <a:prstGeom prst="rect">
            <a:avLst/>
          </a:prstGeom>
          <a:noFill/>
        </p:spPr>
      </p:pic>
      <p:pic>
        <p:nvPicPr>
          <p:cNvPr id="10243" name="Picture 3" descr="C:\Users\PC\Documents\fotos\Antartida\DSC03684.JPG"/>
          <p:cNvPicPr>
            <a:picLocks noChangeAspect="1" noChangeArrowheads="1"/>
          </p:cNvPicPr>
          <p:nvPr/>
        </p:nvPicPr>
        <p:blipFill>
          <a:blip r:embed="rId4" cstate="print"/>
          <a:srcRect l="44279" t="31009" r="42406" b="48865"/>
          <a:stretch>
            <a:fillRect/>
          </a:stretch>
        </p:blipFill>
        <p:spPr bwMode="auto">
          <a:xfrm>
            <a:off x="6629400" y="2971800"/>
            <a:ext cx="2066898" cy="1905000"/>
          </a:xfrm>
          <a:prstGeom prst="rect">
            <a:avLst/>
          </a:prstGeom>
          <a:noFill/>
        </p:spPr>
      </p:pic>
      <p:pic>
        <p:nvPicPr>
          <p:cNvPr id="10244" name="Picture 4" descr="C:\Users\PC\Documents\fotos\Antartida\DSC03730.JPG"/>
          <p:cNvPicPr>
            <a:picLocks noChangeAspect="1" noChangeArrowheads="1"/>
          </p:cNvPicPr>
          <p:nvPr/>
        </p:nvPicPr>
        <p:blipFill>
          <a:blip r:embed="rId5" cstate="print"/>
          <a:srcRect l="19754" t="20988" b="40741"/>
          <a:stretch>
            <a:fillRect/>
          </a:stretch>
        </p:blipFill>
        <p:spPr bwMode="auto">
          <a:xfrm>
            <a:off x="4648200" y="4876800"/>
            <a:ext cx="4038600" cy="1812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\Documents\fotos\Antartida\DSC03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520" y="1"/>
            <a:ext cx="9144000" cy="6858000"/>
          </a:xfrm>
          <a:prstGeom prst="rect">
            <a:avLst/>
          </a:prstGeom>
          <a:noFill/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>
            <a:normAutofit/>
          </a:bodyPr>
          <a:lstStyle/>
          <a:p>
            <a:pPr algn="just"/>
            <a:r>
              <a:rPr lang="es-MX" sz="1600" dirty="0" smtClean="0"/>
              <a:t>Presencia de </a:t>
            </a:r>
            <a:r>
              <a:rPr lang="es-EC" sz="1600" dirty="0" smtClean="0"/>
              <a:t>contaminantes </a:t>
            </a:r>
            <a:r>
              <a:rPr lang="es-EC" sz="1600" dirty="0" err="1" smtClean="0"/>
              <a:t>perfluoroalquilos</a:t>
            </a:r>
            <a:r>
              <a:rPr lang="es-EC" sz="1600" dirty="0" smtClean="0"/>
              <a:t> (</a:t>
            </a:r>
            <a:r>
              <a:rPr lang="es-EC" sz="1600" dirty="0" err="1" smtClean="0"/>
              <a:t>PFCs</a:t>
            </a:r>
            <a:r>
              <a:rPr lang="es-EC" sz="1600" dirty="0" smtClean="0"/>
              <a:t>) en muestras de sedimentos, plumas y heces de aves marinas y l</a:t>
            </a:r>
            <a:r>
              <a:rPr lang="es-MX" sz="1600" dirty="0" smtClean="0"/>
              <a:t>í</a:t>
            </a:r>
            <a:r>
              <a:rPr lang="es-EC" sz="1600" dirty="0" err="1" smtClean="0"/>
              <a:t>quenes</a:t>
            </a:r>
            <a:r>
              <a:rPr lang="es-EC" sz="1600" dirty="0" smtClean="0"/>
              <a:t> colectadas en la </a:t>
            </a:r>
            <a:r>
              <a:rPr lang="es-EC" sz="1600" dirty="0" err="1" smtClean="0"/>
              <a:t>Pen</a:t>
            </a:r>
            <a:r>
              <a:rPr lang="es-MX" sz="1600" dirty="0" smtClean="0"/>
              <a:t>í</a:t>
            </a:r>
            <a:r>
              <a:rPr lang="es-EC" sz="1600" dirty="0" err="1" smtClean="0"/>
              <a:t>nsula</a:t>
            </a:r>
            <a:r>
              <a:rPr lang="es-EC" sz="1600" dirty="0" smtClean="0"/>
              <a:t> </a:t>
            </a:r>
            <a:r>
              <a:rPr lang="es-EC" sz="1600" dirty="0" err="1" smtClean="0"/>
              <a:t>Ant</a:t>
            </a:r>
            <a:r>
              <a:rPr lang="es-ES" sz="1600" dirty="0" smtClean="0"/>
              <a:t>á</a:t>
            </a:r>
            <a:r>
              <a:rPr lang="es-EC" sz="1600" dirty="0" err="1" smtClean="0"/>
              <a:t>rtica</a:t>
            </a:r>
            <a:r>
              <a:rPr lang="es-EC" sz="1600" dirty="0" smtClean="0"/>
              <a:t>, demostrando la primera evidencia que estos compuestos </a:t>
            </a:r>
            <a:r>
              <a:rPr lang="es-EC" sz="1600" dirty="0" err="1" smtClean="0"/>
              <a:t>estan</a:t>
            </a:r>
            <a:r>
              <a:rPr lang="es-EC" sz="1600" dirty="0" smtClean="0"/>
              <a:t> siendo transportados al polo sur. </a:t>
            </a:r>
          </a:p>
          <a:p>
            <a:pPr>
              <a:buNone/>
            </a:pPr>
            <a:endParaRPr lang="es-EC" dirty="0" smtClean="0"/>
          </a:p>
          <a:p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400" dirty="0" smtClean="0">
                <a:solidFill>
                  <a:schemeClr val="tx1"/>
                </a:solidFill>
              </a:rPr>
              <a:t>Las regiones polares se consideran como zonas receptoras o sumideros de la contaminación global.</a:t>
            </a:r>
            <a:br>
              <a:rPr lang="es-ES" sz="2400" dirty="0" smtClean="0">
                <a:solidFill>
                  <a:schemeClr val="tx1"/>
                </a:solidFill>
              </a:rPr>
            </a:b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6019800"/>
          </a:xfrm>
        </p:spPr>
        <p:txBody>
          <a:bodyPr>
            <a:normAutofit/>
          </a:bodyPr>
          <a:lstStyle/>
          <a:p>
            <a:r>
              <a:rPr lang="es-ES" sz="2000" dirty="0" smtClean="0"/>
              <a:t>Los cambios ambientales y presencia de contaminantes en la Antártida han permitido que los microorganismos nativos hayan desarrollado actividades enzimáticas especiales para su sobrevivencia</a:t>
            </a:r>
            <a:endParaRPr lang="es-EC" sz="2000" dirty="0" smtClean="0"/>
          </a:p>
          <a:p>
            <a:endParaRPr lang="es-EC" sz="2000" dirty="0" smtClean="0"/>
          </a:p>
          <a:p>
            <a:endParaRPr lang="es-EC" sz="2000" dirty="0" smtClean="0"/>
          </a:p>
          <a:p>
            <a:endParaRPr lang="es-EC" sz="2000" dirty="0" smtClean="0"/>
          </a:p>
          <a:p>
            <a:endParaRPr lang="es-EC" sz="2000" dirty="0" smtClean="0"/>
          </a:p>
          <a:p>
            <a:endParaRPr lang="es-EC" sz="2000" dirty="0" smtClean="0"/>
          </a:p>
          <a:p>
            <a:endParaRPr lang="es-EC" sz="2000" dirty="0" smtClean="0"/>
          </a:p>
          <a:p>
            <a:endParaRPr lang="es-EC" sz="2000" dirty="0" smtClean="0"/>
          </a:p>
          <a:p>
            <a:r>
              <a:rPr lang="es-ES" sz="2000" dirty="0" smtClean="0"/>
              <a:t>puedan transformar una gran variedad de sustratos, entre los que se encuentran compuestos orgánicos e inorgánicos.</a:t>
            </a:r>
            <a:endParaRPr lang="en-US" sz="20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C:\Users\PC\Documents\fotos\101___06\IMG_0239.JPG"/>
          <p:cNvPicPr>
            <a:picLocks noChangeAspect="1" noChangeArrowheads="1"/>
          </p:cNvPicPr>
          <p:nvPr/>
        </p:nvPicPr>
        <p:blipFill>
          <a:blip r:embed="rId2" cstate="print"/>
          <a:srcRect l="34286" r="28571"/>
          <a:stretch>
            <a:fillRect/>
          </a:stretch>
        </p:blipFill>
        <p:spPr bwMode="auto">
          <a:xfrm>
            <a:off x="2613548" y="2438400"/>
            <a:ext cx="1958452" cy="1745032"/>
          </a:xfrm>
          <a:prstGeom prst="rect">
            <a:avLst/>
          </a:prstGeom>
          <a:noFill/>
        </p:spPr>
      </p:pic>
      <p:pic>
        <p:nvPicPr>
          <p:cNvPr id="7" name="Picture 1" descr="C:\Users\PC\Documents\fotos\101___06\IMG_0249.JPG"/>
          <p:cNvPicPr>
            <a:picLocks noChangeAspect="1" noChangeArrowheads="1"/>
          </p:cNvPicPr>
          <p:nvPr/>
        </p:nvPicPr>
        <p:blipFill>
          <a:blip r:embed="rId3" cstate="print"/>
          <a:srcRect l="34577" t="4840" r="22866" b="13594"/>
          <a:stretch>
            <a:fillRect/>
          </a:stretch>
        </p:blipFill>
        <p:spPr bwMode="auto">
          <a:xfrm>
            <a:off x="5105400" y="2421192"/>
            <a:ext cx="19812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s-EC" b="1" dirty="0" smtClean="0"/>
          </a:p>
          <a:p>
            <a:pPr algn="just">
              <a:buNone/>
            </a:pPr>
            <a:r>
              <a:rPr lang="es-EC" dirty="0" smtClean="0"/>
              <a:t>Determinar los niveles de contaminación espacial y temporal por mercurio, plomo y selenio para aislar, evaluar, identificar y preservar cepas y genes de microorganismos de las zonas contaminadas que tengan potencial </a:t>
            </a:r>
            <a:r>
              <a:rPr lang="es-EC" dirty="0" err="1" smtClean="0"/>
              <a:t>biorremediador</a:t>
            </a:r>
            <a:r>
              <a:rPr lang="es-EC" dirty="0" smtClean="0"/>
              <a:t> de metales pesados.</a:t>
            </a:r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Objetivo </a:t>
            </a:r>
            <a:br>
              <a:rPr lang="es-EC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C" b="1" dirty="0" smtClean="0">
                <a:solidFill>
                  <a:schemeClr val="bg2">
                    <a:lumMod val="50000"/>
                  </a:schemeClr>
                </a:solidFill>
              </a:rPr>
              <a:t>PRIMERA FASE</a:t>
            </a:r>
          </a:p>
          <a:p>
            <a:pPr>
              <a:buNone/>
            </a:pPr>
            <a:r>
              <a:rPr lang="es-EC" dirty="0" smtClean="0"/>
              <a:t>1. Determinar zonas contaminadas por metales pesados y </a:t>
            </a:r>
            <a:r>
              <a:rPr lang="es-EC" dirty="0" err="1" smtClean="0"/>
              <a:t>COPs</a:t>
            </a:r>
            <a:r>
              <a:rPr lang="es-EC" dirty="0" smtClean="0"/>
              <a:t>.</a:t>
            </a:r>
          </a:p>
          <a:p>
            <a:pPr>
              <a:buNone/>
            </a:pPr>
            <a:r>
              <a:rPr lang="es-EC" dirty="0" smtClean="0"/>
              <a:t>2. Determinar la calidad del agua y características del sedimento.</a:t>
            </a:r>
          </a:p>
          <a:p>
            <a:pPr>
              <a:buNone/>
            </a:pPr>
            <a:r>
              <a:rPr lang="es-EC" dirty="0" smtClean="0"/>
              <a:t>3. Aislar microorganismos que viven en estas zonas </a:t>
            </a:r>
          </a:p>
          <a:p>
            <a:endParaRPr lang="es-EC" dirty="0" smtClean="0"/>
          </a:p>
          <a:p>
            <a:r>
              <a:rPr lang="es-EC" b="1" dirty="0" smtClean="0">
                <a:solidFill>
                  <a:schemeClr val="bg2">
                    <a:lumMod val="50000"/>
                  </a:schemeClr>
                </a:solidFill>
              </a:rPr>
              <a:t>SEGUNDA FASE</a:t>
            </a:r>
          </a:p>
          <a:p>
            <a:pPr>
              <a:buNone/>
            </a:pPr>
            <a:r>
              <a:rPr lang="es-EC" dirty="0" smtClean="0"/>
              <a:t>E</a:t>
            </a:r>
            <a:r>
              <a:rPr lang="es-ES_tradnl" dirty="0" err="1" smtClean="0"/>
              <a:t>nsayos</a:t>
            </a:r>
            <a:r>
              <a:rPr lang="es-ES_tradnl" dirty="0" smtClean="0"/>
              <a:t> con cepas fúngicas y/o bacterianas capaces de </a:t>
            </a:r>
            <a:r>
              <a:rPr lang="es-ES_tradnl" dirty="0" err="1" smtClean="0"/>
              <a:t>biorremediar</a:t>
            </a:r>
            <a:r>
              <a:rPr lang="es-ES_tradnl" dirty="0" smtClean="0"/>
              <a:t>  metales pesados.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EC" dirty="0" smtClean="0"/>
              <a:t>METODOLOGÍA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es-EC" dirty="0" smtClean="0"/>
              <a:t>18 puntos de monitoreo en zona </a:t>
            </a:r>
            <a:r>
              <a:rPr lang="es-EC" dirty="0" err="1" smtClean="0"/>
              <a:t>intermareal</a:t>
            </a:r>
            <a:r>
              <a:rPr lang="es-EC" smtClean="0"/>
              <a:t> en </a:t>
            </a:r>
            <a:r>
              <a:rPr lang="es-EC" dirty="0" smtClean="0"/>
              <a:t>Isla Barrientos, Bahía Chile y Ensenada Guayaquil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-22378"/>
            <a:ext cx="8229600" cy="1143000"/>
          </a:xfrm>
        </p:spPr>
        <p:txBody>
          <a:bodyPr/>
          <a:lstStyle/>
          <a:p>
            <a:r>
              <a:rPr lang="es-EC" dirty="0" smtClean="0"/>
              <a:t>En campo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457200" y="5515709"/>
            <a:ext cx="4040188" cy="1143000"/>
          </a:xfrm>
        </p:spPr>
        <p:txBody>
          <a:bodyPr>
            <a:normAutofit/>
          </a:bodyPr>
          <a:lstStyle/>
          <a:p>
            <a:r>
              <a:rPr lang="es-EC" dirty="0" smtClean="0"/>
              <a:t>Plumas de pingüinos Papúa , Barbijo y </a:t>
            </a:r>
            <a:r>
              <a:rPr lang="es-EC" dirty="0" err="1" smtClean="0"/>
              <a:t>Skúa</a:t>
            </a:r>
            <a:r>
              <a:rPr lang="es-EC" dirty="0" smtClean="0"/>
              <a:t>.</a:t>
            </a:r>
          </a:p>
          <a:p>
            <a:endParaRPr lang="en-U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51836" y="1371600"/>
            <a:ext cx="4498975" cy="5029200"/>
          </a:xfrm>
        </p:spPr>
        <p:txBody>
          <a:bodyPr/>
          <a:lstStyle/>
          <a:p>
            <a:endParaRPr lang="es-EC" dirty="0" smtClean="0"/>
          </a:p>
          <a:p>
            <a:r>
              <a:rPr lang="es-EC" dirty="0" smtClean="0"/>
              <a:t>Medición </a:t>
            </a:r>
            <a:r>
              <a:rPr lang="es-EC" i="1" dirty="0" smtClean="0"/>
              <a:t>in situ </a:t>
            </a:r>
            <a:r>
              <a:rPr lang="es-EC" dirty="0" smtClean="0"/>
              <a:t>de temperatura, pH, salinidad y OD en el agua.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Recolección de muestras de agua, sedimento.</a:t>
            </a:r>
          </a:p>
          <a:p>
            <a:endParaRPr lang="es-EC" dirty="0" smtClean="0"/>
          </a:p>
          <a:p>
            <a:r>
              <a:rPr lang="es-EC" dirty="0" smtClean="0"/>
              <a:t>    </a:t>
            </a:r>
            <a:endParaRPr lang="en-US" dirty="0"/>
          </a:p>
        </p:txBody>
      </p:sp>
      <p:pic>
        <p:nvPicPr>
          <p:cNvPr id="1026" name="Picture 2" descr="C:\Users\PC\Documents\fotos\Antartida\DSC0399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16999" t="9338" r="38803" b="13599"/>
          <a:stretch>
            <a:fillRect/>
          </a:stretch>
        </p:blipFill>
        <p:spPr bwMode="auto">
          <a:xfrm>
            <a:off x="4634132" y="4114800"/>
            <a:ext cx="2057400" cy="2286880"/>
          </a:xfrm>
          <a:prstGeom prst="rect">
            <a:avLst/>
          </a:prstGeom>
          <a:noFill/>
        </p:spPr>
      </p:pic>
      <p:pic>
        <p:nvPicPr>
          <p:cNvPr id="1027" name="Picture 3" descr="C:\Users\PC\Documents\fotos\Antartida\DSC04486.JPG"/>
          <p:cNvPicPr>
            <a:picLocks noChangeAspect="1" noChangeArrowheads="1"/>
          </p:cNvPicPr>
          <p:nvPr/>
        </p:nvPicPr>
        <p:blipFill>
          <a:blip r:embed="rId3" cstate="print"/>
          <a:srcRect l="41327" t="18367" r="28826" b="20408"/>
          <a:stretch>
            <a:fillRect/>
          </a:stretch>
        </p:blipFill>
        <p:spPr bwMode="auto">
          <a:xfrm>
            <a:off x="2133600" y="772536"/>
            <a:ext cx="2133600" cy="3352800"/>
          </a:xfrm>
          <a:prstGeom prst="rect">
            <a:avLst/>
          </a:prstGeom>
          <a:noFill/>
        </p:spPr>
      </p:pic>
      <p:pic>
        <p:nvPicPr>
          <p:cNvPr id="1028" name="Picture 4" descr="C:\Users\PC\Documents\fotos\Antartida\DSC04488.JPG"/>
          <p:cNvPicPr>
            <a:picLocks noChangeAspect="1" noChangeArrowheads="1"/>
          </p:cNvPicPr>
          <p:nvPr/>
        </p:nvPicPr>
        <p:blipFill>
          <a:blip r:embed="rId4" cstate="print"/>
          <a:srcRect l="40312" t="6742" r="24700" b="12359"/>
          <a:stretch>
            <a:fillRect/>
          </a:stretch>
        </p:blipFill>
        <p:spPr bwMode="auto">
          <a:xfrm>
            <a:off x="228600" y="762000"/>
            <a:ext cx="1947333" cy="3352800"/>
          </a:xfrm>
          <a:prstGeom prst="rect">
            <a:avLst/>
          </a:prstGeom>
          <a:noFill/>
        </p:spPr>
      </p:pic>
      <p:pic>
        <p:nvPicPr>
          <p:cNvPr id="1031" name="Picture 7" descr="C:\Users\PC\Documents\fotos\Antartida\niña lore\IMG_8168.JPG"/>
          <p:cNvPicPr>
            <a:picLocks noChangeAspect="1" noChangeArrowheads="1"/>
          </p:cNvPicPr>
          <p:nvPr/>
        </p:nvPicPr>
        <p:blipFill>
          <a:blip r:embed="rId5" cstate="print"/>
          <a:srcRect l="33033" t="28571" r="22372"/>
          <a:stretch>
            <a:fillRect/>
          </a:stretch>
        </p:blipFill>
        <p:spPr bwMode="auto">
          <a:xfrm>
            <a:off x="6682140" y="4165833"/>
            <a:ext cx="2080860" cy="2220899"/>
          </a:xfrm>
          <a:prstGeom prst="rect">
            <a:avLst/>
          </a:prstGeom>
          <a:noFill/>
        </p:spPr>
      </p:pic>
      <p:pic>
        <p:nvPicPr>
          <p:cNvPr id="1032" name="Picture 8" descr="C:\Users\PC\Documents\fotos\Antartida\DSC03552.JPG"/>
          <p:cNvPicPr>
            <a:picLocks noChangeAspect="1" noChangeArrowheads="1"/>
          </p:cNvPicPr>
          <p:nvPr/>
        </p:nvPicPr>
        <p:blipFill>
          <a:blip r:embed="rId6" cstate="print"/>
          <a:srcRect l="40000" t="38889" r="45833" b="49798"/>
          <a:stretch>
            <a:fillRect/>
          </a:stretch>
        </p:blipFill>
        <p:spPr bwMode="auto">
          <a:xfrm>
            <a:off x="819456" y="4114799"/>
            <a:ext cx="2914344" cy="1371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1294</TotalTime>
  <Words>594</Words>
  <Application>Microsoft Office PowerPoint</Application>
  <PresentationFormat>Presentación en pantalla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Concurrencia</vt:lpstr>
      <vt:lpstr>Estudio EcotoxicolÓgico de metales pesados y  EcologÍa Microbiana con potencial Biotecnológico en la Península Antártica</vt:lpstr>
      <vt:lpstr>INTRODUCCIÓN</vt:lpstr>
      <vt:lpstr>INTRODUCCIÓN</vt:lpstr>
      <vt:lpstr>Las regiones polares se consideran como zonas receptoras o sumideros de la contaminación global. </vt:lpstr>
      <vt:lpstr>Diapositiva 5</vt:lpstr>
      <vt:lpstr>Objetivo  </vt:lpstr>
      <vt:lpstr>Diapositiva 7</vt:lpstr>
      <vt:lpstr>METODOLOGÍA</vt:lpstr>
      <vt:lpstr>En campo</vt:lpstr>
      <vt:lpstr>Laboratorio</vt:lpstr>
      <vt:lpstr>Laboratorio</vt:lpstr>
      <vt:lpstr>Actividades Complemenarias</vt:lpstr>
      <vt:lpstr>RESULTADOS ESPERADOS</vt:lpstr>
      <vt:lpstr>CONCLUSIONES</vt:lpstr>
      <vt:lpstr>GRACIAS POR SU ATENCIÓN </vt:lpstr>
    </vt:vector>
  </TitlesOfParts>
  <Company>RevolucionUnattended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Estudio EcotoxicolÓgico de metales pesados y  EcologÍa Microbiana con potencial Biotecnológico en la Península Antártica</dc:title>
  <dc:creator>PC</dc:creator>
  <cp:lastModifiedBy>PC</cp:lastModifiedBy>
  <cp:revision>85</cp:revision>
  <dcterms:created xsi:type="dcterms:W3CDTF">2013-03-09T12:15:21Z</dcterms:created>
  <dcterms:modified xsi:type="dcterms:W3CDTF">2013-03-10T22:30:28Z</dcterms:modified>
</cp:coreProperties>
</file>