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97" r:id="rId2"/>
    <p:sldId id="256" r:id="rId3"/>
    <p:sldId id="258" r:id="rId4"/>
    <p:sldId id="259" r:id="rId5"/>
    <p:sldId id="308" r:id="rId6"/>
    <p:sldId id="289" r:id="rId7"/>
    <p:sldId id="305" r:id="rId8"/>
    <p:sldId id="299" r:id="rId9"/>
    <p:sldId id="309" r:id="rId10"/>
    <p:sldId id="291" r:id="rId11"/>
    <p:sldId id="332" r:id="rId12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36" d="100"/>
          <a:sy n="36" d="100"/>
        </p:scale>
        <p:origin x="-15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82327-40D9-4B32-9966-FB2D80975FDB}" type="datetimeFigureOut">
              <a:rPr lang="es-CR" smtClean="0"/>
              <a:pPr/>
              <a:t>29/01/13</a:t>
            </a:fld>
            <a:endParaRPr lang="es-C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78925-A602-4980-BF06-0252A77BB39E}" type="slidenum">
              <a:rPr lang="es-CR" smtClean="0"/>
              <a:pPr/>
              <a:t>‹Nr.›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0996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8B9D9A-3031-42DF-928D-5C62C9502899}" type="slidenum">
              <a:rPr lang="en-US"/>
              <a:pPr/>
              <a:t>1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charset="0"/>
              <a:ea typeface="ＭＳ Ｐゴシック" pitchFamily="-2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8B9D9A-3031-42DF-928D-5C62C9502899}" type="slidenum">
              <a:rPr lang="en-US"/>
              <a:pPr/>
              <a:t>11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charset="0"/>
              <a:ea typeface="ＭＳ Ｐゴシック" pitchFamily="-28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29/01/13</a:t>
            </a:fld>
            <a:endParaRPr lang="es-EC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‹Nr.›</a:t>
            </a:fld>
            <a:endParaRPr lang="es-EC"/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29/01/13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‹Nr.›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29/01/13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‹Nr.›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29/01/13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‹Nr.›</a:t>
            </a:fld>
            <a:endParaRPr lang="es-EC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29/01/13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‹Nr.›</a:t>
            </a:fld>
            <a:endParaRPr lang="es-EC"/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29/01/13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‹Nr.›</a:t>
            </a:fld>
            <a:endParaRPr lang="es-EC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29/01/13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‹Nr.›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29/01/13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‹Nr.›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29/01/13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‹Nr.›</a:t>
            </a:fld>
            <a:endParaRPr lang="es-EC"/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29/01/13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‹Nr.›</a:t>
            </a:fld>
            <a:endParaRPr lang="es-EC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29/01/13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‹Nr.›</a:t>
            </a:fld>
            <a:endParaRPr lang="es-EC"/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3152E6F-9BDA-4151-8102-A3C61BFF1742}" type="datetimeFigureOut">
              <a:rPr lang="es-EC" smtClean="0"/>
              <a:pPr/>
              <a:t>29/01/13</a:t>
            </a:fld>
            <a:endParaRPr lang="es-EC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EC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7E59873-7FD8-4B83-818F-5D432FCAAE97}" type="slidenum">
              <a:rPr lang="es-EC" smtClean="0"/>
              <a:pPr/>
              <a:t>‹Nr.›</a:t>
            </a:fld>
            <a:endParaRPr lang="es-EC"/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7" Type="http://schemas.openxmlformats.org/officeDocument/2006/relationships/image" Target="../media/image10.jpeg"/><Relationship Id="rId8" Type="http://schemas.openxmlformats.org/officeDocument/2006/relationships/image" Target="../media/image9.jpeg"/><Relationship Id="rId9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Relationship Id="rId6" Type="http://schemas.openxmlformats.org/officeDocument/2006/relationships/image" Target="../media/image20.jpeg"/><Relationship Id="rId7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3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 descr="DSC043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5776"/>
            <a:ext cx="9144000" cy="6858000"/>
          </a:xfrm>
          <a:prstGeom prst="rect">
            <a:avLst/>
          </a:prstGeom>
        </p:spPr>
      </p:pic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CR" dirty="0" smtClean="0">
                <a:solidFill>
                  <a:schemeClr val="bg1"/>
                </a:solidFill>
              </a:rPr>
              <a:t>XVII EXPEDICIÓN CIENTÍFICA  A LA ANTÁRTIDA</a:t>
            </a:r>
            <a:endParaRPr lang="es-CR" dirty="0">
              <a:solidFill>
                <a:schemeClr val="bg1"/>
              </a:solidFill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642910" y="5715000"/>
            <a:ext cx="8229600" cy="11430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ENERO</a:t>
            </a:r>
            <a:r>
              <a:rPr kumimoji="0" lang="es-C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2013</a:t>
            </a:r>
            <a:endParaRPr kumimoji="0" lang="es-CR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71472" y="1857364"/>
            <a:ext cx="8229600" cy="1143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R" sz="2400" dirty="0" smtClean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INSTITUTO ANTARTICO ECUATORIANO</a:t>
            </a:r>
            <a:endParaRPr kumimoji="0" lang="es-CR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714348" y="3857628"/>
            <a:ext cx="8229600" cy="11430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UNIVERSIDAD TECNICA DEL NORTE</a:t>
            </a:r>
            <a:endParaRPr kumimoji="0" lang="es-CR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714348" y="5421640"/>
            <a:ext cx="8229600" cy="857256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TANIA</a:t>
            </a:r>
            <a:r>
              <a:rPr kumimoji="0" lang="es-CR" sz="28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OÑA</a:t>
            </a:r>
            <a:endParaRPr kumimoji="0" lang="es-CR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96969"/>
            <a:ext cx="1428728" cy="1461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11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5429264"/>
            <a:ext cx="1714480" cy="1428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TRABAJO ECUADOR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35608" y="1447800"/>
            <a:ext cx="4708028" cy="3052770"/>
          </a:xfrm>
        </p:spPr>
        <p:txBody>
          <a:bodyPr/>
          <a:lstStyle/>
          <a:p>
            <a:r>
              <a:rPr lang="es-EC" dirty="0" smtClean="0"/>
              <a:t>Identificación de especies colectadas</a:t>
            </a:r>
          </a:p>
          <a:p>
            <a:endParaRPr lang="es-EC" dirty="0" smtClean="0"/>
          </a:p>
          <a:p>
            <a:r>
              <a:rPr lang="es-EC" dirty="0" smtClean="0"/>
              <a:t>Identificar los procesos adaptativos</a:t>
            </a:r>
          </a:p>
          <a:p>
            <a:endParaRPr lang="es-EC" dirty="0" smtClean="0"/>
          </a:p>
          <a:p>
            <a:endParaRPr lang="es-EC" dirty="0" smtClean="0"/>
          </a:p>
          <a:p>
            <a:endParaRPr lang="es-EC" dirty="0"/>
          </a:p>
        </p:txBody>
      </p:sp>
      <p:pic>
        <p:nvPicPr>
          <p:cNvPr id="4" name="Picture 5" descr="D:\XVI EXPEDICON ANTARTICA\20 de enero\DSC021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4143380"/>
            <a:ext cx="3000396" cy="22502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XVI EXPEDICON ANTARTICA\26 DE ENERO ISLA DEE\DSC028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642910" y="5429264"/>
            <a:ext cx="8229600" cy="1143000"/>
          </a:xfrm>
        </p:spPr>
        <p:txBody>
          <a:bodyPr>
            <a:normAutofit/>
          </a:bodyPr>
          <a:lstStyle/>
          <a:p>
            <a:r>
              <a:rPr lang="es-CR" dirty="0" smtClean="0">
                <a:solidFill>
                  <a:schemeClr val="bg1"/>
                </a:solidFill>
              </a:rPr>
              <a:t>GRACIAS</a:t>
            </a:r>
            <a:endParaRPr lang="es-CR" dirty="0">
              <a:solidFill>
                <a:schemeClr val="bg1"/>
              </a:solidFill>
            </a:endParaRPr>
          </a:p>
        </p:txBody>
      </p:sp>
      <p:pic>
        <p:nvPicPr>
          <p:cNvPr id="5" name="4 Imagen" descr="DSC079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048021" cy="2286016"/>
          </a:xfrm>
          <a:prstGeom prst="rect">
            <a:avLst/>
          </a:prstGeom>
        </p:spPr>
      </p:pic>
      <p:pic>
        <p:nvPicPr>
          <p:cNvPr id="6" name="5 Imagen" descr="DSC081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96" y="0"/>
            <a:ext cx="3000396" cy="2286016"/>
          </a:xfrm>
          <a:prstGeom prst="rect">
            <a:avLst/>
          </a:prstGeom>
        </p:spPr>
      </p:pic>
      <p:pic>
        <p:nvPicPr>
          <p:cNvPr id="7" name="6 Imagen" descr="DSC0803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00760" y="0"/>
            <a:ext cx="3143240" cy="2286016"/>
          </a:xfrm>
          <a:prstGeom prst="rect">
            <a:avLst/>
          </a:prstGeom>
        </p:spPr>
      </p:pic>
      <p:pic>
        <p:nvPicPr>
          <p:cNvPr id="8" name="7 Imagen" descr="DSC0802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2291707"/>
            <a:ext cx="3000364" cy="2250273"/>
          </a:xfrm>
          <a:prstGeom prst="rect">
            <a:avLst/>
          </a:prstGeom>
        </p:spPr>
      </p:pic>
      <p:pic>
        <p:nvPicPr>
          <p:cNvPr id="9" name="8 Imagen" descr="DSC0813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00364" y="2285992"/>
            <a:ext cx="3000396" cy="2250298"/>
          </a:xfrm>
          <a:prstGeom prst="rect">
            <a:avLst/>
          </a:prstGeom>
        </p:spPr>
      </p:pic>
      <p:pic>
        <p:nvPicPr>
          <p:cNvPr id="11" name="10 Imagen" descr="DSC0802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11238" y="2215508"/>
            <a:ext cx="3093742" cy="2320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XVI EXPEDICON ANTARTICA\22 de enero\DSC024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0192" cy="5357826"/>
          </a:xfrm>
          <a:prstGeom prst="rect">
            <a:avLst/>
          </a:prstGeom>
          <a:noFill/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57158" y="5429240"/>
            <a:ext cx="8049582" cy="142876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s-EC" b="1" dirty="0" smtClean="0">
                <a:solidFill>
                  <a:schemeClr val="tx1"/>
                </a:solidFill>
              </a:rPr>
              <a:t>ESTUDIO DE LÍQUENES Y SU ADAPTACIÓN AL CAMBIO CLIMÁTICO EN LA ZONA  DE INFLUENCIA DE LA ESTACION  ECUATORIANA, ISLAS SHETLAND DEL SUR</a:t>
            </a:r>
            <a:endParaRPr lang="es-EC" dirty="0" smtClean="0">
              <a:solidFill>
                <a:schemeClr val="tx1"/>
              </a:solidFill>
            </a:endParaRPr>
          </a:p>
          <a:p>
            <a:pPr algn="ctr"/>
            <a:endParaRPr lang="es-EC" dirty="0">
              <a:solidFill>
                <a:schemeClr val="tx1"/>
              </a:solidFill>
            </a:endParaRPr>
          </a:p>
        </p:txBody>
      </p:sp>
      <p:pic>
        <p:nvPicPr>
          <p:cNvPr id="4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00100" cy="107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136788" cy="939784"/>
          </a:xfrm>
        </p:spPr>
        <p:txBody>
          <a:bodyPr>
            <a:normAutofit fontScale="90000"/>
          </a:bodyPr>
          <a:lstStyle/>
          <a:p>
            <a:pPr algn="ctr"/>
            <a:r>
              <a:rPr lang="es-EC" sz="3100" b="1" dirty="0" smtClean="0"/>
              <a:t/>
            </a:r>
            <a:br>
              <a:rPr lang="es-EC" sz="3100" b="1" dirty="0" smtClean="0"/>
            </a:br>
            <a:r>
              <a:rPr lang="es-EC" sz="3100" b="1" dirty="0" smtClean="0"/>
              <a:t/>
            </a:r>
            <a:br>
              <a:rPr lang="es-EC" sz="3100" b="1" dirty="0" smtClean="0"/>
            </a:br>
            <a:r>
              <a:rPr lang="es-EC" sz="3100" b="1" dirty="0" smtClean="0"/>
              <a:t/>
            </a:r>
            <a:br>
              <a:rPr lang="es-EC" sz="3100" b="1" dirty="0" smtClean="0"/>
            </a:br>
            <a:r>
              <a:rPr lang="es-EC" sz="3100" b="1" dirty="0" smtClean="0"/>
              <a:t>Objetivo general:</a:t>
            </a:r>
            <a:r>
              <a:rPr lang="es-EC" sz="3100" dirty="0" smtClean="0"/>
              <a:t/>
            </a:r>
            <a:br>
              <a:rPr lang="es-EC" sz="3100" dirty="0" smtClean="0"/>
            </a:br>
            <a:r>
              <a:rPr lang="es-EC" sz="3100" dirty="0" smtClean="0"/>
              <a:t> </a:t>
            </a:r>
            <a:br>
              <a:rPr lang="es-EC" sz="3100" dirty="0" smtClean="0"/>
            </a:br>
            <a:endParaRPr lang="es-EC" dirty="0"/>
          </a:p>
        </p:txBody>
      </p:sp>
      <p:sp>
        <p:nvSpPr>
          <p:cNvPr id="5" name="4 Rectángulo"/>
          <p:cNvSpPr/>
          <p:nvPr/>
        </p:nvSpPr>
        <p:spPr>
          <a:xfrm>
            <a:off x="2071670" y="1571612"/>
            <a:ext cx="5357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2400" dirty="0" smtClean="0"/>
              <a:t>Determinar los niveles de adaptación de los líquenes a los efectos del cambio climático</a:t>
            </a:r>
            <a:endParaRPr lang="es-EC" sz="2400" dirty="0"/>
          </a:p>
        </p:txBody>
      </p:sp>
      <p:pic>
        <p:nvPicPr>
          <p:cNvPr id="6" name="5 Imagen" descr="DSC079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00504"/>
            <a:ext cx="3048021" cy="2286016"/>
          </a:xfrm>
          <a:prstGeom prst="rect">
            <a:avLst/>
          </a:prstGeom>
        </p:spPr>
      </p:pic>
      <p:pic>
        <p:nvPicPr>
          <p:cNvPr id="7" name="6 Imagen" descr="DSC081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4000504"/>
            <a:ext cx="3000396" cy="2286016"/>
          </a:xfrm>
          <a:prstGeom prst="rect">
            <a:avLst/>
          </a:prstGeom>
        </p:spPr>
      </p:pic>
      <p:pic>
        <p:nvPicPr>
          <p:cNvPr id="8" name="7 Imagen" descr="DSC080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4000504"/>
            <a:ext cx="3143240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b="1" dirty="0" smtClean="0"/>
              <a:t>Objetivos específicos</a:t>
            </a:r>
            <a:r>
              <a:rPr lang="es-EC" dirty="0" smtClean="0"/>
              <a:t/>
            </a:r>
            <a:br>
              <a:rPr lang="es-EC" dirty="0" smtClean="0"/>
            </a:b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85720" y="1643050"/>
            <a:ext cx="4786346" cy="64294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lvl="0" algn="just"/>
            <a:r>
              <a:rPr lang="es-EC" sz="1800" dirty="0" smtClean="0">
                <a:latin typeface="Arial" pitchFamily="34" charset="0"/>
                <a:cs typeface="Arial" pitchFamily="34" charset="0"/>
              </a:rPr>
              <a:t>Registrar los géneros de líquenes presentes en el ecosistema antártico</a:t>
            </a:r>
          </a:p>
          <a:p>
            <a:pPr lvl="0" algn="just"/>
            <a:endParaRPr lang="es-EC" sz="1800" dirty="0" smtClean="0">
              <a:latin typeface="Arial" pitchFamily="34" charset="0"/>
              <a:cs typeface="Arial" pitchFamily="34" charset="0"/>
            </a:endParaRPr>
          </a:p>
          <a:p>
            <a:pPr lvl="0" algn="just"/>
            <a:endParaRPr lang="es-EC" sz="180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es-EC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>
          <a:xfrm>
            <a:off x="285720" y="3000372"/>
            <a:ext cx="4786346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es-EC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Estimar la diversidad de la comunidad liquénica</a:t>
            </a:r>
          </a:p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s-EC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2 Marcador de contenido"/>
          <p:cNvSpPr txBox="1">
            <a:spLocks/>
          </p:cNvSpPr>
          <p:nvPr/>
        </p:nvSpPr>
        <p:spPr>
          <a:xfrm>
            <a:off x="285720" y="4429132"/>
            <a:ext cx="4857784" cy="7143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es-EC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Determinar las adaptaciones al cambio climático ante los factores limitantes del ecosistema antártico</a:t>
            </a:r>
          </a:p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s-EC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s-EC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2 Marcador de contenido"/>
          <p:cNvSpPr txBox="1">
            <a:spLocks/>
          </p:cNvSpPr>
          <p:nvPr/>
        </p:nvSpPr>
        <p:spPr>
          <a:xfrm>
            <a:off x="285720" y="6000768"/>
            <a:ext cx="4786346" cy="4286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es-EC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Realizar la transferencia de resultados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s-EC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15 Imagen" descr="DSC08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803654"/>
            <a:ext cx="2714612" cy="2035960"/>
          </a:xfrm>
          <a:prstGeom prst="rect">
            <a:avLst/>
          </a:prstGeom>
        </p:spPr>
      </p:pic>
      <p:pic>
        <p:nvPicPr>
          <p:cNvPr id="17" name="16 Imagen" descr="DSC080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6981" y="2857496"/>
            <a:ext cx="2667019" cy="2000264"/>
          </a:xfrm>
          <a:prstGeom prst="rect">
            <a:avLst/>
          </a:prstGeom>
        </p:spPr>
      </p:pic>
      <p:pic>
        <p:nvPicPr>
          <p:cNvPr id="18" name="17 Imagen" descr="DSC0797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0826" y="4875619"/>
            <a:ext cx="2643174" cy="198238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2800" b="1" dirty="0" smtClean="0"/>
              <a:t>OBJETIVOS ESPECÍFICOS PARA LA EXPEDICIÓN </a:t>
            </a:r>
            <a:r>
              <a:rPr lang="es-EC" sz="2800" dirty="0" smtClean="0"/>
              <a:t/>
            </a:r>
            <a:br>
              <a:rPr lang="es-EC" sz="2800" dirty="0" smtClean="0"/>
            </a:br>
            <a:endParaRPr lang="es-EC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C" sz="2800" dirty="0" smtClean="0"/>
              <a:t>Colectar  y </a:t>
            </a:r>
            <a:r>
              <a:rPr lang="es-EC" sz="2800" dirty="0" err="1" smtClean="0"/>
              <a:t>geo</a:t>
            </a:r>
            <a:r>
              <a:rPr lang="es-EC" sz="2800" dirty="0" smtClean="0"/>
              <a:t> referenciar el material </a:t>
            </a:r>
            <a:r>
              <a:rPr lang="es-EC" sz="2800" dirty="0" err="1" smtClean="0"/>
              <a:t>liquénico</a:t>
            </a:r>
            <a:endParaRPr lang="es-EC" sz="2800" dirty="0" smtClean="0"/>
          </a:p>
          <a:p>
            <a:endParaRPr lang="es-EC" sz="2800" dirty="0" smtClean="0"/>
          </a:p>
          <a:p>
            <a:endParaRPr lang="es-EC" sz="2800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sz="2400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pPr>
              <a:buNone/>
            </a:pPr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1500166" y="2357430"/>
          <a:ext cx="3286148" cy="2500332"/>
        </p:xfrm>
        <a:graphic>
          <a:graphicData uri="http://schemas.openxmlformats.org/drawingml/2006/table">
            <a:tbl>
              <a:tblPr/>
              <a:tblGrid>
                <a:gridCol w="1386343"/>
                <a:gridCol w="1899805"/>
              </a:tblGrid>
              <a:tr h="4167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b="1">
                          <a:latin typeface="Arial"/>
                          <a:ea typeface="Times New Roman"/>
                          <a:cs typeface="Times New Roman"/>
                        </a:rPr>
                        <a:t>SITIO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b="1">
                          <a:latin typeface="Arial"/>
                          <a:ea typeface="Times New Roman"/>
                          <a:cs typeface="Times New Roman"/>
                        </a:rPr>
                        <a:t>NUMERO COLECTAS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DEE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LEON DORMIDO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PEVIMA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PUNTA AMBATO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s-EC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dirty="0">
                          <a:latin typeface="Arial"/>
                          <a:ea typeface="Times New Roman"/>
                          <a:cs typeface="Times New Roman"/>
                        </a:rPr>
                        <a:t>Total 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100" b="1" dirty="0">
                          <a:latin typeface="Arial"/>
                          <a:ea typeface="Times New Roman"/>
                          <a:cs typeface="Times New Roman"/>
                        </a:rPr>
                        <a:t>60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7 Imagen" descr="DSC080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2089514"/>
            <a:ext cx="1928826" cy="1446620"/>
          </a:xfrm>
          <a:prstGeom prst="rect">
            <a:avLst/>
          </a:prstGeom>
        </p:spPr>
      </p:pic>
      <p:pic>
        <p:nvPicPr>
          <p:cNvPr id="9" name="8 Imagen" descr="DSC081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5214950"/>
            <a:ext cx="1928794" cy="1446596"/>
          </a:xfrm>
          <a:prstGeom prst="rect">
            <a:avLst/>
          </a:prstGeom>
        </p:spPr>
      </p:pic>
      <p:pic>
        <p:nvPicPr>
          <p:cNvPr id="10" name="9 Imagen" descr="DSC076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3732611"/>
            <a:ext cx="1976419" cy="1482315"/>
          </a:xfrm>
          <a:prstGeom prst="rect">
            <a:avLst/>
          </a:prstGeom>
        </p:spPr>
      </p:pic>
      <p:pic>
        <p:nvPicPr>
          <p:cNvPr id="11" name="10 Imagen" descr="DSC080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4838409" y="3162591"/>
            <a:ext cx="1869257" cy="140194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2800" b="1" dirty="0" smtClean="0"/>
              <a:t>OBJETIVOS ESPECÍFICOS PARA LA EXPEDICIÓN </a:t>
            </a:r>
            <a:r>
              <a:rPr lang="es-EC" sz="2800" dirty="0" smtClean="0"/>
              <a:t/>
            </a:r>
            <a:br>
              <a:rPr lang="es-EC" sz="2800" dirty="0" smtClean="0"/>
            </a:br>
            <a:endParaRPr lang="es-EC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C" sz="2800" dirty="0" smtClean="0"/>
              <a:t>Colectar  y </a:t>
            </a:r>
            <a:r>
              <a:rPr lang="es-EC" sz="2800" dirty="0" err="1" smtClean="0"/>
              <a:t>geo</a:t>
            </a:r>
            <a:r>
              <a:rPr lang="es-EC" sz="2800" dirty="0" smtClean="0"/>
              <a:t> referenciar el material </a:t>
            </a:r>
            <a:r>
              <a:rPr lang="es-EC" sz="2800" dirty="0" err="1" smtClean="0"/>
              <a:t>liquénico</a:t>
            </a:r>
            <a:endParaRPr lang="es-EC" sz="2800" dirty="0" smtClean="0"/>
          </a:p>
          <a:p>
            <a:endParaRPr lang="es-EC" sz="2800" dirty="0" smtClean="0"/>
          </a:p>
          <a:p>
            <a:endParaRPr lang="es-EC" sz="2800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sz="2400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pPr>
              <a:buNone/>
            </a:pPr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</p:txBody>
      </p:sp>
      <p:pic>
        <p:nvPicPr>
          <p:cNvPr id="4" name="3 Marcador de contenido" descr="DSC077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2571744"/>
            <a:ext cx="2000264" cy="1500198"/>
          </a:xfrm>
          <a:prstGeom prst="rect">
            <a:avLst/>
          </a:prstGeom>
        </p:spPr>
      </p:pic>
      <p:pic>
        <p:nvPicPr>
          <p:cNvPr id="5" name="4 Imagen" descr="DSC042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2571744"/>
            <a:ext cx="2000264" cy="1500198"/>
          </a:xfrm>
          <a:prstGeom prst="rect">
            <a:avLst/>
          </a:prstGeom>
        </p:spPr>
      </p:pic>
      <p:pic>
        <p:nvPicPr>
          <p:cNvPr id="12" name="11 Imagen" descr="DSC085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0826" y="2589603"/>
            <a:ext cx="2024045" cy="1518034"/>
          </a:xfrm>
          <a:prstGeom prst="rect">
            <a:avLst/>
          </a:prstGeom>
        </p:spPr>
      </p:pic>
      <p:pic>
        <p:nvPicPr>
          <p:cNvPr id="13" name="12 Imagen" descr="DSC080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2976" y="4714884"/>
            <a:ext cx="1928825" cy="1446618"/>
          </a:xfrm>
          <a:prstGeom prst="rect">
            <a:avLst/>
          </a:prstGeom>
        </p:spPr>
      </p:pic>
      <p:pic>
        <p:nvPicPr>
          <p:cNvPr id="15" name="14 Imagen" descr="102_1640.JPG"/>
          <p:cNvPicPr>
            <a:picLocks noChangeAspect="1"/>
          </p:cNvPicPr>
          <p:nvPr/>
        </p:nvPicPr>
        <p:blipFill>
          <a:blip r:embed="rId6" cstate="print"/>
          <a:srcRect l="5000" r="11667"/>
          <a:stretch>
            <a:fillRect/>
          </a:stretch>
        </p:blipFill>
        <p:spPr>
          <a:xfrm>
            <a:off x="3745224" y="4714884"/>
            <a:ext cx="2071702" cy="1514921"/>
          </a:xfrm>
          <a:prstGeom prst="rect">
            <a:avLst/>
          </a:prstGeom>
        </p:spPr>
      </p:pic>
      <p:pic>
        <p:nvPicPr>
          <p:cNvPr id="16" name="3 Marcador de contenido" descr="102_1601.JPG"/>
          <p:cNvPicPr>
            <a:picLocks noChangeAspect="1"/>
          </p:cNvPicPr>
          <p:nvPr/>
        </p:nvPicPr>
        <p:blipFill>
          <a:blip r:embed="rId7" cstate="print"/>
          <a:srcRect r="12832"/>
          <a:stretch>
            <a:fillRect/>
          </a:stretch>
        </p:blipFill>
        <p:spPr>
          <a:xfrm>
            <a:off x="6500826" y="4714884"/>
            <a:ext cx="2103372" cy="1357322"/>
          </a:xfrm>
          <a:prstGeom prst="rect">
            <a:avLst/>
          </a:prstGeom>
        </p:spPr>
      </p:pic>
      <p:sp>
        <p:nvSpPr>
          <p:cNvPr id="17" name="16 Flecha derecha"/>
          <p:cNvSpPr/>
          <p:nvPr/>
        </p:nvSpPr>
        <p:spPr>
          <a:xfrm>
            <a:off x="6000760" y="5286388"/>
            <a:ext cx="357190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8" name="17 Flecha derecha"/>
          <p:cNvSpPr/>
          <p:nvPr/>
        </p:nvSpPr>
        <p:spPr>
          <a:xfrm>
            <a:off x="3214678" y="3286124"/>
            <a:ext cx="357190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9" name="18 Flecha derecha"/>
          <p:cNvSpPr/>
          <p:nvPr/>
        </p:nvSpPr>
        <p:spPr>
          <a:xfrm>
            <a:off x="5929322" y="3286124"/>
            <a:ext cx="357190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0" name="19 Flecha derecha"/>
          <p:cNvSpPr/>
          <p:nvPr/>
        </p:nvSpPr>
        <p:spPr>
          <a:xfrm>
            <a:off x="3143240" y="5357826"/>
            <a:ext cx="357190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1538" y="785794"/>
            <a:ext cx="8072462" cy="5643602"/>
          </a:xfrm>
        </p:spPr>
        <p:txBody>
          <a:bodyPr/>
          <a:lstStyle/>
          <a:p>
            <a:r>
              <a:rPr lang="es-EC" dirty="0" smtClean="0"/>
              <a:t>Caracterización ecológica del entorno</a:t>
            </a:r>
          </a:p>
          <a:p>
            <a:pPr lvl="1"/>
            <a:r>
              <a:rPr lang="es-EC" dirty="0" smtClean="0"/>
              <a:t>EER</a:t>
            </a:r>
          </a:p>
          <a:p>
            <a:pPr lvl="1"/>
            <a:r>
              <a:rPr lang="es-EC" dirty="0" smtClean="0"/>
              <a:t>Datos meteorológicos  Estación PEVIMA y Estación Arturo Prat. </a:t>
            </a:r>
          </a:p>
          <a:p>
            <a:pPr>
              <a:buNone/>
            </a:pPr>
            <a:endParaRPr lang="es-EC" dirty="0" smtClean="0"/>
          </a:p>
          <a:p>
            <a:endParaRPr lang="es-EC" dirty="0"/>
          </a:p>
        </p:txBody>
      </p:sp>
      <p:pic>
        <p:nvPicPr>
          <p:cNvPr id="4" name="3 Imagen" descr="DSC038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786058"/>
            <a:ext cx="2095514" cy="1571636"/>
          </a:xfrm>
          <a:prstGeom prst="rect">
            <a:avLst/>
          </a:prstGeom>
        </p:spPr>
      </p:pic>
      <p:pic>
        <p:nvPicPr>
          <p:cNvPr id="6" name="5 Imagen" descr="DSC085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1" y="4929198"/>
            <a:ext cx="2095515" cy="15716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RESULTADOS  PRELIMINARES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0034" y="1857364"/>
            <a:ext cx="5647572" cy="3214710"/>
          </a:xfrm>
        </p:spPr>
        <p:txBody>
          <a:bodyPr>
            <a:normAutofit/>
          </a:bodyPr>
          <a:lstStyle/>
          <a:p>
            <a:r>
              <a:rPr lang="es-EC" dirty="0" smtClean="0"/>
              <a:t> </a:t>
            </a:r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pPr>
              <a:buNone/>
            </a:pPr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 smtClean="0"/>
          </a:p>
          <a:p>
            <a:endParaRPr lang="es-EC" dirty="0"/>
          </a:p>
        </p:txBody>
      </p:sp>
      <p:pic>
        <p:nvPicPr>
          <p:cNvPr id="5" name="3 Marcador de contenido" descr="DSC076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1500174"/>
            <a:ext cx="2667019" cy="2000264"/>
          </a:xfrm>
          <a:prstGeom prst="rect">
            <a:avLst/>
          </a:prstGeom>
        </p:spPr>
      </p:pic>
      <p:pic>
        <p:nvPicPr>
          <p:cNvPr id="6" name="5 Imagen" descr="DSC080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4357694"/>
            <a:ext cx="2643174" cy="1982381"/>
          </a:xfrm>
          <a:prstGeom prst="rect">
            <a:avLst/>
          </a:prstGeom>
        </p:spPr>
      </p:pic>
      <p:sp>
        <p:nvSpPr>
          <p:cNvPr id="8" name="2 Marcador de contenido"/>
          <p:cNvSpPr txBox="1">
            <a:spLocks/>
          </p:cNvSpPr>
          <p:nvPr/>
        </p:nvSpPr>
        <p:spPr>
          <a:xfrm>
            <a:off x="1435608" y="1447800"/>
            <a:ext cx="4136524" cy="48006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Dentro de los sitios de muestreo se colectaron 60 muestras liquénicas</a:t>
            </a:r>
          </a:p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lang="es-ES" sz="2400" dirty="0" smtClean="0"/>
          </a:p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es-EC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13 en zona de playa</a:t>
            </a:r>
          </a:p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lang="es-EC" sz="2400" dirty="0" smtClean="0"/>
              <a:t>47 en zona alta</a:t>
            </a:r>
          </a:p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s-EC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ambientes en los que se realizó la colecta son variados rango </a:t>
            </a:r>
            <a:r>
              <a:rPr kumimoji="0" lang="es-E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altitudinal</a:t>
            </a: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(2 </a:t>
            </a:r>
            <a:r>
              <a:rPr kumimoji="0" lang="es-E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</a:t>
            </a:r>
            <a:r>
              <a:rPr kumimoji="0" lang="es-ES" sz="2400" b="0" i="0" u="none" strike="noStrike" kern="1200" cap="none" spc="0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154 </a:t>
            </a:r>
            <a:r>
              <a:rPr kumimoji="0" lang="es-E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msnm)</a:t>
            </a: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tipos de sustrato (rocas, sobre musgo).</a:t>
            </a:r>
            <a:endParaRPr kumimoji="0" lang="es-EC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es-EC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s-EC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RESULTADOS PRELIMINARES</a:t>
            </a:r>
            <a:r>
              <a:rPr lang="es-EC" dirty="0" smtClean="0"/>
              <a:t/>
            </a:r>
            <a:br>
              <a:rPr lang="es-EC" dirty="0" smtClean="0"/>
            </a:br>
            <a:endParaRPr lang="es-EC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1714480" y="3000372"/>
          <a:ext cx="6344940" cy="2789368"/>
        </p:xfrm>
        <a:graphic>
          <a:graphicData uri="http://schemas.openxmlformats.org/drawingml/2006/table">
            <a:tbl>
              <a:tblPr/>
              <a:tblGrid>
                <a:gridCol w="3094682"/>
                <a:gridCol w="3250258"/>
              </a:tblGrid>
              <a:tr h="253232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ES" sz="11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ES" sz="11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ES" sz="11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ES" sz="11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ES" sz="11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ES" sz="11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ES" sz="11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ES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ES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Arial"/>
                          <a:ea typeface="Times New Roman"/>
                          <a:cs typeface="Times New Roman"/>
                        </a:rPr>
                        <a:t>Muestra liquénica con  presencia de </a:t>
                      </a:r>
                      <a:r>
                        <a:rPr lang="es-ES" sz="1000" b="1" dirty="0" err="1">
                          <a:latin typeface="Arial"/>
                          <a:ea typeface="Times New Roman"/>
                          <a:cs typeface="Times New Roman"/>
                        </a:rPr>
                        <a:t>acaros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000" b="1" dirty="0">
                          <a:latin typeface="Arial"/>
                          <a:ea typeface="Times New Roman"/>
                          <a:cs typeface="Times New Roman"/>
                        </a:rPr>
                        <a:t>Individuos vistos con el estereoscopio</a:t>
                      </a:r>
                      <a:endParaRPr lang="es-EC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5058" name="Imagen 1" descr="DSC0779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2700" y="3071810"/>
            <a:ext cx="2930870" cy="2195514"/>
          </a:xfrm>
          <a:prstGeom prst="rect">
            <a:avLst/>
          </a:prstGeom>
          <a:noFill/>
        </p:spPr>
      </p:pic>
      <p:pic>
        <p:nvPicPr>
          <p:cNvPr id="45057" name="Imagen 2" descr="102_17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5" y="3119216"/>
            <a:ext cx="3336930" cy="2225897"/>
          </a:xfrm>
          <a:prstGeom prst="rect">
            <a:avLst/>
          </a:prstGeom>
          <a:noFill/>
        </p:spPr>
      </p:pic>
      <p:sp>
        <p:nvSpPr>
          <p:cNvPr id="45059" name="Oval 3"/>
          <p:cNvSpPr>
            <a:spLocks noChangeArrowheads="1"/>
          </p:cNvSpPr>
          <p:nvPr/>
        </p:nvSpPr>
        <p:spPr bwMode="auto">
          <a:xfrm flipH="1" flipV="1">
            <a:off x="3571868" y="4214818"/>
            <a:ext cx="406386" cy="785819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C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1151</TotalTime>
  <Words>221</Words>
  <Application>Microsoft Macintosh PowerPoint</Application>
  <PresentationFormat>Presentación en pantalla (4:3)</PresentationFormat>
  <Paragraphs>85</Paragraphs>
  <Slides>11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Solsticio</vt:lpstr>
      <vt:lpstr>XVII EXPEDICIÓN CIENTÍFICA  A LA ANTÁRTIDA</vt:lpstr>
      <vt:lpstr>Presentación de PowerPoint</vt:lpstr>
      <vt:lpstr>   Objetivo general:   </vt:lpstr>
      <vt:lpstr>Objetivos específicos </vt:lpstr>
      <vt:lpstr>OBJETIVOS ESPECÍFICOS PARA LA EXPEDICIÓN  </vt:lpstr>
      <vt:lpstr>OBJETIVOS ESPECÍFICOS PARA LA EXPEDICIÓN  </vt:lpstr>
      <vt:lpstr>Presentación de PowerPoint</vt:lpstr>
      <vt:lpstr>RESULTADOS  PRELIMINARES</vt:lpstr>
      <vt:lpstr> RESULTADOS PRELIMINARES </vt:lpstr>
      <vt:lpstr>TRABAJO ECUADOR</vt:lpstr>
      <vt:lpstr>GRACIAS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Seven</dc:creator>
  <cp:lastModifiedBy>Instituto Antartico Ecuatoriano</cp:lastModifiedBy>
  <cp:revision>20</cp:revision>
  <dcterms:created xsi:type="dcterms:W3CDTF">2012-11-16T02:04:53Z</dcterms:created>
  <dcterms:modified xsi:type="dcterms:W3CDTF">2013-01-29T21:04:33Z</dcterms:modified>
</cp:coreProperties>
</file>