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2"/>
  </p:notesMasterIdLst>
  <p:sldIdLst>
    <p:sldId id="256" r:id="rId2"/>
    <p:sldId id="393" r:id="rId3"/>
    <p:sldId id="394" r:id="rId4"/>
    <p:sldId id="395" r:id="rId5"/>
    <p:sldId id="368" r:id="rId6"/>
    <p:sldId id="396" r:id="rId7"/>
    <p:sldId id="375" r:id="rId8"/>
    <p:sldId id="376" r:id="rId9"/>
    <p:sldId id="377" r:id="rId10"/>
    <p:sldId id="378" r:id="rId11"/>
    <p:sldId id="431" r:id="rId12"/>
    <p:sldId id="374" r:id="rId13"/>
    <p:sldId id="332" r:id="rId14"/>
    <p:sldId id="380" r:id="rId15"/>
    <p:sldId id="263" r:id="rId16"/>
    <p:sldId id="385" r:id="rId17"/>
    <p:sldId id="317" r:id="rId18"/>
    <p:sldId id="432" r:id="rId19"/>
    <p:sldId id="433" r:id="rId20"/>
    <p:sldId id="363" r:id="rId21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85258" autoAdjust="0"/>
  </p:normalViewPr>
  <p:slideViewPr>
    <p:cSldViewPr>
      <p:cViewPr varScale="1">
        <p:scale>
          <a:sx n="58" d="100"/>
          <a:sy n="58" d="100"/>
        </p:scale>
        <p:origin x="-7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813424-5D35-450E-A881-CAA456930871}" type="doc">
      <dgm:prSet loTypeId="urn:microsoft.com/office/officeart/2005/8/layout/arrow2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9E14BCEB-FAEE-418C-BA25-1D45A5CE43E3}">
      <dgm:prSet phldrT="[Texto]" custT="1"/>
      <dgm:spPr/>
      <dgm:t>
        <a:bodyPr/>
        <a:lstStyle/>
        <a:p>
          <a:r>
            <a:rPr lang="es-ES" sz="1800" dirty="0" smtClean="0"/>
            <a:t>Recolección</a:t>
          </a:r>
          <a:endParaRPr lang="es-ES" sz="1800" dirty="0"/>
        </a:p>
      </dgm:t>
    </dgm:pt>
    <dgm:pt modelId="{2F428E02-D7B8-46B2-9541-8BF739B0390B}" type="parTrans" cxnId="{ACA19371-32CE-4514-A625-6E5F1FD0964B}">
      <dgm:prSet/>
      <dgm:spPr/>
      <dgm:t>
        <a:bodyPr/>
        <a:lstStyle/>
        <a:p>
          <a:endParaRPr lang="es-ES"/>
        </a:p>
      </dgm:t>
    </dgm:pt>
    <dgm:pt modelId="{A1EC47A2-82A5-416A-B93A-63CB696993F8}" type="sibTrans" cxnId="{ACA19371-32CE-4514-A625-6E5F1FD0964B}">
      <dgm:prSet/>
      <dgm:spPr/>
      <dgm:t>
        <a:bodyPr/>
        <a:lstStyle/>
        <a:p>
          <a:endParaRPr lang="es-ES"/>
        </a:p>
      </dgm:t>
    </dgm:pt>
    <dgm:pt modelId="{B9A98710-B18A-4383-8910-23993E22B062}">
      <dgm:prSet phldrT="[Texto]" custT="1"/>
      <dgm:spPr/>
      <dgm:t>
        <a:bodyPr/>
        <a:lstStyle/>
        <a:p>
          <a:r>
            <a:rPr lang="es-ES" sz="1800" dirty="0" smtClean="0"/>
            <a:t>Registro de cada punto con la ayuda de una ficha de EER</a:t>
          </a:r>
          <a:endParaRPr lang="es-ES" sz="1800" dirty="0"/>
        </a:p>
      </dgm:t>
    </dgm:pt>
    <dgm:pt modelId="{BB70AC86-F078-4414-8E3E-EE0042DB3CAD}" type="parTrans" cxnId="{66A59BD1-47BF-446D-AD32-C87B242F3338}">
      <dgm:prSet/>
      <dgm:spPr/>
      <dgm:t>
        <a:bodyPr/>
        <a:lstStyle/>
        <a:p>
          <a:endParaRPr lang="es-ES"/>
        </a:p>
      </dgm:t>
    </dgm:pt>
    <dgm:pt modelId="{65E52E01-1ACB-43C9-AA7F-C8E17CAA9A00}" type="sibTrans" cxnId="{66A59BD1-47BF-446D-AD32-C87B242F3338}">
      <dgm:prSet/>
      <dgm:spPr/>
      <dgm:t>
        <a:bodyPr/>
        <a:lstStyle/>
        <a:p>
          <a:endParaRPr lang="es-ES"/>
        </a:p>
      </dgm:t>
    </dgm:pt>
    <dgm:pt modelId="{35101E5F-27EE-48E6-8D70-CC97E65611C8}">
      <dgm:prSet phldrT="[Texto]" custT="1"/>
      <dgm:spPr/>
      <dgm:t>
        <a:bodyPr/>
        <a:lstStyle/>
        <a:p>
          <a:r>
            <a:rPr lang="es-ES" sz="1800" dirty="0" smtClean="0"/>
            <a:t>Fotografía de los especímenes </a:t>
          </a:r>
          <a:endParaRPr lang="es-ES" sz="1800" dirty="0"/>
        </a:p>
      </dgm:t>
    </dgm:pt>
    <dgm:pt modelId="{E4813E61-DDBF-449E-82BF-3C022A279591}" type="parTrans" cxnId="{D699E1A7-DE34-4F51-B76E-D23F3F3A238E}">
      <dgm:prSet/>
      <dgm:spPr/>
      <dgm:t>
        <a:bodyPr/>
        <a:lstStyle/>
        <a:p>
          <a:endParaRPr lang="es-ES"/>
        </a:p>
      </dgm:t>
    </dgm:pt>
    <dgm:pt modelId="{CC9C0667-0D2D-4572-8258-17E3D18F45D1}" type="sibTrans" cxnId="{D699E1A7-DE34-4F51-B76E-D23F3F3A238E}">
      <dgm:prSet/>
      <dgm:spPr/>
      <dgm:t>
        <a:bodyPr/>
        <a:lstStyle/>
        <a:p>
          <a:endParaRPr lang="es-ES"/>
        </a:p>
      </dgm:t>
    </dgm:pt>
    <dgm:pt modelId="{B55B468A-906F-47C5-BD11-99B4F4176F4A}">
      <dgm:prSet phldrT="[Texto]" custT="1"/>
      <dgm:spPr/>
      <dgm:t>
        <a:bodyPr/>
        <a:lstStyle/>
        <a:p>
          <a:r>
            <a:rPr lang="es-ES" sz="1800" dirty="0" smtClean="0"/>
            <a:t>Almacenamiento de muestras</a:t>
          </a:r>
          <a:endParaRPr lang="es-ES" sz="1800" dirty="0"/>
        </a:p>
      </dgm:t>
    </dgm:pt>
    <dgm:pt modelId="{D819AF58-9CC5-46F0-B858-567B2F400DFD}" type="parTrans" cxnId="{CE6BBB66-B5F6-420E-842A-D247FCFF2D8F}">
      <dgm:prSet/>
      <dgm:spPr/>
      <dgm:t>
        <a:bodyPr/>
        <a:lstStyle/>
        <a:p>
          <a:endParaRPr lang="es-ES"/>
        </a:p>
      </dgm:t>
    </dgm:pt>
    <dgm:pt modelId="{255DF25B-2638-47BA-B307-170AEADAB4DD}" type="sibTrans" cxnId="{CE6BBB66-B5F6-420E-842A-D247FCFF2D8F}">
      <dgm:prSet/>
      <dgm:spPr/>
      <dgm:t>
        <a:bodyPr/>
        <a:lstStyle/>
        <a:p>
          <a:endParaRPr lang="es-ES"/>
        </a:p>
      </dgm:t>
    </dgm:pt>
    <dgm:pt modelId="{CBB7CBEE-A993-4382-A7FD-722A4A09F4F0}">
      <dgm:prSet phldrT="[Texto]" custT="1"/>
      <dgm:spPr/>
      <dgm:t>
        <a:bodyPr/>
        <a:lstStyle/>
        <a:p>
          <a:r>
            <a:rPr lang="es-ES" sz="1800" dirty="0" smtClean="0"/>
            <a:t>Preservación</a:t>
          </a:r>
          <a:endParaRPr lang="es-ES" sz="1800" dirty="0"/>
        </a:p>
      </dgm:t>
    </dgm:pt>
    <dgm:pt modelId="{E657263A-AE40-44E9-97B5-949C86E479D7}" type="parTrans" cxnId="{EE45CB12-E474-4DE8-BD1C-564C79256027}">
      <dgm:prSet/>
      <dgm:spPr/>
      <dgm:t>
        <a:bodyPr/>
        <a:lstStyle/>
        <a:p>
          <a:endParaRPr lang="es-ES"/>
        </a:p>
      </dgm:t>
    </dgm:pt>
    <dgm:pt modelId="{671E4456-9FA7-4937-ACA2-BDD872400EA4}" type="sibTrans" cxnId="{EE45CB12-E474-4DE8-BD1C-564C79256027}">
      <dgm:prSet/>
      <dgm:spPr/>
      <dgm:t>
        <a:bodyPr/>
        <a:lstStyle/>
        <a:p>
          <a:endParaRPr lang="es-ES"/>
        </a:p>
      </dgm:t>
    </dgm:pt>
    <dgm:pt modelId="{7520B5AB-F2A7-45DF-BC5E-23EBADACB938}" type="pres">
      <dgm:prSet presAssocID="{BE813424-5D35-450E-A881-CAA456930871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C6BFA6D-05B6-4B44-B161-D5E611F8A4D0}" type="pres">
      <dgm:prSet presAssocID="{BE813424-5D35-450E-A881-CAA456930871}" presName="arrow" presStyleLbl="bgShp" presStyleIdx="0" presStyleCnt="1"/>
      <dgm:spPr/>
    </dgm:pt>
    <dgm:pt modelId="{7B12F00B-4461-4BAA-A1AE-5899A737A886}" type="pres">
      <dgm:prSet presAssocID="{BE813424-5D35-450E-A881-CAA456930871}" presName="arrowDiagram5" presStyleCnt="0"/>
      <dgm:spPr/>
    </dgm:pt>
    <dgm:pt modelId="{9F56589F-2597-4B9C-B5E7-80ECC7BCB21C}" type="pres">
      <dgm:prSet presAssocID="{9E14BCEB-FAEE-418C-BA25-1D45A5CE43E3}" presName="bullet5a" presStyleLbl="node1" presStyleIdx="0" presStyleCnt="5"/>
      <dgm:spPr/>
    </dgm:pt>
    <dgm:pt modelId="{28714201-9233-4280-8D9E-D1D4F2CF0E01}" type="pres">
      <dgm:prSet presAssocID="{9E14BCEB-FAEE-418C-BA25-1D45A5CE43E3}" presName="textBox5a" presStyleLbl="revTx" presStyleIdx="0" presStyleCnt="5" custScaleX="133904" custScaleY="27659" custLinFactNeighborX="-3465" custLinFactNeighborY="1093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562A77A-BF6B-4F8B-8F64-4D4EB0E5C40F}" type="pres">
      <dgm:prSet presAssocID="{B9A98710-B18A-4383-8910-23993E22B062}" presName="bullet5b" presStyleLbl="node1" presStyleIdx="1" presStyleCnt="5"/>
      <dgm:spPr/>
    </dgm:pt>
    <dgm:pt modelId="{BC05D1C8-F92E-47C6-B95D-57F1298E9176}" type="pres">
      <dgm:prSet presAssocID="{B9A98710-B18A-4383-8910-23993E22B062}" presName="textBox5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878AF64-1762-481D-9596-B9F3F957D67E}" type="pres">
      <dgm:prSet presAssocID="{35101E5F-27EE-48E6-8D70-CC97E65611C8}" presName="bullet5c" presStyleLbl="node1" presStyleIdx="2" presStyleCnt="5"/>
      <dgm:spPr/>
    </dgm:pt>
    <dgm:pt modelId="{C1A1D395-858D-47A7-B6BA-EB2DABAEC5EE}" type="pres">
      <dgm:prSet presAssocID="{35101E5F-27EE-48E6-8D70-CC97E65611C8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3631C21-57F3-4D05-986E-0F7515572954}" type="pres">
      <dgm:prSet presAssocID="{B55B468A-906F-47C5-BD11-99B4F4176F4A}" presName="bullet5d" presStyleLbl="node1" presStyleIdx="3" presStyleCnt="5"/>
      <dgm:spPr/>
    </dgm:pt>
    <dgm:pt modelId="{E0B87355-AD4E-4C9A-9EC2-A2248DB04440}" type="pres">
      <dgm:prSet presAssocID="{B55B468A-906F-47C5-BD11-99B4F4176F4A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F3C705B-0EB3-459B-9CD6-3EB020753276}" type="pres">
      <dgm:prSet presAssocID="{CBB7CBEE-A993-4382-A7FD-722A4A09F4F0}" presName="bullet5e" presStyleLbl="node1" presStyleIdx="4" presStyleCnt="5"/>
      <dgm:spPr/>
    </dgm:pt>
    <dgm:pt modelId="{C71ECCCD-1562-4163-89BA-BA91D6C7B151}" type="pres">
      <dgm:prSet presAssocID="{CBB7CBEE-A993-4382-A7FD-722A4A09F4F0}" presName="textBox5e" presStyleLbl="revTx" presStyleIdx="4" presStyleCnt="5" custScaleY="81055" custLinFactNeighborX="6122" custLinFactNeighborY="-1227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66A59BD1-47BF-446D-AD32-C87B242F3338}" srcId="{BE813424-5D35-450E-A881-CAA456930871}" destId="{B9A98710-B18A-4383-8910-23993E22B062}" srcOrd="1" destOrd="0" parTransId="{BB70AC86-F078-4414-8E3E-EE0042DB3CAD}" sibTransId="{65E52E01-1ACB-43C9-AA7F-C8E17CAA9A00}"/>
    <dgm:cxn modelId="{337F4E3B-DE2A-4E34-9DFB-0960CB9BA54B}" type="presOf" srcId="{B9A98710-B18A-4383-8910-23993E22B062}" destId="{BC05D1C8-F92E-47C6-B95D-57F1298E9176}" srcOrd="0" destOrd="0" presId="urn:microsoft.com/office/officeart/2005/8/layout/arrow2"/>
    <dgm:cxn modelId="{EE45CB12-E474-4DE8-BD1C-564C79256027}" srcId="{BE813424-5D35-450E-A881-CAA456930871}" destId="{CBB7CBEE-A993-4382-A7FD-722A4A09F4F0}" srcOrd="4" destOrd="0" parTransId="{E657263A-AE40-44E9-97B5-949C86E479D7}" sibTransId="{671E4456-9FA7-4937-ACA2-BDD872400EA4}"/>
    <dgm:cxn modelId="{051DAB63-BC22-4A03-97FB-8145E0F539A8}" type="presOf" srcId="{BE813424-5D35-450E-A881-CAA456930871}" destId="{7520B5AB-F2A7-45DF-BC5E-23EBADACB938}" srcOrd="0" destOrd="0" presId="urn:microsoft.com/office/officeart/2005/8/layout/arrow2"/>
    <dgm:cxn modelId="{CE6BBB66-B5F6-420E-842A-D247FCFF2D8F}" srcId="{BE813424-5D35-450E-A881-CAA456930871}" destId="{B55B468A-906F-47C5-BD11-99B4F4176F4A}" srcOrd="3" destOrd="0" parTransId="{D819AF58-9CC5-46F0-B858-567B2F400DFD}" sibTransId="{255DF25B-2638-47BA-B307-170AEADAB4DD}"/>
    <dgm:cxn modelId="{2AD28175-9D7A-4D20-9FF7-596F4B84740D}" type="presOf" srcId="{CBB7CBEE-A993-4382-A7FD-722A4A09F4F0}" destId="{C71ECCCD-1562-4163-89BA-BA91D6C7B151}" srcOrd="0" destOrd="0" presId="urn:microsoft.com/office/officeart/2005/8/layout/arrow2"/>
    <dgm:cxn modelId="{883D08C3-55C0-4F94-A2E7-23ED06053BCB}" type="presOf" srcId="{35101E5F-27EE-48E6-8D70-CC97E65611C8}" destId="{C1A1D395-858D-47A7-B6BA-EB2DABAEC5EE}" srcOrd="0" destOrd="0" presId="urn:microsoft.com/office/officeart/2005/8/layout/arrow2"/>
    <dgm:cxn modelId="{ACA19371-32CE-4514-A625-6E5F1FD0964B}" srcId="{BE813424-5D35-450E-A881-CAA456930871}" destId="{9E14BCEB-FAEE-418C-BA25-1D45A5CE43E3}" srcOrd="0" destOrd="0" parTransId="{2F428E02-D7B8-46B2-9541-8BF739B0390B}" sibTransId="{A1EC47A2-82A5-416A-B93A-63CB696993F8}"/>
    <dgm:cxn modelId="{28224FCC-E052-4808-B110-E576C5C19F9C}" type="presOf" srcId="{9E14BCEB-FAEE-418C-BA25-1D45A5CE43E3}" destId="{28714201-9233-4280-8D9E-D1D4F2CF0E01}" srcOrd="0" destOrd="0" presId="urn:microsoft.com/office/officeart/2005/8/layout/arrow2"/>
    <dgm:cxn modelId="{11F30D81-30FA-4BD0-A4F1-DD3798CFC642}" type="presOf" srcId="{B55B468A-906F-47C5-BD11-99B4F4176F4A}" destId="{E0B87355-AD4E-4C9A-9EC2-A2248DB04440}" srcOrd="0" destOrd="0" presId="urn:microsoft.com/office/officeart/2005/8/layout/arrow2"/>
    <dgm:cxn modelId="{D699E1A7-DE34-4F51-B76E-D23F3F3A238E}" srcId="{BE813424-5D35-450E-A881-CAA456930871}" destId="{35101E5F-27EE-48E6-8D70-CC97E65611C8}" srcOrd="2" destOrd="0" parTransId="{E4813E61-DDBF-449E-82BF-3C022A279591}" sibTransId="{CC9C0667-0D2D-4572-8258-17E3D18F45D1}"/>
    <dgm:cxn modelId="{41535695-FBC4-49E4-80EC-89290F59653D}" type="presParOf" srcId="{7520B5AB-F2A7-45DF-BC5E-23EBADACB938}" destId="{6C6BFA6D-05B6-4B44-B161-D5E611F8A4D0}" srcOrd="0" destOrd="0" presId="urn:microsoft.com/office/officeart/2005/8/layout/arrow2"/>
    <dgm:cxn modelId="{EA9C11EB-05F2-4327-B3BE-A7087659A196}" type="presParOf" srcId="{7520B5AB-F2A7-45DF-BC5E-23EBADACB938}" destId="{7B12F00B-4461-4BAA-A1AE-5899A737A886}" srcOrd="1" destOrd="0" presId="urn:microsoft.com/office/officeart/2005/8/layout/arrow2"/>
    <dgm:cxn modelId="{AAE897D6-70BA-4899-94C1-CD3D0860F82C}" type="presParOf" srcId="{7B12F00B-4461-4BAA-A1AE-5899A737A886}" destId="{9F56589F-2597-4B9C-B5E7-80ECC7BCB21C}" srcOrd="0" destOrd="0" presId="urn:microsoft.com/office/officeart/2005/8/layout/arrow2"/>
    <dgm:cxn modelId="{0EAC782B-4C6B-49A5-8FFF-85BD99AD184E}" type="presParOf" srcId="{7B12F00B-4461-4BAA-A1AE-5899A737A886}" destId="{28714201-9233-4280-8D9E-D1D4F2CF0E01}" srcOrd="1" destOrd="0" presId="urn:microsoft.com/office/officeart/2005/8/layout/arrow2"/>
    <dgm:cxn modelId="{3ECEACFF-F935-4E83-98FC-250A13CF9939}" type="presParOf" srcId="{7B12F00B-4461-4BAA-A1AE-5899A737A886}" destId="{B562A77A-BF6B-4F8B-8F64-4D4EB0E5C40F}" srcOrd="2" destOrd="0" presId="urn:microsoft.com/office/officeart/2005/8/layout/arrow2"/>
    <dgm:cxn modelId="{9975951A-C4EB-4C9D-8CBD-C5008ED2EA8F}" type="presParOf" srcId="{7B12F00B-4461-4BAA-A1AE-5899A737A886}" destId="{BC05D1C8-F92E-47C6-B95D-57F1298E9176}" srcOrd="3" destOrd="0" presId="urn:microsoft.com/office/officeart/2005/8/layout/arrow2"/>
    <dgm:cxn modelId="{BDA9D9C8-F047-4CD2-A105-19C4BDF61A41}" type="presParOf" srcId="{7B12F00B-4461-4BAA-A1AE-5899A737A886}" destId="{1878AF64-1762-481D-9596-B9F3F957D67E}" srcOrd="4" destOrd="0" presId="urn:microsoft.com/office/officeart/2005/8/layout/arrow2"/>
    <dgm:cxn modelId="{BAC459D3-C78E-4576-A940-C81E7613568D}" type="presParOf" srcId="{7B12F00B-4461-4BAA-A1AE-5899A737A886}" destId="{C1A1D395-858D-47A7-B6BA-EB2DABAEC5EE}" srcOrd="5" destOrd="0" presId="urn:microsoft.com/office/officeart/2005/8/layout/arrow2"/>
    <dgm:cxn modelId="{44DE407D-9C30-4F77-957B-908F0D8C9DBF}" type="presParOf" srcId="{7B12F00B-4461-4BAA-A1AE-5899A737A886}" destId="{43631C21-57F3-4D05-986E-0F7515572954}" srcOrd="6" destOrd="0" presId="urn:microsoft.com/office/officeart/2005/8/layout/arrow2"/>
    <dgm:cxn modelId="{E71DE612-0E22-49FE-B41E-ECF3879610BC}" type="presParOf" srcId="{7B12F00B-4461-4BAA-A1AE-5899A737A886}" destId="{E0B87355-AD4E-4C9A-9EC2-A2248DB04440}" srcOrd="7" destOrd="0" presId="urn:microsoft.com/office/officeart/2005/8/layout/arrow2"/>
    <dgm:cxn modelId="{22252D0D-89D3-4D78-9420-7310F3152F42}" type="presParOf" srcId="{7B12F00B-4461-4BAA-A1AE-5899A737A886}" destId="{AF3C705B-0EB3-459B-9CD6-3EB020753276}" srcOrd="8" destOrd="0" presId="urn:microsoft.com/office/officeart/2005/8/layout/arrow2"/>
    <dgm:cxn modelId="{AEA8785A-2A72-48E0-8485-23D295CA56CE}" type="presParOf" srcId="{7B12F00B-4461-4BAA-A1AE-5899A737A886}" destId="{C71ECCCD-1562-4163-89BA-BA91D6C7B151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6BFA6D-05B6-4B44-B161-D5E611F8A4D0}">
      <dsp:nvSpPr>
        <dsp:cNvPr id="0" name=""/>
        <dsp:cNvSpPr/>
      </dsp:nvSpPr>
      <dsp:spPr>
        <a:xfrm>
          <a:off x="98569" y="0"/>
          <a:ext cx="8160296" cy="5100185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56589F-2597-4B9C-B5E7-80ECC7BCB21C}">
      <dsp:nvSpPr>
        <dsp:cNvPr id="0" name=""/>
        <dsp:cNvSpPr/>
      </dsp:nvSpPr>
      <dsp:spPr>
        <a:xfrm>
          <a:off x="902358" y="3792497"/>
          <a:ext cx="187686" cy="18768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714201-9233-4280-8D9E-D1D4F2CF0E01}">
      <dsp:nvSpPr>
        <dsp:cNvPr id="0" name=""/>
        <dsp:cNvSpPr/>
      </dsp:nvSpPr>
      <dsp:spPr>
        <a:xfrm>
          <a:off x="777944" y="4458164"/>
          <a:ext cx="1431432" cy="3357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451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Recolección</a:t>
          </a:r>
          <a:endParaRPr lang="es-ES" sz="1800" kern="1200" dirty="0"/>
        </a:p>
      </dsp:txBody>
      <dsp:txXfrm>
        <a:off x="777944" y="4458164"/>
        <a:ext cx="1431432" cy="335737"/>
      </dsp:txXfrm>
    </dsp:sp>
    <dsp:sp modelId="{B562A77A-BF6B-4F8B-8F64-4D4EB0E5C40F}">
      <dsp:nvSpPr>
        <dsp:cNvPr id="0" name=""/>
        <dsp:cNvSpPr/>
      </dsp:nvSpPr>
      <dsp:spPr>
        <a:xfrm>
          <a:off x="1918315" y="2816322"/>
          <a:ext cx="293770" cy="29377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05D1C8-F92E-47C6-B95D-57F1298E9176}">
      <dsp:nvSpPr>
        <dsp:cNvPr id="0" name=""/>
        <dsp:cNvSpPr/>
      </dsp:nvSpPr>
      <dsp:spPr>
        <a:xfrm>
          <a:off x="2065200" y="2963207"/>
          <a:ext cx="1354609" cy="21369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5663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Registro de cada punto con la ayuda de una ficha de EER</a:t>
          </a:r>
          <a:endParaRPr lang="es-ES" sz="1800" kern="1200" dirty="0"/>
        </a:p>
      </dsp:txBody>
      <dsp:txXfrm>
        <a:off x="2065200" y="2963207"/>
        <a:ext cx="1354609" cy="2136977"/>
      </dsp:txXfrm>
    </dsp:sp>
    <dsp:sp modelId="{1878AF64-1762-481D-9596-B9F3F957D67E}">
      <dsp:nvSpPr>
        <dsp:cNvPr id="0" name=""/>
        <dsp:cNvSpPr/>
      </dsp:nvSpPr>
      <dsp:spPr>
        <a:xfrm>
          <a:off x="3223962" y="2038033"/>
          <a:ext cx="391694" cy="39169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A1D395-858D-47A7-B6BA-EB2DABAEC5EE}">
      <dsp:nvSpPr>
        <dsp:cNvPr id="0" name=""/>
        <dsp:cNvSpPr/>
      </dsp:nvSpPr>
      <dsp:spPr>
        <a:xfrm>
          <a:off x="3419809" y="2233881"/>
          <a:ext cx="1574937" cy="28663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7551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Fotografía de los especímenes </a:t>
          </a:r>
          <a:endParaRPr lang="es-ES" sz="1800" kern="1200" dirty="0"/>
        </a:p>
      </dsp:txBody>
      <dsp:txXfrm>
        <a:off x="3419809" y="2233881"/>
        <a:ext cx="1574937" cy="2866303"/>
      </dsp:txXfrm>
    </dsp:sp>
    <dsp:sp modelId="{43631C21-57F3-4D05-986E-0F7515572954}">
      <dsp:nvSpPr>
        <dsp:cNvPr id="0" name=""/>
        <dsp:cNvSpPr/>
      </dsp:nvSpPr>
      <dsp:spPr>
        <a:xfrm>
          <a:off x="4741777" y="1430091"/>
          <a:ext cx="505938" cy="50593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B87355-AD4E-4C9A-9EC2-A2248DB04440}">
      <dsp:nvSpPr>
        <dsp:cNvPr id="0" name=""/>
        <dsp:cNvSpPr/>
      </dsp:nvSpPr>
      <dsp:spPr>
        <a:xfrm>
          <a:off x="4994747" y="1683061"/>
          <a:ext cx="1632059" cy="34171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086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Almacenamiento de muestras</a:t>
          </a:r>
          <a:endParaRPr lang="es-ES" sz="1800" kern="1200" dirty="0"/>
        </a:p>
      </dsp:txBody>
      <dsp:txXfrm>
        <a:off x="4994747" y="1683061"/>
        <a:ext cx="1632059" cy="3417123"/>
      </dsp:txXfrm>
    </dsp:sp>
    <dsp:sp modelId="{AF3C705B-0EB3-459B-9CD6-3EB020753276}">
      <dsp:nvSpPr>
        <dsp:cNvPr id="0" name=""/>
        <dsp:cNvSpPr/>
      </dsp:nvSpPr>
      <dsp:spPr>
        <a:xfrm>
          <a:off x="6304474" y="1024117"/>
          <a:ext cx="644663" cy="64466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1ECCCD-1562-4163-89BA-BA91D6C7B151}">
      <dsp:nvSpPr>
        <dsp:cNvPr id="0" name=""/>
        <dsp:cNvSpPr/>
      </dsp:nvSpPr>
      <dsp:spPr>
        <a:xfrm>
          <a:off x="6725375" y="1241362"/>
          <a:ext cx="1632059" cy="3042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594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Preservación</a:t>
          </a:r>
          <a:endParaRPr lang="es-ES" sz="1800" kern="1200" dirty="0"/>
        </a:p>
      </dsp:txBody>
      <dsp:txXfrm>
        <a:off x="6725375" y="1241362"/>
        <a:ext cx="1632059" cy="30425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682327-40D9-4B32-9966-FB2D80975FDB}" type="datetimeFigureOut">
              <a:rPr lang="es-CR" smtClean="0"/>
              <a:pPr/>
              <a:t>31/03/2017</a:t>
            </a:fld>
            <a:endParaRPr lang="es-C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78925-A602-4980-BF06-0252A77BB39E}" type="slidenum">
              <a:rPr lang="es-CR" smtClean="0"/>
              <a:pPr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61752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8B9D9A-3031-42DF-928D-5C62C9502899}" type="slidenum">
              <a:rPr lang="en-US"/>
              <a:pPr/>
              <a:t>13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_tradnl" smtClean="0">
              <a:latin typeface="Arial" charset="0"/>
              <a:ea typeface="ＭＳ Ｐゴシック" pitchFamily="-28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78925-A602-4980-BF06-0252A77BB39E}" type="slidenum">
              <a:rPr lang="es-CR" smtClean="0"/>
              <a:pPr/>
              <a:t>16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9096462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8B9D9A-3031-42DF-928D-5C62C9502899}" type="slidenum">
              <a:rPr lang="en-US"/>
              <a:pPr/>
              <a:t>20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_tradnl" smtClean="0">
              <a:latin typeface="Arial" charset="0"/>
              <a:ea typeface="ＭＳ Ｐゴシック" pitchFamily="-28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Título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2" name="21 Subtítulo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31/03/2017</a:t>
            </a:fld>
            <a:endParaRPr lang="es-EC"/>
          </a:p>
        </p:txBody>
      </p:sp>
      <p:sp>
        <p:nvSpPr>
          <p:cNvPr id="20" name="1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8" name="7 Elipse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31/03/2017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31/03/2017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31/03/2017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31/03/2017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10" name="9 Rectángulo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31/03/2017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31/03/2017</a:t>
            </a:fld>
            <a:endParaRPr lang="es-EC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31/03/2017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31/03/2017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6" name="5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31/03/2017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31/03/2017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8" name="7 Rectángulo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9" name="8 Proceso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Proceso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ircular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Anillo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Marcador de título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4" name="23 Marcador de fecha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3152E6F-9BDA-4151-8102-A3C61BFF1742}" type="datetimeFigureOut">
              <a:rPr lang="es-EC" smtClean="0"/>
              <a:pPr/>
              <a:t>31/03/2017</a:t>
            </a:fld>
            <a:endParaRPr lang="es-EC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s-EC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15" name="14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orldclim.org/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20.jpe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9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XVI EXPEDICON ANTARTICA\22 de enero\DSC024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22"/>
            <a:ext cx="9220192" cy="7029400"/>
          </a:xfrm>
          <a:prstGeom prst="rect">
            <a:avLst/>
          </a:prstGeom>
          <a:noFill/>
        </p:spPr>
      </p:pic>
      <p:pic>
        <p:nvPicPr>
          <p:cNvPr id="4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0"/>
            <a:ext cx="1357290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3222"/>
            <a:ext cx="1000100" cy="107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2 Marcador de contenido"/>
          <p:cNvSpPr txBox="1">
            <a:spLocks/>
          </p:cNvSpPr>
          <p:nvPr/>
        </p:nvSpPr>
        <p:spPr>
          <a:xfrm>
            <a:off x="1143984" y="1945254"/>
            <a:ext cx="7230405" cy="1555026"/>
          </a:xfrm>
          <a:prstGeom prst="rect">
            <a:avLst/>
          </a:prstGeom>
        </p:spPr>
        <p:txBody>
          <a:bodyPr tIns="0">
            <a:normAutofit/>
          </a:bodyPr>
          <a:lstStyle>
            <a:lvl1pPr marL="27432" indent="0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600" kern="1200">
                <a:solidFill>
                  <a:schemeClr val="tx2">
                    <a:shade val="30000"/>
                    <a:satMod val="1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algn="ctr"/>
            <a:r>
              <a:rPr lang="es-ES_tradnl" b="1" dirty="0" smtClean="0">
                <a:solidFill>
                  <a:schemeClr val="bg1"/>
                </a:solidFill>
              </a:rPr>
              <a:t> </a:t>
            </a:r>
            <a:endParaRPr lang="es-EC" dirty="0" smtClean="0">
              <a:solidFill>
                <a:schemeClr val="bg1"/>
              </a:solidFill>
            </a:endParaRPr>
          </a:p>
          <a:p>
            <a:pPr algn="ctr"/>
            <a:endParaRPr lang="es-EC" dirty="0">
              <a:solidFill>
                <a:schemeClr val="bg1"/>
              </a:solidFill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848934" y="4509120"/>
            <a:ext cx="78205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2416175" algn="l"/>
              </a:tabLst>
            </a:pPr>
            <a:r>
              <a:rPr lang="es-EC" sz="3200" b="1" dirty="0">
                <a:solidFill>
                  <a:schemeClr val="bg1"/>
                </a:solidFill>
              </a:rPr>
              <a:t>Estudio  comparativo de la biodiversidad  liquénica </a:t>
            </a:r>
            <a:r>
              <a:rPr lang="es-EC" sz="3200" b="1" dirty="0" smtClean="0">
                <a:solidFill>
                  <a:schemeClr val="bg1"/>
                </a:solidFill>
              </a:rPr>
              <a:t>antártica versus andina </a:t>
            </a:r>
            <a:r>
              <a:rPr lang="es-EC" sz="3200" b="1" dirty="0">
                <a:solidFill>
                  <a:schemeClr val="bg1"/>
                </a:solidFill>
              </a:rPr>
              <a:t>con fines de bioprospección y </a:t>
            </a:r>
            <a:r>
              <a:rPr lang="es-EC" sz="3200" b="1" dirty="0" err="1">
                <a:solidFill>
                  <a:schemeClr val="bg1"/>
                </a:solidFill>
              </a:rPr>
              <a:t>biomonitoreo</a:t>
            </a:r>
            <a:r>
              <a:rPr lang="es-EC" sz="3200" dirty="0" smtClean="0">
                <a:solidFill>
                  <a:schemeClr val="bg1"/>
                </a:solidFill>
              </a:rPr>
              <a:t>.  Tania Oña PhD (c)   </a:t>
            </a:r>
            <a:endParaRPr lang="es-EC" sz="3200" dirty="0">
              <a:solidFill>
                <a:schemeClr val="bg1"/>
              </a:solidFill>
            </a:endParaRPr>
          </a:p>
        </p:txBody>
      </p:sp>
      <p:pic>
        <p:nvPicPr>
          <p:cNvPr id="8" name="7 Imagen" descr="https://yt3.ggpht.com/-CxmfZPHXZWs/AAAAAAAAAAI/AAAAAAAAAAA/pEdNeFAbDbc/s100-c-k-no-rj-c0xffffff/photo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84" y="121042"/>
            <a:ext cx="1174980" cy="1021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8 Imagen" descr="http://4.bp.blogspot.com/-Y4OrBNDtJ9g/U0RGlu3XxKI/AAAAAAAAADU/1lCI1XiFCIQ/s1068/Cabecera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752" y="154371"/>
            <a:ext cx="2276475" cy="5581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259308" y="-331757"/>
            <a:ext cx="8884693" cy="2784143"/>
          </a:xfrm>
        </p:spPr>
        <p:txBody>
          <a:bodyPr>
            <a:normAutofit/>
          </a:bodyPr>
          <a:lstStyle/>
          <a:p>
            <a:r>
              <a:rPr lang="es-ES" sz="2400" dirty="0" smtClean="0"/>
              <a:t>Diseño </a:t>
            </a:r>
            <a:r>
              <a:rPr lang="es-ES" sz="2400" dirty="0"/>
              <a:t>del modelo de distribución de los líquenes como </a:t>
            </a:r>
            <a:r>
              <a:rPr lang="es-ES" sz="2400" dirty="0" err="1"/>
              <a:t>bioindicador</a:t>
            </a:r>
            <a:r>
              <a:rPr lang="es-ES" sz="2400" dirty="0"/>
              <a:t> de la calidad del ecosistema ante los efectos del cambio </a:t>
            </a:r>
            <a:r>
              <a:rPr lang="es-ES" sz="2400" dirty="0" smtClean="0"/>
              <a:t>climático.</a:t>
            </a:r>
            <a:r>
              <a:rPr lang="es-EC" sz="2400" i="1" dirty="0" smtClean="0">
                <a:solidFill>
                  <a:srgbClr val="7030A0"/>
                </a:solidFill>
              </a:rPr>
              <a:t/>
            </a:r>
            <a:br>
              <a:rPr lang="es-EC" sz="2400" i="1" dirty="0" smtClean="0">
                <a:solidFill>
                  <a:srgbClr val="7030A0"/>
                </a:solidFill>
              </a:rPr>
            </a:br>
            <a:r>
              <a:rPr lang="es-ES" sz="2400" i="1" dirty="0" smtClean="0">
                <a:solidFill>
                  <a:srgbClr val="7030A0"/>
                </a:solidFill>
              </a:rPr>
              <a:t/>
            </a:r>
            <a:br>
              <a:rPr lang="es-ES" sz="2400" i="1" dirty="0" smtClean="0">
                <a:solidFill>
                  <a:srgbClr val="7030A0"/>
                </a:solidFill>
              </a:rPr>
            </a:br>
            <a:endParaRPr lang="es-E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856375" y="1947797"/>
            <a:ext cx="56314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 smtClean="0"/>
              <a:t>Descarga de datos </a:t>
            </a:r>
            <a:r>
              <a:rPr lang="es-ES" dirty="0"/>
              <a:t>de las variables </a:t>
            </a:r>
            <a:r>
              <a:rPr lang="es-ES" dirty="0" smtClean="0"/>
              <a:t>climáticas del </a:t>
            </a:r>
            <a:r>
              <a:rPr lang="es-ES" dirty="0" err="1" smtClean="0"/>
              <a:t>geoportal</a:t>
            </a:r>
            <a:endParaRPr lang="es-ES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/>
          <a:srcRect l="10523" t="7848" r="30597" b="29746"/>
          <a:stretch/>
        </p:blipFill>
        <p:spPr>
          <a:xfrm>
            <a:off x="1160879" y="2452387"/>
            <a:ext cx="3540775" cy="400300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ctángulo 8"/>
          <p:cNvSpPr/>
          <p:nvPr/>
        </p:nvSpPr>
        <p:spPr>
          <a:xfrm>
            <a:off x="1408852" y="6086059"/>
            <a:ext cx="27302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s-ES_tradnl" u="sng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/>
              </a:rPr>
              <a:t>http://www.worldclim.org/</a:t>
            </a:r>
            <a:endParaRPr lang="es-ES" dirty="0"/>
          </a:p>
        </p:txBody>
      </p:sp>
      <p:sp>
        <p:nvSpPr>
          <p:cNvPr id="11" name="Rectángulo 10"/>
          <p:cNvSpPr/>
          <p:nvPr/>
        </p:nvSpPr>
        <p:spPr>
          <a:xfrm>
            <a:off x="6333002" y="2083054"/>
            <a:ext cx="2348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 smtClean="0"/>
              <a:t>Modelo </a:t>
            </a:r>
            <a:r>
              <a:rPr lang="es-ES" dirty="0" err="1" smtClean="0"/>
              <a:t>MaxEnt</a:t>
            </a:r>
            <a:r>
              <a:rPr lang="es-ES" dirty="0" smtClean="0"/>
              <a:t> </a:t>
            </a:r>
            <a:r>
              <a:rPr lang="es-ES" dirty="0"/>
              <a:t>3.3.3k </a:t>
            </a: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4"/>
          <a:srcRect l="29664" t="32474" r="33620" b="30306"/>
          <a:stretch/>
        </p:blipFill>
        <p:spPr>
          <a:xfrm>
            <a:off x="5535097" y="2638736"/>
            <a:ext cx="3357350" cy="363030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Cruz 12"/>
          <p:cNvSpPr/>
          <p:nvPr/>
        </p:nvSpPr>
        <p:spPr>
          <a:xfrm>
            <a:off x="4913850" y="4313303"/>
            <a:ext cx="255322" cy="283381"/>
          </a:xfrm>
          <a:prstGeom prst="plus">
            <a:avLst>
              <a:gd name="adj" fmla="val 3694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0982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4098" name="Picture 2" descr="F:\CAMPAÑA ANTARTICA 2017\2 FEBRERO\DSC077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325" y="1447800"/>
            <a:ext cx="72009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385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64432" y="53752"/>
            <a:ext cx="7498080" cy="1143000"/>
          </a:xfrm>
        </p:spPr>
        <p:txBody>
          <a:bodyPr/>
          <a:lstStyle/>
          <a:p>
            <a:endParaRPr lang="es-EC" dirty="0"/>
          </a:p>
        </p:txBody>
      </p:sp>
      <p:sp>
        <p:nvSpPr>
          <p:cNvPr id="11" name="10 Elipse"/>
          <p:cNvSpPr/>
          <p:nvPr/>
        </p:nvSpPr>
        <p:spPr>
          <a:xfrm>
            <a:off x="5658936" y="1303080"/>
            <a:ext cx="2592288" cy="1944216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tx1"/>
                </a:solidFill>
              </a:rPr>
              <a:t> </a:t>
            </a:r>
            <a:r>
              <a:rPr lang="es-EC" dirty="0">
                <a:solidFill>
                  <a:schemeClr val="tx1"/>
                </a:solidFill>
              </a:rPr>
              <a:t>metabolitos secundarios (potencial biotecnológico</a:t>
            </a:r>
          </a:p>
          <a:p>
            <a:pPr algn="ctr"/>
            <a:endParaRPr lang="es-EC" dirty="0"/>
          </a:p>
        </p:txBody>
      </p:sp>
      <p:sp>
        <p:nvSpPr>
          <p:cNvPr id="12" name="11 Elipse"/>
          <p:cNvSpPr/>
          <p:nvPr/>
        </p:nvSpPr>
        <p:spPr>
          <a:xfrm>
            <a:off x="1364432" y="1340768"/>
            <a:ext cx="2631504" cy="18002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solidFill>
                  <a:schemeClr val="tx1"/>
                </a:solidFill>
              </a:rPr>
              <a:t>Ensayos niveles de tolerancia a metales </a:t>
            </a:r>
            <a:r>
              <a:rPr lang="es-EC" dirty="0" smtClean="0">
                <a:solidFill>
                  <a:schemeClr val="tx1"/>
                </a:solidFill>
              </a:rPr>
              <a:t>pesados, </a:t>
            </a:r>
            <a:r>
              <a:rPr lang="es-EC" dirty="0" err="1" smtClean="0">
                <a:solidFill>
                  <a:schemeClr val="tx1"/>
                </a:solidFill>
              </a:rPr>
              <a:t>petroleo</a:t>
            </a:r>
            <a:endParaRPr lang="es-EC" dirty="0">
              <a:solidFill>
                <a:schemeClr val="tx1"/>
              </a:solidFill>
            </a:endParaRPr>
          </a:p>
          <a:p>
            <a:pPr algn="ctr"/>
            <a:endParaRPr lang="es-EC" dirty="0"/>
          </a:p>
        </p:txBody>
      </p:sp>
      <p:sp>
        <p:nvSpPr>
          <p:cNvPr id="13" name="12 Elipse"/>
          <p:cNvSpPr/>
          <p:nvPr/>
        </p:nvSpPr>
        <p:spPr>
          <a:xfrm>
            <a:off x="3718208" y="4185084"/>
            <a:ext cx="2520280" cy="18002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solidFill>
                  <a:schemeClr val="tx1"/>
                </a:solidFill>
              </a:rPr>
              <a:t>Potencial de bacterias que viven en líquenes</a:t>
            </a:r>
          </a:p>
          <a:p>
            <a:pPr algn="ctr"/>
            <a:endParaRPr lang="es-EC" dirty="0">
              <a:solidFill>
                <a:schemeClr val="tx1"/>
              </a:solidFill>
            </a:endParaRPr>
          </a:p>
        </p:txBody>
      </p:sp>
      <p:pic>
        <p:nvPicPr>
          <p:cNvPr id="7169" name="Picture 1" descr="F:\FOTOSS\Pasantías\DSC056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95836"/>
            <a:ext cx="2919264" cy="2189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F:\taller liquenes\20151202_1141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080" y="3442692"/>
            <a:ext cx="1970990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676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XVI EXPEDICON ANTARTICA\26 DE ENERO ISLA DEE\DSC028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642910" y="5429264"/>
            <a:ext cx="8229600" cy="1143000"/>
          </a:xfrm>
        </p:spPr>
        <p:txBody>
          <a:bodyPr>
            <a:normAutofit/>
          </a:bodyPr>
          <a:lstStyle/>
          <a:p>
            <a:r>
              <a:rPr lang="es-CR" dirty="0" smtClean="0">
                <a:solidFill>
                  <a:schemeClr val="bg1"/>
                </a:solidFill>
              </a:rPr>
              <a:t>GRACIAS</a:t>
            </a:r>
            <a:endParaRPr lang="es-CR" dirty="0">
              <a:solidFill>
                <a:schemeClr val="bg1"/>
              </a:solidFill>
            </a:endParaRPr>
          </a:p>
        </p:txBody>
      </p:sp>
      <p:pic>
        <p:nvPicPr>
          <p:cNvPr id="5" name="4 Imagen" descr="DSC0797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048021" cy="2286016"/>
          </a:xfrm>
          <a:prstGeom prst="rect">
            <a:avLst/>
          </a:prstGeom>
        </p:spPr>
      </p:pic>
      <p:pic>
        <p:nvPicPr>
          <p:cNvPr id="6" name="5 Imagen" descr="DSC0816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00396" y="0"/>
            <a:ext cx="3000396" cy="2286016"/>
          </a:xfrm>
          <a:prstGeom prst="rect">
            <a:avLst/>
          </a:prstGeom>
        </p:spPr>
      </p:pic>
      <p:pic>
        <p:nvPicPr>
          <p:cNvPr id="7" name="6 Imagen" descr="DSC0803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00760" y="0"/>
            <a:ext cx="3143240" cy="2286016"/>
          </a:xfrm>
          <a:prstGeom prst="rect">
            <a:avLst/>
          </a:prstGeom>
        </p:spPr>
      </p:pic>
      <p:pic>
        <p:nvPicPr>
          <p:cNvPr id="8" name="7 Imagen" descr="DSC0802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2291707"/>
            <a:ext cx="3000364" cy="2250273"/>
          </a:xfrm>
          <a:prstGeom prst="rect">
            <a:avLst/>
          </a:prstGeom>
        </p:spPr>
      </p:pic>
      <p:pic>
        <p:nvPicPr>
          <p:cNvPr id="9" name="8 Imagen" descr="DSC0813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00364" y="2285992"/>
            <a:ext cx="3000396" cy="2250298"/>
          </a:xfrm>
          <a:prstGeom prst="rect">
            <a:avLst/>
          </a:prstGeom>
        </p:spPr>
      </p:pic>
      <p:pic>
        <p:nvPicPr>
          <p:cNvPr id="11" name="10 Imagen" descr="DSC0802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011238" y="2215508"/>
            <a:ext cx="3093742" cy="2320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4688313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XVI EXPEDICON ANTARTICA\22 de enero\DSC022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429783" cy="7072338"/>
          </a:xfrm>
          <a:prstGeom prst="rect">
            <a:avLst/>
          </a:prstGeom>
          <a:noFill/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21085" y="2708920"/>
            <a:ext cx="8008635" cy="2232248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es-EC" sz="2800" dirty="0" smtClean="0"/>
              <a:t>  </a:t>
            </a:r>
          </a:p>
          <a:p>
            <a:pPr algn="ctr">
              <a:buNone/>
            </a:pPr>
            <a:r>
              <a:rPr lang="es-EC" sz="4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Estudio de la Dinámica Poblacional y Adaptación al Cambio Climático de Microorganismos Acuáticos de los Cuerpos de Agua Dulce en la Isla </a:t>
            </a:r>
            <a:r>
              <a:rPr lang="es-EC" sz="42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Dee</a:t>
            </a:r>
            <a:r>
              <a:rPr lang="es-EC" sz="4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Islas Shetland del Sur, Península Antártica</a:t>
            </a:r>
            <a:endParaRPr lang="es-EC" sz="4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9070"/>
            <a:ext cx="1360361" cy="1395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925" y="-2382"/>
            <a:ext cx="1824674" cy="1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0" t="10344" r="16272" b="6249"/>
          <a:stretch/>
        </p:blipFill>
        <p:spPr bwMode="auto">
          <a:xfrm>
            <a:off x="251519" y="188640"/>
            <a:ext cx="8795019" cy="6245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94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82296" lvl="0" indent="0"/>
            <a:r>
              <a:rPr lang="es-EC" sz="3200" b="1" dirty="0"/>
              <a:t>OBJETIVOS ESPECÍFICOS</a:t>
            </a:r>
            <a:endParaRPr lang="es-EC" sz="3200" dirty="0"/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1435608" y="1447800"/>
            <a:ext cx="3568440" cy="48006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s-EC" sz="2000" b="1" dirty="0"/>
              <a:t> </a:t>
            </a:r>
            <a:endParaRPr lang="es-EC" sz="2000" dirty="0"/>
          </a:p>
          <a:p>
            <a:pPr lvl="0"/>
            <a:r>
              <a:rPr lang="es-EC" sz="2000" dirty="0" smtClean="0"/>
              <a:t>Caracterizar </a:t>
            </a:r>
            <a:r>
              <a:rPr lang="es-EC" sz="2000" dirty="0"/>
              <a:t>los microorganismos antárticos de </a:t>
            </a:r>
            <a:r>
              <a:rPr lang="es-EC" sz="2000" dirty="0" smtClean="0"/>
              <a:t>los dos lagos</a:t>
            </a:r>
          </a:p>
          <a:p>
            <a:pPr lvl="0"/>
            <a:endParaRPr lang="es-EC" sz="2000" dirty="0"/>
          </a:p>
          <a:p>
            <a:r>
              <a:rPr lang="es-EC" sz="2000" dirty="0"/>
              <a:t>E</a:t>
            </a:r>
            <a:r>
              <a:rPr lang="es-EC" sz="2000" dirty="0" smtClean="0"/>
              <a:t>stablecimiento de cartografía temática para generar escenarios de cambio climático</a:t>
            </a:r>
          </a:p>
          <a:p>
            <a:endParaRPr lang="es-EC" sz="2000" dirty="0"/>
          </a:p>
          <a:p>
            <a:endParaRPr lang="es-EC" sz="2000" i="1" dirty="0"/>
          </a:p>
          <a:p>
            <a:endParaRPr lang="es-EC" sz="20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504"/>
            <a:ext cx="1427163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7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0"/>
            <a:ext cx="1357290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F:\CAMPAÑA ANTARTICA 2017\PUNTA AMBATO 1 DE FEB\AMBATO 1\DSC0758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224" y="1628800"/>
            <a:ext cx="3193822" cy="2129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CAMPAÑA ANTARTICA 2017\PUNTA AMBATO 1 DE FEB\AMBATO 1\DSC076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581" y="4332752"/>
            <a:ext cx="3165465" cy="2110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Lago 2</a:t>
            </a:r>
            <a:endParaRPr lang="es-EC" dirty="0"/>
          </a:p>
        </p:txBody>
      </p:sp>
      <p:pic>
        <p:nvPicPr>
          <p:cNvPr id="2050" name="Picture 2" descr="F:\CAMPAÑA ANTARTICA 2017\DEE 2DA SALIDA\APDV00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100" y="1738908"/>
            <a:ext cx="7499350" cy="421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K:\INFORMACION TANIA\ANTARTICA GG\20170131_1704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672026"/>
            <a:ext cx="4139952" cy="232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23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Lago1</a:t>
            </a:r>
            <a:endParaRPr lang="es-EC" dirty="0"/>
          </a:p>
        </p:txBody>
      </p:sp>
      <p:pic>
        <p:nvPicPr>
          <p:cNvPr id="3074" name="Picture 2" descr="F:\CAMPAÑA ANTARTICA 2017\DEE 31 DE ENERO\APDV00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100" y="1738908"/>
            <a:ext cx="7499350" cy="421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K:\INFORMACION TANIA\ANTARTICA GG\20170204_1200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101" y="3284984"/>
            <a:ext cx="4272064" cy="2403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303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83844" y="698864"/>
            <a:ext cx="7498080" cy="1143000"/>
          </a:xfrm>
        </p:spPr>
        <p:txBody>
          <a:bodyPr>
            <a:normAutofit/>
          </a:bodyPr>
          <a:lstStyle/>
          <a:p>
            <a:r>
              <a:rPr lang="es-EC" sz="3600" dirty="0" smtClean="0"/>
              <a:t>LIQUENES</a:t>
            </a:r>
            <a:endParaRPr lang="es-EC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43608" y="1772816"/>
            <a:ext cx="4792576" cy="4104456"/>
          </a:xfrm>
        </p:spPr>
        <p:txBody>
          <a:bodyPr>
            <a:noAutofit/>
          </a:bodyPr>
          <a:lstStyle/>
          <a:p>
            <a:pPr algn="just"/>
            <a:r>
              <a:rPr lang="es-EC" sz="2000" dirty="0"/>
              <a:t>Asociación simbiótica entre un hongo (</a:t>
            </a:r>
            <a:r>
              <a:rPr lang="es-EC" sz="2000" dirty="0" err="1"/>
              <a:t>micobionte</a:t>
            </a:r>
            <a:r>
              <a:rPr lang="es-EC" sz="2000" dirty="0"/>
              <a:t>) y una alga  y/o </a:t>
            </a:r>
            <a:r>
              <a:rPr lang="es-EC" sz="2000" dirty="0" err="1"/>
              <a:t>cianobacteria</a:t>
            </a:r>
            <a:r>
              <a:rPr lang="es-EC" sz="2000" dirty="0"/>
              <a:t> (</a:t>
            </a:r>
            <a:r>
              <a:rPr lang="es-EC" sz="2000" dirty="0" err="1"/>
              <a:t>fotobionte</a:t>
            </a:r>
            <a:r>
              <a:rPr lang="es-EC" sz="2000" dirty="0"/>
              <a:t>), resultando en un talo morfológicamente diferente a la de sus componentes </a:t>
            </a:r>
            <a:r>
              <a:rPr lang="es-EC" sz="1800" dirty="0"/>
              <a:t>(Chaparro &amp; Aguirre </a:t>
            </a:r>
            <a:r>
              <a:rPr lang="es-EC" sz="1800" dirty="0" smtClean="0"/>
              <a:t>2002)</a:t>
            </a:r>
            <a:endParaRPr lang="es-EC" sz="2000" dirty="0" smtClean="0"/>
          </a:p>
          <a:p>
            <a:pPr algn="just"/>
            <a:endParaRPr lang="es-EC" sz="2000" dirty="0" smtClean="0"/>
          </a:p>
          <a:p>
            <a:pPr algn="just"/>
            <a:r>
              <a:rPr lang="es-EC" sz="2000" dirty="0" smtClean="0"/>
              <a:t>Científicos </a:t>
            </a:r>
            <a:r>
              <a:rPr lang="es-EC" sz="2000" dirty="0"/>
              <a:t>acaban de descubrir un tercer componente del consorcio, una levadura que, por mentira que parezca, se había escapado hasta ahora de la lupa analítica de siglos de </a:t>
            </a:r>
            <a:r>
              <a:rPr lang="es-EC" sz="2000" dirty="0" smtClean="0"/>
              <a:t>estudios </a:t>
            </a:r>
            <a:r>
              <a:rPr lang="es-EC" sz="1800" dirty="0" smtClean="0"/>
              <a:t>(26 julio 2016)</a:t>
            </a:r>
            <a:endParaRPr lang="es-EC" sz="1800" dirty="0"/>
          </a:p>
        </p:txBody>
      </p:sp>
      <p:pic>
        <p:nvPicPr>
          <p:cNvPr id="3074" name="Picture 2" descr="Science: 353 (6298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857" y="1988840"/>
            <a:ext cx="1983705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4 Imagen" descr="https://yt3.ggpht.com/-CxmfZPHXZWs/AAAAAAAAAAI/AAAAAAAAAAA/pEdNeFAbDbc/s100-c-k-no-rj-c0xffffff/photo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412"/>
            <a:ext cx="1080120" cy="1021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5 Imagen" descr="http://4.bp.blogspot.com/-Y4OrBNDtJ9g/U0RGlu3XxKI/AAAAAAAAADU/1lCI1XiFCIQ/s1068/Cabecera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54300"/>
            <a:ext cx="2276475" cy="558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99584" y="33222"/>
            <a:ext cx="1000100" cy="107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Imagen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86710" y="0"/>
            <a:ext cx="1357290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7645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XVI EXPEDICON ANTARTICA\26 DE ENERO ISLA DEE\DSC028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2143108" y="4286256"/>
            <a:ext cx="8229600" cy="1143000"/>
          </a:xfrm>
        </p:spPr>
        <p:txBody>
          <a:bodyPr>
            <a:normAutofit/>
          </a:bodyPr>
          <a:lstStyle/>
          <a:p>
            <a:r>
              <a:rPr lang="es-CR" dirty="0" smtClean="0">
                <a:solidFill>
                  <a:schemeClr val="bg1"/>
                </a:solidFill>
              </a:rPr>
              <a:t>GRACIAS</a:t>
            </a:r>
            <a:endParaRPr lang="es-CR" dirty="0">
              <a:solidFill>
                <a:schemeClr val="bg1"/>
              </a:solidFill>
            </a:endParaRPr>
          </a:p>
        </p:txBody>
      </p:sp>
      <p:pic>
        <p:nvPicPr>
          <p:cNvPr id="5" name="4 Imagen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58" y="27678"/>
            <a:ext cx="2042561" cy="1889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-53651"/>
            <a:ext cx="1915443" cy="1964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695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45920" y="502904"/>
            <a:ext cx="7498080" cy="1143000"/>
          </a:xfrm>
        </p:spPr>
        <p:txBody>
          <a:bodyPr>
            <a:normAutofit/>
          </a:bodyPr>
          <a:lstStyle/>
          <a:p>
            <a:r>
              <a:rPr lang="es-EC" sz="3600" dirty="0" smtClean="0"/>
              <a:t>ANTECEDENTES</a:t>
            </a:r>
            <a:endParaRPr lang="es-EC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435608" y="1447800"/>
            <a:ext cx="6880808" cy="4800600"/>
          </a:xfrm>
        </p:spPr>
        <p:txBody>
          <a:bodyPr>
            <a:normAutofit/>
          </a:bodyPr>
          <a:lstStyle/>
          <a:p>
            <a:pPr algn="just"/>
            <a:r>
              <a:rPr lang="es-EC" sz="1800" dirty="0"/>
              <a:t>Los líquenes son importantes en los ecosistemas ya que son pioneros, preparan las condiciones para que crezcan luego plantas más complejas, </a:t>
            </a:r>
            <a:r>
              <a:rPr lang="es-EC" sz="1800" b="1" dirty="0"/>
              <a:t>son bioindicadores de contaminación atmosférica</a:t>
            </a:r>
            <a:r>
              <a:rPr lang="es-EC" sz="1800" dirty="0"/>
              <a:t>, </a:t>
            </a:r>
            <a:r>
              <a:rPr lang="es-EC" sz="1800" b="1" dirty="0" smtClean="0"/>
              <a:t>cambio climático </a:t>
            </a:r>
            <a:r>
              <a:rPr lang="es-EC" sz="1800" dirty="0" smtClean="0"/>
              <a:t>y </a:t>
            </a:r>
            <a:r>
              <a:rPr lang="es-EC" sz="1800" dirty="0"/>
              <a:t>desafortunadamente </a:t>
            </a:r>
            <a:r>
              <a:rPr lang="es-EC" sz="1800" b="1" dirty="0"/>
              <a:t>son </a:t>
            </a:r>
            <a:r>
              <a:rPr lang="es-EC" sz="1800" b="1" dirty="0" smtClean="0"/>
              <a:t>organismos </a:t>
            </a:r>
            <a:r>
              <a:rPr lang="es-EC" sz="1800" b="1" dirty="0"/>
              <a:t>poco estudiadas e inventariadas.</a:t>
            </a:r>
            <a:r>
              <a:rPr lang="es-EC" sz="1800" dirty="0"/>
              <a:t> </a:t>
            </a:r>
            <a:endParaRPr lang="es-EC" sz="1800" dirty="0" smtClean="0"/>
          </a:p>
          <a:p>
            <a:pPr algn="just"/>
            <a:endParaRPr lang="es-EC" sz="2400" dirty="0" smtClean="0"/>
          </a:p>
          <a:p>
            <a:pPr algn="just"/>
            <a:endParaRPr lang="es-EC" sz="2400" dirty="0"/>
          </a:p>
        </p:txBody>
      </p:sp>
      <p:pic>
        <p:nvPicPr>
          <p:cNvPr id="5" name="4 Imagen" descr="https://yt3.ggpht.com/-CxmfZPHXZWs/AAAAAAAAAAI/AAAAAAAAAAA/pEdNeFAbDbc/s100-c-k-no-rj-c0xffffff/phot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412"/>
            <a:ext cx="1080120" cy="1021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5 Imagen" descr="http://4.bp.blogspot.com/-Y4OrBNDtJ9g/U0RGlu3XxKI/AAAAAAAAADU/1lCI1XiFCIQ/s1068/Cabecera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752" y="154371"/>
            <a:ext cx="2276475" cy="558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3222"/>
            <a:ext cx="1000100" cy="107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Imagen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86710" y="0"/>
            <a:ext cx="1357290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07820" y="4077072"/>
            <a:ext cx="6648556" cy="2544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 descr="D:\ANTARTIDA-TANIA\XVII EXPEDICION ANTARTICA2222\16 de enero punta ambato\DSC0812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119" y="2780928"/>
            <a:ext cx="2005181" cy="1503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263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155528" y="1484784"/>
            <a:ext cx="5000648" cy="4800600"/>
          </a:xfrm>
        </p:spPr>
        <p:txBody>
          <a:bodyPr>
            <a:noAutofit/>
          </a:bodyPr>
          <a:lstStyle/>
          <a:p>
            <a:pPr algn="just"/>
            <a:r>
              <a:rPr lang="es-ES" sz="2000" dirty="0"/>
              <a:t>Este uso potencial de los líquenes cobra relevancia en la Antártida ya que diversas investigaciones hacen énfasis en que los </a:t>
            </a:r>
            <a:r>
              <a:rPr lang="es-ES" sz="2000" b="1" dirty="0"/>
              <a:t>efectos del cambio climático se observan primeros y con mayor severidad en latitudes altas</a:t>
            </a:r>
            <a:r>
              <a:rPr lang="es-ES" sz="2000" dirty="0"/>
              <a:t>. </a:t>
            </a:r>
          </a:p>
          <a:p>
            <a:pPr algn="just"/>
            <a:endParaRPr lang="es-ES" sz="2000" dirty="0"/>
          </a:p>
          <a:p>
            <a:pPr algn="just"/>
            <a:r>
              <a:rPr lang="es-ES" sz="2000" dirty="0"/>
              <a:t>Las islas Shetland del Sur, debido a su ubicación geográfica, representan un área sensible a los efectos del cambio climático y por tanto los estudios de las comunidades terrestres de dicha zona son relevantes para estimar la tasa y la dirección de los cambios ambientales y ecológicos en el tiempo (Kim </a:t>
            </a:r>
            <a:r>
              <a:rPr lang="es-ES" sz="2000" i="1" dirty="0"/>
              <a:t>et al.</a:t>
            </a:r>
            <a:r>
              <a:rPr lang="es-ES" sz="2000" dirty="0"/>
              <a:t>, 2007; Lewis Smith, 1990; </a:t>
            </a:r>
            <a:r>
              <a:rPr lang="es-ES" sz="2000" dirty="0" err="1"/>
              <a:t>Longton</a:t>
            </a:r>
            <a:r>
              <a:rPr lang="es-ES" sz="2000" dirty="0"/>
              <a:t>, 1988 y Robinson </a:t>
            </a:r>
            <a:r>
              <a:rPr lang="es-ES" sz="2000" i="1" dirty="0"/>
              <a:t>et al.</a:t>
            </a:r>
            <a:r>
              <a:rPr lang="es-ES" sz="2000" dirty="0"/>
              <a:t>, 2003).</a:t>
            </a:r>
            <a:endParaRPr lang="es-EC" sz="2000" dirty="0"/>
          </a:p>
        </p:txBody>
      </p:sp>
      <p:pic>
        <p:nvPicPr>
          <p:cNvPr id="5122" name="Picture 2" descr="D:\ANTARTIDA-TANIA\XVII EXPEDICION ANTARTICA2222\16 de enero punta ambato\DSC081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192" y="1844824"/>
            <a:ext cx="2334816" cy="1751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ANTARTIDA-TANIA\XVII EXPEDICION ANTARTICA2222\16 de enero punta ambato\DSC080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192" y="5115144"/>
            <a:ext cx="2323808" cy="174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5 Imagen" descr="https://yt3.ggpht.com/-CxmfZPHXZWs/AAAAAAAAAAI/AAAAAAAAAAA/pEdNeFAbDbc/s100-c-k-no-rj-c0xffffff/photo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412"/>
            <a:ext cx="1080120" cy="1021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6 Imagen" descr="http://4.bp.blogspot.com/-Y4OrBNDtJ9g/U0RGlu3XxKI/AAAAAAAAADU/1lCI1XiFCIQ/s1068/Cabecera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752" y="154371"/>
            <a:ext cx="2276475" cy="558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33222"/>
            <a:ext cx="1000100" cy="107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Imagen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86710" y="0"/>
            <a:ext cx="1357290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2753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115616" y="332656"/>
            <a:ext cx="7488832" cy="5699720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es-EC" sz="1600" b="1" dirty="0"/>
              <a:t>Objetivos</a:t>
            </a:r>
            <a:endParaRPr lang="es-EC" sz="1600" dirty="0"/>
          </a:p>
          <a:p>
            <a:pPr marL="82296" indent="0">
              <a:buNone/>
            </a:pPr>
            <a:r>
              <a:rPr lang="es-EC" sz="1600" dirty="0"/>
              <a:t> </a:t>
            </a:r>
          </a:p>
          <a:p>
            <a:pPr marL="82296" indent="0">
              <a:buNone/>
            </a:pPr>
            <a:r>
              <a:rPr lang="es-EC" sz="1600" b="1" dirty="0"/>
              <a:t>Objetivo general:</a:t>
            </a:r>
            <a:endParaRPr lang="es-EC" sz="1600" dirty="0"/>
          </a:p>
          <a:p>
            <a:pPr marL="82296" indent="0">
              <a:buNone/>
            </a:pPr>
            <a:r>
              <a:rPr lang="es-EC" sz="1600" dirty="0"/>
              <a:t>Realizar el estudio comparativo de la biodiversidad  liquénica andina  versus antártica con fines de bioprospección y biomonitoreo.</a:t>
            </a:r>
          </a:p>
          <a:p>
            <a:pPr marL="82296" indent="0">
              <a:buNone/>
            </a:pPr>
            <a:r>
              <a:rPr lang="es-EC" sz="1600" dirty="0"/>
              <a:t> </a:t>
            </a:r>
          </a:p>
          <a:p>
            <a:pPr marL="82296" indent="0">
              <a:buNone/>
            </a:pPr>
            <a:r>
              <a:rPr lang="es-EC" sz="1600" b="1" dirty="0"/>
              <a:t>Objetivos específicos</a:t>
            </a:r>
            <a:endParaRPr lang="es-EC" sz="1600" dirty="0"/>
          </a:p>
          <a:p>
            <a:pPr marL="82296" indent="0">
              <a:buNone/>
            </a:pPr>
            <a:r>
              <a:rPr lang="es-EC" sz="1600" dirty="0"/>
              <a:t> </a:t>
            </a:r>
          </a:p>
          <a:p>
            <a:pPr lvl="0"/>
            <a:r>
              <a:rPr lang="es-EC" sz="1600" dirty="0"/>
              <a:t>Registro y Caracterización de especies liquénicas del ecosistema del </a:t>
            </a:r>
            <a:r>
              <a:rPr lang="es-EC" sz="1600" dirty="0" smtClean="0"/>
              <a:t>páramo- Antártico  (Ampliación </a:t>
            </a:r>
            <a:r>
              <a:rPr lang="es-EC" sz="1600" dirty="0"/>
              <a:t>de sitio Registro y Caracterización de especies liquénicas del ecosistema </a:t>
            </a:r>
            <a:r>
              <a:rPr lang="es-EC" sz="1600" dirty="0" smtClean="0"/>
              <a:t>Antártico, </a:t>
            </a:r>
            <a:r>
              <a:rPr lang="es-EC" sz="1600" dirty="0"/>
              <a:t>proyecto continuativo)</a:t>
            </a:r>
          </a:p>
          <a:p>
            <a:r>
              <a:rPr lang="es-EC" sz="1800" dirty="0" smtClean="0"/>
              <a:t>Aplicación</a:t>
            </a:r>
            <a:r>
              <a:rPr lang="es-EC" sz="1600" dirty="0" smtClean="0"/>
              <a:t> </a:t>
            </a:r>
            <a:r>
              <a:rPr lang="es-EC" sz="1600" dirty="0"/>
              <a:t>de modelos </a:t>
            </a:r>
            <a:r>
              <a:rPr lang="es-EC" sz="1600" dirty="0" err="1"/>
              <a:t>futurales</a:t>
            </a:r>
            <a:r>
              <a:rPr lang="es-EC" sz="1600" dirty="0"/>
              <a:t>  a 20 y 50 años (cambio climático) para los dos ecosistemas</a:t>
            </a:r>
          </a:p>
          <a:p>
            <a:pPr lvl="0"/>
            <a:r>
              <a:rPr lang="es-EC" sz="1600" dirty="0" smtClean="0"/>
              <a:t>Ejecutar </a:t>
            </a:r>
            <a:r>
              <a:rPr lang="es-EC" sz="1600" dirty="0"/>
              <a:t>un programa de monitoreo de líquenes en los </a:t>
            </a:r>
            <a:r>
              <a:rPr lang="es-EC" sz="1600" dirty="0" smtClean="0"/>
              <a:t>ecosistemas antártico</a:t>
            </a:r>
            <a:endParaRPr lang="es-EC" sz="1600" dirty="0"/>
          </a:p>
          <a:p>
            <a:endParaRPr lang="es-EC" sz="1600" dirty="0"/>
          </a:p>
        </p:txBody>
      </p:sp>
      <p:pic>
        <p:nvPicPr>
          <p:cNvPr id="4" name="3 Imagen" descr="https://yt3.ggpht.com/-CxmfZPHXZWs/AAAAAAAAAAI/AAAAAAAAAAA/pEdNeFAbDbc/s100-c-k-no-rj-c0xffffff/phot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7518"/>
            <a:ext cx="1080120" cy="1021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4 Imagen" descr="http://4.bp.blogspot.com/-Y4OrBNDtJ9g/U0RGlu3XxKI/AAAAAAAAADU/1lCI1XiFCIQ/s1068/Cabecera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752" y="154371"/>
            <a:ext cx="2276475" cy="558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3222"/>
            <a:ext cx="1000100" cy="107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Imagen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86710" y="0"/>
            <a:ext cx="1357290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2487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Áreas de monitoreo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C" dirty="0" smtClean="0"/>
          </a:p>
          <a:p>
            <a:endParaRPr lang="es-EC" dirty="0"/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507185"/>
              </p:ext>
            </p:extLst>
          </p:nvPr>
        </p:nvGraphicFramePr>
        <p:xfrm>
          <a:off x="-4869" y="1903951"/>
          <a:ext cx="3694216" cy="27991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94216"/>
              </a:tblGrid>
              <a:tr h="559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100" dirty="0">
                          <a:effectLst/>
                        </a:rPr>
                        <a:t>DEE</a:t>
                      </a:r>
                      <a:endParaRPr lang="es-EC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59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100" dirty="0">
                          <a:effectLst/>
                        </a:rPr>
                        <a:t>LEON DORMIDO</a:t>
                      </a:r>
                      <a:endParaRPr lang="es-EC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59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100">
                          <a:effectLst/>
                        </a:rPr>
                        <a:t>PEVIMA</a:t>
                      </a:r>
                      <a:endParaRPr lang="es-EC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59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100">
                          <a:effectLst/>
                        </a:rPr>
                        <a:t>PUNTA AMBATO</a:t>
                      </a:r>
                      <a:endParaRPr lang="es-EC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59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100" dirty="0">
                          <a:effectLst/>
                        </a:rPr>
                        <a:t>MONTE PUYANGO</a:t>
                      </a:r>
                      <a:endParaRPr lang="es-EC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 descr="C:\Users\laboratorio\Desktop\DSC071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391339"/>
            <a:ext cx="2520280" cy="1680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CAMPAÑA ANTARTICA 2017\30 DE ENERO\DSC071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3" y="1332723"/>
            <a:ext cx="2388332" cy="1592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CAMPAÑA ANTARTICA 2017\PUNTA AMBATO 1 DE FEB\DSC072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760" y="1336726"/>
            <a:ext cx="2382327" cy="1588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CAMPAÑA ANTARTICA 2017\PUNTA AMBATO 1 DE FEB\AMBATO 1\DSC076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453" y="3360757"/>
            <a:ext cx="2375633" cy="171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343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CuadroTexto"/>
          <p:cNvSpPr txBox="1"/>
          <p:nvPr/>
        </p:nvSpPr>
        <p:spPr>
          <a:xfrm>
            <a:off x="3451915" y="8060316"/>
            <a:ext cx="3780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dirty="0"/>
              <a:t>Los valores se ponderarán de acuerdo a las matrices desarrolladas por Matus (2007)</a:t>
            </a:r>
            <a:endParaRPr lang="es-ES" dirty="0"/>
          </a:p>
        </p:txBody>
      </p:sp>
      <p:sp>
        <p:nvSpPr>
          <p:cNvPr id="20" name="19 Rectángulo redondeado"/>
          <p:cNvSpPr/>
          <p:nvPr/>
        </p:nvSpPr>
        <p:spPr>
          <a:xfrm>
            <a:off x="1547664" y="931961"/>
            <a:ext cx="2273585" cy="65758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ES" dirty="0" smtClean="0"/>
              <a:t>Inventario comunidad liquenica</a:t>
            </a:r>
            <a:endParaRPr lang="es-ES" dirty="0"/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025631410"/>
              </p:ext>
            </p:extLst>
          </p:nvPr>
        </p:nvGraphicFramePr>
        <p:xfrm>
          <a:off x="506786" y="1589543"/>
          <a:ext cx="8357435" cy="51001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https://sites.google.com/site/liquenesdevenezuela/_/rsrc/1444912259182/home/-como-colectar-liquenes-/Equipo%20de%20colecta.jpg?height=276&amp;width=32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844" y="4053426"/>
            <a:ext cx="2156780" cy="24802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8"/>
          <a:srcRect l="39403" t="48566" r="37202" b="29046"/>
          <a:stretch/>
        </p:blipFill>
        <p:spPr>
          <a:xfrm>
            <a:off x="3681742" y="1638647"/>
            <a:ext cx="1368779" cy="13971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4" t="13066" r="15485" b="3796"/>
          <a:stretch/>
        </p:blipFill>
        <p:spPr>
          <a:xfrm>
            <a:off x="2055712" y="2833246"/>
            <a:ext cx="1257488" cy="12201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0" name="4 CuadroTexto"/>
          <p:cNvSpPr txBox="1"/>
          <p:nvPr/>
        </p:nvSpPr>
        <p:spPr>
          <a:xfrm>
            <a:off x="359532" y="6118226"/>
            <a:ext cx="18362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dirty="0" smtClean="0">
                <a:latin typeface="Cambria" pitchFamily="18" charset="0"/>
              </a:rPr>
              <a:t>Fuente:  </a:t>
            </a:r>
            <a:r>
              <a:rPr lang="es-ES" sz="1050" dirty="0" smtClean="0">
                <a:latin typeface="Cambria" pitchFamily="18" charset="0"/>
              </a:rPr>
              <a:t>Protocolo de manejo de colecciones de hongos</a:t>
            </a:r>
            <a:endParaRPr lang="es-ES" sz="1050" b="1" dirty="0">
              <a:latin typeface="Cambria" pitchFamily="18" charset="0"/>
            </a:endParaRPr>
          </a:p>
        </p:txBody>
      </p:sp>
      <p:sp>
        <p:nvSpPr>
          <p:cNvPr id="31" name="4 CuadroTexto"/>
          <p:cNvSpPr txBox="1"/>
          <p:nvPr/>
        </p:nvSpPr>
        <p:spPr>
          <a:xfrm>
            <a:off x="3577571" y="3084908"/>
            <a:ext cx="18362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dirty="0" smtClean="0">
                <a:latin typeface="Cambria" pitchFamily="18" charset="0"/>
              </a:rPr>
              <a:t>Fuente:  </a:t>
            </a:r>
            <a:r>
              <a:rPr lang="es-ES" sz="1050" dirty="0" smtClean="0">
                <a:latin typeface="Cambria" pitchFamily="18" charset="0"/>
              </a:rPr>
              <a:t>Protocolo de manejo de colecciones de hongos</a:t>
            </a:r>
            <a:endParaRPr lang="es-ES" sz="1050" b="1" dirty="0">
              <a:latin typeface="Cambria" pitchFamily="18" charset="0"/>
            </a:endParaRPr>
          </a:p>
        </p:txBody>
      </p:sp>
      <p:sp>
        <p:nvSpPr>
          <p:cNvPr id="32" name="4 CuadroTexto"/>
          <p:cNvSpPr txBox="1"/>
          <p:nvPr/>
        </p:nvSpPr>
        <p:spPr>
          <a:xfrm>
            <a:off x="1985045" y="4053426"/>
            <a:ext cx="183620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dirty="0" smtClean="0">
                <a:latin typeface="Cambria" pitchFamily="18" charset="0"/>
              </a:rPr>
              <a:t>Fuente:  </a:t>
            </a:r>
            <a:r>
              <a:rPr lang="es-ES" sz="1050" dirty="0" smtClean="0">
                <a:latin typeface="Cambria" pitchFamily="18" charset="0"/>
              </a:rPr>
              <a:t>Autor</a:t>
            </a:r>
            <a:endParaRPr lang="es-ES" sz="1050" b="1" dirty="0">
              <a:latin typeface="Cambria" pitchFamily="18" charset="0"/>
            </a:endParaRPr>
          </a:p>
        </p:txBody>
      </p:sp>
      <p:sp>
        <p:nvSpPr>
          <p:cNvPr id="34" name="4 CuadroTexto"/>
          <p:cNvSpPr txBox="1"/>
          <p:nvPr/>
        </p:nvSpPr>
        <p:spPr>
          <a:xfrm>
            <a:off x="6981235" y="6280919"/>
            <a:ext cx="18362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dirty="0" smtClean="0">
                <a:latin typeface="Cambria" pitchFamily="18" charset="0"/>
              </a:rPr>
              <a:t>Fuente:  </a:t>
            </a:r>
            <a:r>
              <a:rPr lang="es-ES" sz="1050" dirty="0" smtClean="0">
                <a:latin typeface="Cambria" pitchFamily="18" charset="0"/>
              </a:rPr>
              <a:t>Protocolo de manejo de colecciones de hongos</a:t>
            </a:r>
            <a:endParaRPr lang="es-ES" sz="1050" b="1" dirty="0">
              <a:latin typeface="Cambria" pitchFamily="18" charset="0"/>
            </a:endParaRPr>
          </a:p>
        </p:txBody>
      </p:sp>
      <p:pic>
        <p:nvPicPr>
          <p:cNvPr id="13" name="Picture 2" descr="K:\FLORA Y BOTANICA SISTEMATICA\DSC0676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42004" y="626372"/>
            <a:ext cx="1691680" cy="1268760"/>
          </a:xfrm>
          <a:prstGeom prst="rect">
            <a:avLst/>
          </a:prstGeom>
          <a:noFill/>
        </p:spPr>
      </p:pic>
      <p:sp>
        <p:nvSpPr>
          <p:cNvPr id="14" name="1 Título"/>
          <p:cNvSpPr>
            <a:spLocks noGrp="1"/>
          </p:cNvSpPr>
          <p:nvPr>
            <p:ph type="title"/>
          </p:nvPr>
        </p:nvSpPr>
        <p:spPr>
          <a:xfrm>
            <a:off x="971600" y="0"/>
            <a:ext cx="7498080" cy="1143000"/>
          </a:xfrm>
        </p:spPr>
        <p:txBody>
          <a:bodyPr>
            <a:normAutofit/>
          </a:bodyPr>
          <a:lstStyle/>
          <a:p>
            <a:r>
              <a:rPr lang="es-EC" sz="2400" dirty="0" smtClean="0"/>
              <a:t>METODOLOGIA</a:t>
            </a:r>
            <a:endParaRPr lang="es-EC" sz="2400" dirty="0"/>
          </a:p>
        </p:txBody>
      </p:sp>
      <p:pic>
        <p:nvPicPr>
          <p:cNvPr id="1026" name="Picture 2" descr="E:\FOTOSS\papallacta alina2\DSC05160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598316"/>
            <a:ext cx="1441732" cy="108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035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30" grpId="0"/>
      <p:bldP spid="31" grpId="0"/>
      <p:bldP spid="32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9 Rectángulo redondeado"/>
          <p:cNvSpPr/>
          <p:nvPr/>
        </p:nvSpPr>
        <p:spPr>
          <a:xfrm>
            <a:off x="1547664" y="1247833"/>
            <a:ext cx="2273585" cy="65758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ES" dirty="0" smtClean="0"/>
              <a:t>Identificación de líquenes</a:t>
            </a:r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l="40299" t="37232" r="41679" b="32545"/>
          <a:stretch/>
        </p:blipFill>
        <p:spPr>
          <a:xfrm>
            <a:off x="1277634" y="2239670"/>
            <a:ext cx="1799277" cy="31132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4 Flecha derecha"/>
          <p:cNvSpPr/>
          <p:nvPr/>
        </p:nvSpPr>
        <p:spPr>
          <a:xfrm>
            <a:off x="6906824" y="2794291"/>
            <a:ext cx="1350150" cy="79208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Clasificación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9" name="5 Flecha derecha"/>
          <p:cNvSpPr/>
          <p:nvPr/>
        </p:nvSpPr>
        <p:spPr>
          <a:xfrm>
            <a:off x="6906824" y="4560838"/>
            <a:ext cx="1350150" cy="79208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Cálculo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0" name="4 CuadroTexto"/>
          <p:cNvSpPr txBox="1"/>
          <p:nvPr/>
        </p:nvSpPr>
        <p:spPr>
          <a:xfrm>
            <a:off x="1379599" y="5377362"/>
            <a:ext cx="18362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dirty="0" smtClean="0">
                <a:latin typeface="Cambria" pitchFamily="18" charset="0"/>
              </a:rPr>
              <a:t>Fuente:  </a:t>
            </a:r>
            <a:r>
              <a:rPr lang="es-ES" sz="1050" dirty="0" smtClean="0">
                <a:latin typeface="Cambria" pitchFamily="18" charset="0"/>
              </a:rPr>
              <a:t>Protocolo de manejo de colecciones de hongos</a:t>
            </a:r>
            <a:endParaRPr lang="es-ES" sz="1050" b="1" dirty="0">
              <a:latin typeface="Cambria" pitchFamily="18" charset="0"/>
            </a:endParaRPr>
          </a:p>
        </p:txBody>
      </p:sp>
      <p:grpSp>
        <p:nvGrpSpPr>
          <p:cNvPr id="11" name="Grupo 10"/>
          <p:cNvGrpSpPr/>
          <p:nvPr/>
        </p:nvGrpSpPr>
        <p:grpSpPr>
          <a:xfrm>
            <a:off x="1379599" y="5895091"/>
            <a:ext cx="1073574" cy="335737"/>
            <a:chOff x="2170850" y="4458164"/>
            <a:chExt cx="1431432" cy="335737"/>
          </a:xfrm>
        </p:grpSpPr>
        <p:sp>
          <p:nvSpPr>
            <p:cNvPr id="12" name="Rectángulo 11"/>
            <p:cNvSpPr/>
            <p:nvPr/>
          </p:nvSpPr>
          <p:spPr>
            <a:xfrm>
              <a:off x="2170850" y="4458164"/>
              <a:ext cx="1431432" cy="33573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Rectángulo 12"/>
            <p:cNvSpPr/>
            <p:nvPr/>
          </p:nvSpPr>
          <p:spPr>
            <a:xfrm>
              <a:off x="2170850" y="4458164"/>
              <a:ext cx="1431432" cy="3357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451" tIns="0" rIns="0" bIns="0" numCol="1" spcCol="1270" anchor="t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1800" kern="1200" dirty="0"/>
            </a:p>
          </p:txBody>
        </p:sp>
      </p:grpSp>
      <p:sp>
        <p:nvSpPr>
          <p:cNvPr id="14" name="Rectángulo 13"/>
          <p:cNvSpPr/>
          <p:nvPr/>
        </p:nvSpPr>
        <p:spPr>
          <a:xfrm>
            <a:off x="1148620" y="5861496"/>
            <a:ext cx="22599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dirty="0" smtClean="0">
                <a:ea typeface="Times New Roman" panose="02020603050405020304" pitchFamily="18" charset="0"/>
              </a:rPr>
              <a:t>Observaciones </a:t>
            </a:r>
            <a:r>
              <a:rPr lang="es-EC" dirty="0">
                <a:ea typeface="Times New Roman" panose="02020603050405020304" pitchFamily="18" charset="0"/>
              </a:rPr>
              <a:t>macroscópicas y microscópicas</a:t>
            </a:r>
            <a:endParaRPr lang="es-ES" dirty="0"/>
          </a:p>
        </p:txBody>
      </p:sp>
      <p:pic>
        <p:nvPicPr>
          <p:cNvPr id="5122" name="Picture 2" descr="http://2.bp.blogspot.com/-rQbsXqQ5nKA/UaVTtcZDgWI/AAAAAAAAAMI/FueM_SQ_8Fk/s1600/DSC_30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595" y="2598919"/>
            <a:ext cx="2394756" cy="23947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5" name="Rectángulo 14"/>
          <p:cNvSpPr/>
          <p:nvPr/>
        </p:nvSpPr>
        <p:spPr>
          <a:xfrm>
            <a:off x="3909899" y="5815328"/>
            <a:ext cx="2265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C" dirty="0" smtClean="0">
                <a:ea typeface="Times New Roman" panose="02020603050405020304" pitchFamily="18" charset="0"/>
              </a:rPr>
              <a:t>Pruebas </a:t>
            </a:r>
            <a:r>
              <a:rPr lang="es-EC" dirty="0">
                <a:ea typeface="Times New Roman" panose="02020603050405020304" pitchFamily="18" charset="0"/>
              </a:rPr>
              <a:t>de coloración</a:t>
            </a:r>
            <a:endParaRPr lang="es-ES" dirty="0"/>
          </a:p>
        </p:txBody>
      </p:sp>
      <p:sp>
        <p:nvSpPr>
          <p:cNvPr id="17" name="4 CuadroTexto"/>
          <p:cNvSpPr txBox="1"/>
          <p:nvPr/>
        </p:nvSpPr>
        <p:spPr>
          <a:xfrm>
            <a:off x="3841309" y="5169613"/>
            <a:ext cx="18362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dirty="0" smtClean="0">
                <a:latin typeface="Cambria" pitchFamily="18" charset="0"/>
              </a:rPr>
              <a:t>Fuente:  </a:t>
            </a:r>
            <a:r>
              <a:rPr lang="es-ES" sz="1050" dirty="0" smtClean="0">
                <a:latin typeface="Cambria" pitchFamily="18" charset="0"/>
              </a:rPr>
              <a:t>Cristales en la Naturaleza de lo micro a lo macro</a:t>
            </a:r>
            <a:endParaRPr lang="es-ES" sz="1050" dirty="0">
              <a:latin typeface="Cambria" pitchFamily="18" charset="0"/>
            </a:endParaRPr>
          </a:p>
        </p:txBody>
      </p:sp>
      <p:pic>
        <p:nvPicPr>
          <p:cNvPr id="16" name="15 Imagen" descr="https://yt3.ggpht.com/-CxmfZPHXZWs/AAAAAAAAAAI/AAAAAAAAAAA/pEdNeFAbDbc/s100-c-k-no-rj-c0xffffff/photo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14" y="0"/>
            <a:ext cx="1080120" cy="1021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17 Imagen" descr="http://4.bp.blogspot.com/-Y4OrBNDtJ9g/U0RGlu3XxKI/AAAAAAAAADU/1lCI1XiFCIQ/s1068/Cabecera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752" y="154371"/>
            <a:ext cx="2276475" cy="558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33222"/>
            <a:ext cx="1000100" cy="107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19 Imagen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86710" y="0"/>
            <a:ext cx="1357290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212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251520" y="548680"/>
            <a:ext cx="8710684" cy="535964"/>
          </a:xfrm>
        </p:spPr>
        <p:txBody>
          <a:bodyPr>
            <a:normAutofit fontScale="90000"/>
          </a:bodyPr>
          <a:lstStyle/>
          <a:p>
            <a:r>
              <a:rPr lang="es-EC" sz="2400" dirty="0" smtClean="0">
                <a:latin typeface="+mn-lt"/>
              </a:rPr>
              <a:t>Análisis </a:t>
            </a:r>
            <a:r>
              <a:rPr lang="es-EC" sz="2400" dirty="0">
                <a:latin typeface="+mn-lt"/>
              </a:rPr>
              <a:t>de</a:t>
            </a:r>
            <a:r>
              <a:rPr lang="x-none" sz="2400" dirty="0">
                <a:latin typeface="+mn-lt"/>
              </a:rPr>
              <a:t> distribución, frecuencia liquénica por </a:t>
            </a:r>
            <a:r>
              <a:rPr lang="x-none" sz="2400">
                <a:latin typeface="+mn-lt"/>
              </a:rPr>
              <a:t>especie </a:t>
            </a:r>
            <a:r>
              <a:rPr lang="x-none" sz="2400" smtClean="0">
                <a:latin typeface="+mn-lt"/>
              </a:rPr>
              <a:t>presentes</a:t>
            </a:r>
            <a:r>
              <a:rPr lang="es-ES" i="1" dirty="0">
                <a:solidFill>
                  <a:srgbClr val="7030A0"/>
                </a:solidFill>
              </a:rPr>
              <a:t/>
            </a:r>
            <a:br>
              <a:rPr lang="es-ES" i="1" dirty="0">
                <a:solidFill>
                  <a:srgbClr val="7030A0"/>
                </a:solidFill>
              </a:rPr>
            </a:br>
            <a:endParaRPr lang="es-E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6479041" y="4536519"/>
            <a:ext cx="17269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dirty="0" smtClean="0"/>
              <a:t>(Mora., Alanís, González, </a:t>
            </a:r>
            <a:r>
              <a:rPr lang="es-ES_tradnl" sz="1400" dirty="0" err="1" smtClean="0"/>
              <a:t>Yamallel</a:t>
            </a:r>
            <a:r>
              <a:rPr lang="es-ES_tradnl" sz="1400" dirty="0"/>
              <a:t>, </a:t>
            </a:r>
            <a:r>
              <a:rPr lang="es-ES_tradnl" sz="1400" dirty="0" smtClean="0"/>
              <a:t>&amp; Cuellar, 2013)</a:t>
            </a:r>
            <a:endParaRPr lang="es-ES" sz="1400" dirty="0">
              <a:latin typeface="Cambria" pitchFamily="18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903571" y="1159260"/>
            <a:ext cx="20333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/>
              <a:t>Delimitar </a:t>
            </a:r>
            <a:r>
              <a:rPr lang="es-ES" dirty="0"/>
              <a:t>los espacios cubiertos por las especies </a:t>
            </a:r>
            <a:r>
              <a:rPr lang="es-ES" dirty="0" err="1" smtClean="0"/>
              <a:t>liquénicos</a:t>
            </a:r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11" name="Flecha derecha 10"/>
          <p:cNvSpPr/>
          <p:nvPr/>
        </p:nvSpPr>
        <p:spPr>
          <a:xfrm>
            <a:off x="3715407" y="1551516"/>
            <a:ext cx="1504666" cy="92333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/>
        </p:nvSpPr>
        <p:spPr>
          <a:xfrm>
            <a:off x="5973165" y="1432146"/>
            <a:ext cx="2029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/>
              <a:t>Evaluación de la </a:t>
            </a:r>
            <a:r>
              <a:rPr lang="es-ES" dirty="0"/>
              <a:t>diversidad de especies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6002259" y="2472766"/>
            <a:ext cx="26805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 smtClean="0"/>
              <a:t>Índice de Shannon-Wiener</a:t>
            </a:r>
            <a:endParaRPr lang="es-ES" dirty="0"/>
          </a:p>
        </p:txBody>
      </p:sp>
      <p:sp>
        <p:nvSpPr>
          <p:cNvPr id="17" name="Rectángulo 16"/>
          <p:cNvSpPr/>
          <p:nvPr/>
        </p:nvSpPr>
        <p:spPr>
          <a:xfrm>
            <a:off x="6301509" y="4178784"/>
            <a:ext cx="18742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/>
              <a:t>Í</a:t>
            </a:r>
            <a:r>
              <a:rPr lang="es-ES" dirty="0" smtClean="0"/>
              <a:t>ndice </a:t>
            </a:r>
            <a:r>
              <a:rPr lang="es-ES" dirty="0"/>
              <a:t>de </a:t>
            </a:r>
            <a:r>
              <a:rPr lang="es-ES" dirty="0" smtClean="0"/>
              <a:t>Simpson</a:t>
            </a:r>
            <a:endParaRPr lang="es-ES" dirty="0"/>
          </a:p>
        </p:txBody>
      </p:sp>
      <p:sp>
        <p:nvSpPr>
          <p:cNvPr id="18" name="Rectángulo 17"/>
          <p:cNvSpPr/>
          <p:nvPr/>
        </p:nvSpPr>
        <p:spPr>
          <a:xfrm>
            <a:off x="6355434" y="2869804"/>
            <a:ext cx="1675459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s-EC" dirty="0">
                <a:latin typeface="Times New Roman" panose="02020603050405020304" pitchFamily="18" charset="0"/>
                <a:ea typeface="Times New Roman" panose="02020603050405020304" pitchFamily="18" charset="0"/>
              </a:rPr>
              <a:t>H'= -</a:t>
            </a:r>
            <a:r>
              <a:rPr lang="es-EC" dirty="0">
                <a:latin typeface="Swis721 LtCn BT"/>
                <a:ea typeface="Times New Roman" panose="02020603050405020304" pitchFamily="18" charset="0"/>
                <a:cs typeface="Times New Roman" panose="02020603050405020304" pitchFamily="18" charset="0"/>
              </a:rPr>
              <a:t>∑</a:t>
            </a:r>
            <a:r>
              <a:rPr lang="es-EC" dirty="0">
                <a:latin typeface="Times New Roman" panose="02020603050405020304" pitchFamily="18" charset="0"/>
                <a:ea typeface="Times New Roman" panose="02020603050405020304" pitchFamily="18" charset="0"/>
              </a:rPr>
              <a:t>Pi * </a:t>
            </a:r>
            <a:r>
              <a:rPr lang="es-EC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ln</a:t>
            </a:r>
            <a:r>
              <a:rPr lang="es-EC" dirty="0">
                <a:latin typeface="Times New Roman" panose="02020603050405020304" pitchFamily="18" charset="0"/>
                <a:ea typeface="Times New Roman" panose="02020603050405020304" pitchFamily="18" charset="0"/>
              </a:rPr>
              <a:t> Pi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ángulo 20"/>
              <p:cNvSpPr/>
              <p:nvPr/>
            </p:nvSpPr>
            <p:spPr>
              <a:xfrm>
                <a:off x="6355434" y="3501008"/>
                <a:ext cx="1824538" cy="533544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r>
                  <a:rPr lang="es-EC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S= 1/∑ </a:t>
                </a:r>
                <a:r>
                  <a:rPr lang="es-EC" dirty="0">
                    <a:effectLst/>
                    <a:latin typeface="Swis721 LtCn B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s-EC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i="1">
                            <a:effectLst/>
                            <a:latin typeface="Cambria Math"/>
                          </a:rPr>
                        </m:ctrlPr>
                      </m:fPr>
                      <m:num>
                        <m:r>
                          <a:rPr lang="es-EC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s-EC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₁(</m:t>
                        </m:r>
                        <m:r>
                          <a:rPr lang="es-EC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s-EC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₁−1</m:t>
                        </m:r>
                      </m:num>
                      <m:den>
                        <m:r>
                          <a:rPr lang="es-EC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𝑁</m:t>
                        </m:r>
                        <m:r>
                          <a:rPr lang="es-EC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s-EC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𝑁</m:t>
                        </m:r>
                        <m:r>
                          <a:rPr lang="es-EC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es-EC" dirty="0">
                    <a:effectLst/>
                    <a:latin typeface="Swis721 LtCn B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)</a:t>
                </a:r>
                <a:endParaRPr lang="es-ES" dirty="0"/>
              </a:p>
            </p:txBody>
          </p:sp>
        </mc:Choice>
        <mc:Fallback xmlns="">
          <p:sp>
            <p:nvSpPr>
              <p:cNvPr id="21" name="Rectángulo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5434" y="3501008"/>
                <a:ext cx="1824538" cy="533544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C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Flecha derecha 23"/>
          <p:cNvSpPr/>
          <p:nvPr/>
        </p:nvSpPr>
        <p:spPr>
          <a:xfrm>
            <a:off x="4139952" y="4351853"/>
            <a:ext cx="1504666" cy="92333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4" name="13 Imagen" descr="C:\Users\Alina\Desktop\FOTOS TESIS\FOTOS_PUNTOS_PAPALLACTA\ESTACION METEREOLOGICA\3\DSC0525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571" y="3640130"/>
            <a:ext cx="2873973" cy="234677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1 Título"/>
          <p:cNvSpPr txBox="1">
            <a:spLocks/>
          </p:cNvSpPr>
          <p:nvPr/>
        </p:nvSpPr>
        <p:spPr>
          <a:xfrm>
            <a:off x="403920" y="6093296"/>
            <a:ext cx="4488365" cy="535964"/>
          </a:xfrm>
          <a:prstGeom prst="rect">
            <a:avLst/>
          </a:prstGeom>
        </p:spPr>
        <p:txBody>
          <a:bodyPr anchor="ctr">
            <a:normAutofit fontScale="75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s-EC" sz="2400" dirty="0" smtClean="0">
                <a:latin typeface="+mn-lt"/>
              </a:rPr>
              <a:t>Establecimiento de parcelas permanentes para monitoreo</a:t>
            </a:r>
            <a:endParaRPr lang="es-ES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16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io">
  <a:themeElements>
    <a:clrScheme name="Solsti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7082</TotalTime>
  <Words>540</Words>
  <Application>Microsoft Office PowerPoint</Application>
  <PresentationFormat>Presentación en pantalla (4:3)</PresentationFormat>
  <Paragraphs>77</Paragraphs>
  <Slides>20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1" baseType="lpstr">
      <vt:lpstr>Solsticio</vt:lpstr>
      <vt:lpstr>Presentación de PowerPoint</vt:lpstr>
      <vt:lpstr>LIQUENES</vt:lpstr>
      <vt:lpstr>ANTECEDENTES</vt:lpstr>
      <vt:lpstr>Presentación de PowerPoint</vt:lpstr>
      <vt:lpstr>Presentación de PowerPoint</vt:lpstr>
      <vt:lpstr>Áreas de monitoreo</vt:lpstr>
      <vt:lpstr>METODOLOGIA</vt:lpstr>
      <vt:lpstr>Presentación de PowerPoint</vt:lpstr>
      <vt:lpstr>Análisis de distribución, frecuencia liquénica por especie presentes </vt:lpstr>
      <vt:lpstr>Diseño del modelo de distribución de los líquenes como bioindicador de la calidad del ecosistema ante los efectos del cambio climático.  </vt:lpstr>
      <vt:lpstr>Presentación de PowerPoint</vt:lpstr>
      <vt:lpstr>Presentación de PowerPoint</vt:lpstr>
      <vt:lpstr>GRACIAS</vt:lpstr>
      <vt:lpstr>Presentación de PowerPoint</vt:lpstr>
      <vt:lpstr>Presentación de PowerPoint</vt:lpstr>
      <vt:lpstr>Presentación de PowerPoint</vt:lpstr>
      <vt:lpstr>OBJETIVOS ESPECÍFICOS</vt:lpstr>
      <vt:lpstr>Lago 2</vt:lpstr>
      <vt:lpstr>Lago1</vt:lpstr>
      <vt:lpstr>GRACIAS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Seven</dc:creator>
  <cp:lastModifiedBy>laboratorio</cp:lastModifiedBy>
  <cp:revision>165</cp:revision>
  <dcterms:created xsi:type="dcterms:W3CDTF">2012-11-16T02:04:53Z</dcterms:created>
  <dcterms:modified xsi:type="dcterms:W3CDTF">2017-03-31T19:45:06Z</dcterms:modified>
</cp:coreProperties>
</file>