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312" r:id="rId4"/>
    <p:sldId id="313" r:id="rId5"/>
    <p:sldId id="314" r:id="rId6"/>
    <p:sldId id="316" r:id="rId7"/>
    <p:sldId id="317" r:id="rId8"/>
    <p:sldId id="318" r:id="rId9"/>
    <p:sldId id="319" r:id="rId10"/>
    <p:sldId id="257" r:id="rId11"/>
    <p:sldId id="306" r:id="rId12"/>
    <p:sldId id="259" r:id="rId13"/>
    <p:sldId id="260" r:id="rId14"/>
    <p:sldId id="291" r:id="rId15"/>
    <p:sldId id="261" r:id="rId16"/>
    <p:sldId id="262" r:id="rId17"/>
    <p:sldId id="343" r:id="rId18"/>
    <p:sldId id="344" r:id="rId19"/>
    <p:sldId id="263" r:id="rId20"/>
    <p:sldId id="265" r:id="rId21"/>
    <p:sldId id="304" r:id="rId22"/>
    <p:sldId id="300" r:id="rId23"/>
    <p:sldId id="321" r:id="rId24"/>
    <p:sldId id="322" r:id="rId25"/>
    <p:sldId id="346" r:id="rId26"/>
    <p:sldId id="326" r:id="rId27"/>
    <p:sldId id="327" r:id="rId28"/>
    <p:sldId id="341" r:id="rId29"/>
    <p:sldId id="328" r:id="rId30"/>
    <p:sldId id="332" r:id="rId31"/>
    <p:sldId id="297" r:id="rId32"/>
    <p:sldId id="271" r:id="rId33"/>
    <p:sldId id="336" r:id="rId34"/>
    <p:sldId id="308" r:id="rId35"/>
    <p:sldId id="337" r:id="rId36"/>
    <p:sldId id="345" r:id="rId37"/>
    <p:sldId id="338" r:id="rId38"/>
    <p:sldId id="339" r:id="rId39"/>
    <p:sldId id="340" r:id="rId40"/>
    <p:sldId id="347" r:id="rId41"/>
    <p:sldId id="348" r:id="rId42"/>
    <p:sldId id="349" r:id="rId43"/>
    <p:sldId id="350" r:id="rId44"/>
    <p:sldId id="351" r:id="rId45"/>
    <p:sldId id="352" r:id="rId46"/>
    <p:sldId id="342" r:id="rId47"/>
    <p:sldId id="311" r:id="rId48"/>
    <p:sldId id="303" r:id="rId4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3971B-6AE1-40BE-B54A-D33877C6DADB}" type="datetimeFigureOut">
              <a:rPr lang="es-ES" smtClean="0"/>
              <a:pPr/>
              <a:t>04/03/2012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63635-F2B0-4B20-A57B-0C681622F784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sin fondo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714356"/>
            <a:ext cx="1785950" cy="207170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14810" y="1007732"/>
            <a:ext cx="46434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INFORME DE TRABAJO DE CAMPO EN LA</a:t>
            </a:r>
            <a:r>
              <a:rPr kumimoji="0" lang="es-ES" sz="2400" b="1" i="0" strike="noStrike" cap="none" normalizeH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XIV</a:t>
            </a:r>
            <a:r>
              <a:rPr kumimoji="0" lang="es-ES" sz="2400" b="1" i="0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EXPEDICIÓN A LA ANTARTIDA</a:t>
            </a:r>
            <a:endParaRPr kumimoji="0" lang="es-ES" sz="2800" b="1" i="0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857224" y="3214686"/>
            <a:ext cx="70991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Nombre del Proyecto</a:t>
            </a:r>
            <a:r>
              <a:rPr lang="es-ES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  <a:r>
              <a:rPr lang="es-EC" sz="2000" dirty="0" smtClean="0"/>
              <a:t>“Aislamiento e identificación de microorganismos marinos y terrestres de la Antártida y establecimiento de un Banco de Cepas para evaluar su potencialidad biotecnológica”</a:t>
            </a:r>
            <a:endParaRPr lang="es-ES" sz="2000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s-ES_tradnl" sz="2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857224" y="4714884"/>
            <a:ext cx="6811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S_tradnl" sz="2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_tradnl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Centro de Investigaciones Biotecnológicas del Ecuador. CIBE-ESPOL</a:t>
            </a:r>
            <a:endParaRPr lang="es-EC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4857760"/>
            <a:ext cx="1285884" cy="168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8 Imagen" descr="ARTE FINAL LOGO ESPOL"/>
          <p:cNvPicPr/>
          <p:nvPr/>
        </p:nvPicPr>
        <p:blipFill>
          <a:blip r:embed="rId4" cstate="print"/>
          <a:srcRect t="14073" r="79472"/>
          <a:stretch>
            <a:fillRect/>
          </a:stretch>
        </p:blipFill>
        <p:spPr bwMode="auto">
          <a:xfrm>
            <a:off x="395536" y="1196752"/>
            <a:ext cx="172819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71480"/>
            <a:ext cx="4363988" cy="5593824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5364088" y="692696"/>
            <a:ext cx="350046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Zonas de Muestreo</a:t>
            </a:r>
          </a:p>
          <a:p>
            <a:endPara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150000"/>
              </a:lnSpc>
            </a:pPr>
            <a:r>
              <a:rPr lang="es-EC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Isla </a:t>
            </a: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Greenwich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s-EC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Punta Ambato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s-EC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Puyango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s-EC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Río Culebra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s-EC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Transecto/ Glaciar Quito</a:t>
            </a: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Isla Barrientos</a:t>
            </a: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Isla Roberts</a:t>
            </a: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Isla Torre</a:t>
            </a:r>
            <a:endParaRPr lang="es-E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Isla Dee</a:t>
            </a: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Bahía Chile</a:t>
            </a:r>
          </a:p>
          <a:p>
            <a:pPr marL="457200" indent="-457200">
              <a:lnSpc>
                <a:spcPct val="150000"/>
              </a:lnSpc>
            </a:pPr>
            <a:r>
              <a:rPr lang="es-EC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Ensenada de Guayaquil</a:t>
            </a:r>
          </a:p>
          <a:p>
            <a:endParaRPr lang="es-EC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s-EC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CuadroTexto"/>
          <p:cNvSpPr txBox="1"/>
          <p:nvPr/>
        </p:nvSpPr>
        <p:spPr>
          <a:xfrm>
            <a:off x="1071538" y="357166"/>
            <a:ext cx="4429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ÁREAS DE ESTUDIO</a:t>
            </a:r>
            <a:endParaRPr lang="es-EC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4000" b="1" dirty="0" smtClean="0"/>
              <a:t>Muestras Colectadas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4525963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s-ES" dirty="0" smtClean="0"/>
              <a:t>Sedimentos Marinos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Suelos ( Ambiente Asociado)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Agua (Marina y Deshielo)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Macroalgas (Materia Orgánica)</a:t>
            </a:r>
          </a:p>
          <a:p>
            <a:pPr>
              <a:lnSpc>
                <a:spcPct val="150000"/>
              </a:lnSpc>
            </a:pPr>
            <a:r>
              <a:rPr lang="es-ES" dirty="0" smtClean="0"/>
              <a:t>Hongos Lignolíticos (Colectores)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 l="24609" t="25312" r="20898" b="18437"/>
          <a:stretch>
            <a:fillRect/>
          </a:stretch>
        </p:blipFill>
        <p:spPr bwMode="auto">
          <a:xfrm>
            <a:off x="467544" y="764704"/>
            <a:ext cx="841539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48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57158" y="642918"/>
          <a:ext cx="8358246" cy="5357851"/>
        </p:xfrm>
        <a:graphic>
          <a:graphicData uri="http://schemas.openxmlformats.org/drawingml/2006/table">
            <a:tbl>
              <a:tblPr/>
              <a:tblGrid>
                <a:gridCol w="1119485"/>
                <a:gridCol w="999484"/>
                <a:gridCol w="1114749"/>
                <a:gridCol w="1289224"/>
                <a:gridCol w="1917652"/>
                <a:gridCol w="1917652"/>
              </a:tblGrid>
              <a:tr h="1177344">
                <a:tc row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Arial"/>
                          <a:ea typeface="Times New Roman"/>
                        </a:rPr>
                        <a:t>Barrientos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C" sz="1400"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M19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C" sz="1400"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135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25,5’’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40,1’’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de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773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138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22,2’’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47,0’’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Musgo y Mat Org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M21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26,3’’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30,3’’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Algas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M22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141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26,5’’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45’ 48,2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142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34,3’’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45’ 32,2’’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M24S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19,7’’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31,8’’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0461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M25A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19,7’’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31,8’’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Superficie Cost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6429">
                <a:tc gridSpan="6"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57158" y="428604"/>
          <a:ext cx="8501121" cy="6000790"/>
        </p:xfrm>
        <a:graphic>
          <a:graphicData uri="http://schemas.openxmlformats.org/drawingml/2006/table">
            <a:tbl>
              <a:tblPr/>
              <a:tblGrid>
                <a:gridCol w="1138622"/>
                <a:gridCol w="1016569"/>
                <a:gridCol w="1133804"/>
                <a:gridCol w="1311262"/>
                <a:gridCol w="1950432"/>
                <a:gridCol w="1950432"/>
              </a:tblGrid>
              <a:tr h="600079">
                <a:tc rowSpan="10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Arial"/>
                          <a:ea typeface="Times New Roman"/>
                        </a:rPr>
                        <a:t>Isla </a:t>
                      </a:r>
                      <a:r>
                        <a:rPr lang="es-EC" sz="1400" b="1" dirty="0" smtClean="0">
                          <a:latin typeface="Arial"/>
                          <a:ea typeface="Times New Roman"/>
                        </a:rPr>
                        <a:t>Torre</a:t>
                      </a:r>
                      <a:endParaRPr lang="es-ES" sz="14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M39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39,2’’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48,4’’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Musgo y Mat Org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M40A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146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46,5’’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48,0’’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Laguna Deshielo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M40S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146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46,5’’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48,0’’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M41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147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48,9’’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41,6’’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Musgo y Mat Org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M42A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148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52,3’’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21,6’’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Laguna Deshielo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M42S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148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52,3’’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21,6’’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149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39,2’’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43’ 56,5’’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M44A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44,1’’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06,8’’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Laguna Deshielo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M44S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44,1’’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06,8’’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Morrena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079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M45A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151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24’ 44,7’’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09,0’’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Agua Playa litoral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320478" cy="324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852936"/>
            <a:ext cx="4289450" cy="321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2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57158" y="500042"/>
          <a:ext cx="8358246" cy="5715040"/>
        </p:xfrm>
        <a:graphic>
          <a:graphicData uri="http://schemas.openxmlformats.org/drawingml/2006/table">
            <a:tbl>
              <a:tblPr/>
              <a:tblGrid>
                <a:gridCol w="1119485"/>
                <a:gridCol w="999484"/>
                <a:gridCol w="1114749"/>
                <a:gridCol w="1289224"/>
                <a:gridCol w="1917652"/>
                <a:gridCol w="1917652"/>
              </a:tblGrid>
              <a:tr h="714380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s-EC" sz="1400" dirty="0"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>
                          <a:latin typeface="Arial"/>
                          <a:ea typeface="Times New Roman"/>
                        </a:rPr>
                        <a:t>Punta Ambato</a:t>
                      </a:r>
                      <a:endParaRPr lang="es-ES" sz="14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M46A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27,7’’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Laguna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M46S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153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27,7’’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 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M47A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154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32,2’’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30,2’’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M47S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154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32,2’’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30,2’’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M48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36,1’’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14,3’’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Musgo y Mat Org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M49A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156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35,8’’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15,3’’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Laguna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M49S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156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35,8’’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15,3’’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Biofilm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M50A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GPS 157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40,0’’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47’ 06,2’’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Río Deshielo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1472" y="10001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C" sz="2700" b="1" dirty="0"/>
              <a:t>OBJETIVO GENERAL DEL </a:t>
            </a:r>
            <a:r>
              <a:rPr lang="es-EC" sz="2700" b="1" dirty="0" smtClean="0"/>
              <a:t>PROYECTO</a:t>
            </a:r>
            <a:br>
              <a:rPr lang="es-EC" sz="2700" b="1" dirty="0" smtClean="0"/>
            </a:br>
            <a:r>
              <a:rPr lang="es-EC" sz="2700" b="1" dirty="0" smtClean="0"/>
              <a:t/>
            </a:r>
            <a:br>
              <a:rPr lang="es-EC" sz="2700" b="1" dirty="0" smtClean="0"/>
            </a:br>
            <a:r>
              <a:rPr lang="es-EC" sz="2700" dirty="0" smtClean="0"/>
              <a:t> </a:t>
            </a:r>
            <a:r>
              <a:rPr lang="es-ES" sz="2700" dirty="0"/>
              <a:t/>
            </a:r>
            <a:br>
              <a:rPr lang="es-ES" sz="2700" dirty="0"/>
            </a:br>
            <a:r>
              <a:rPr lang="es-EC" sz="2700" dirty="0"/>
              <a:t> </a:t>
            </a:r>
            <a:r>
              <a:rPr lang="es-ES" sz="2700" dirty="0"/>
              <a:t/>
            </a:r>
            <a:br>
              <a:rPr lang="es-ES" sz="2700" dirty="0"/>
            </a:b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785786" y="1428736"/>
            <a:ext cx="7674646" cy="4989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C" sz="2800" dirty="0" smtClean="0"/>
              <a:t>Estudiar las poblaciones microbiológicas de muestras recolectadas durante el verano antártico, para identificar los géneros y especies de bacterias aisladas y determinar el potencial biotecnológico: caracterización de metabolitos y actividad antimicrobiana.</a:t>
            </a:r>
          </a:p>
          <a:p>
            <a:pPr algn="just">
              <a:lnSpc>
                <a:spcPct val="150000"/>
              </a:lnSpc>
            </a:pPr>
            <a:r>
              <a:rPr lang="es-EC" sz="2800" dirty="0" smtClean="0"/>
              <a:t>  </a:t>
            </a:r>
            <a:r>
              <a:rPr lang="es-ES" dirty="0" smtClean="0"/>
              <a:t/>
            </a:r>
            <a:br>
              <a:rPr lang="es-ES" dirty="0" smtClean="0"/>
            </a:b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57158" y="428604"/>
          <a:ext cx="8429684" cy="5857918"/>
        </p:xfrm>
        <a:graphic>
          <a:graphicData uri="http://schemas.openxmlformats.org/drawingml/2006/table">
            <a:tbl>
              <a:tblPr/>
              <a:tblGrid>
                <a:gridCol w="1129054"/>
                <a:gridCol w="1008027"/>
                <a:gridCol w="1124276"/>
                <a:gridCol w="1300243"/>
                <a:gridCol w="1934042"/>
                <a:gridCol w="1934042"/>
              </a:tblGrid>
              <a:tr h="532538">
                <a:tc rowSpan="11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b="1" dirty="0" smtClean="0">
                          <a:latin typeface="Arial"/>
                          <a:ea typeface="Times New Roman"/>
                        </a:rPr>
                        <a:t>Transecto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200" b="1" dirty="0">
                          <a:latin typeface="Arial"/>
                          <a:ea typeface="Times New Roman"/>
                        </a:rPr>
                        <a:t>Glacial Quito/ Punta Orión</a:t>
                      </a:r>
                      <a:endParaRPr lang="es-ES" sz="12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M33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114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27’ 03,2’’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45’ 35,5’’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M34A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GPS 115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62º 27’ 04,0’’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45’ 30,2’’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M34S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115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62º 27’ 04,0’’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45’ 30,2’’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M35A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125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52,4’’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44’ 34,3’’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M35S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125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52,4’’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44’ 34,3’’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M36A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127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51,6’’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44’ 32,9’’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M36S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127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51,6’’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44’ 32,9’’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M37A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130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50,9’’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59º 44’ 30,7’’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M37S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130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50,9’’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30,7’’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M38A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175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42,8’’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02,3’’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Agua Playa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538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M38S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GPS 175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62º 26’ 42,8’’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>
                          <a:latin typeface="Arial"/>
                          <a:ea typeface="Times New Roman"/>
                        </a:rPr>
                        <a:t>59º 44’ 02,3’’</a:t>
                      </a:r>
                      <a:endParaRPr lang="es-ES" sz="140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s-EC" sz="1400" dirty="0">
                          <a:latin typeface="Arial"/>
                          <a:ea typeface="Times New Roman"/>
                        </a:rPr>
                        <a:t>Sedimento</a:t>
                      </a:r>
                      <a:endParaRPr lang="es-ES" sz="14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752528" cy="6336704"/>
          </a:xfrm>
          <a:prstGeom prst="rect">
            <a:avLst/>
          </a:prstGeom>
          <a:noFill/>
        </p:spPr>
      </p:pic>
      <p:sp>
        <p:nvSpPr>
          <p:cNvPr id="6" name="5 Elipse"/>
          <p:cNvSpPr/>
          <p:nvPr/>
        </p:nvSpPr>
        <p:spPr>
          <a:xfrm>
            <a:off x="1331640" y="2060848"/>
            <a:ext cx="28803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1</a:t>
            </a:r>
            <a:endParaRPr lang="es-EC" dirty="0"/>
          </a:p>
        </p:txBody>
      </p:sp>
      <p:sp>
        <p:nvSpPr>
          <p:cNvPr id="7" name="6 Elipse"/>
          <p:cNvSpPr/>
          <p:nvPr/>
        </p:nvSpPr>
        <p:spPr>
          <a:xfrm>
            <a:off x="2699792" y="2132856"/>
            <a:ext cx="28803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2</a:t>
            </a:r>
            <a:endParaRPr lang="es-EC" dirty="0"/>
          </a:p>
        </p:txBody>
      </p:sp>
      <p:sp>
        <p:nvSpPr>
          <p:cNvPr id="8" name="7 Elipse"/>
          <p:cNvSpPr/>
          <p:nvPr/>
        </p:nvSpPr>
        <p:spPr>
          <a:xfrm>
            <a:off x="2987824" y="2996952"/>
            <a:ext cx="28803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C" dirty="0" smtClean="0"/>
              <a:t>3</a:t>
            </a:r>
            <a:endParaRPr lang="es-EC" dirty="0"/>
          </a:p>
        </p:txBody>
      </p:sp>
      <p:sp>
        <p:nvSpPr>
          <p:cNvPr id="9" name="8 CuadroTexto"/>
          <p:cNvSpPr txBox="1"/>
          <p:nvPr/>
        </p:nvSpPr>
        <p:spPr>
          <a:xfrm>
            <a:off x="5580112" y="548680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 smtClean="0"/>
              <a:t>MUESTRAS DE SEDIMENTOS MARINOS</a:t>
            </a:r>
          </a:p>
          <a:p>
            <a:pPr algn="ctr"/>
            <a:r>
              <a:rPr lang="es-EC" b="1" dirty="0" smtClean="0"/>
              <a:t>( Por Estaciones)</a:t>
            </a:r>
          </a:p>
          <a:p>
            <a:endParaRPr lang="es-EC" dirty="0"/>
          </a:p>
        </p:txBody>
      </p:sp>
      <p:sp>
        <p:nvSpPr>
          <p:cNvPr id="10" name="9 CuadroTexto"/>
          <p:cNvSpPr txBox="1"/>
          <p:nvPr/>
        </p:nvSpPr>
        <p:spPr>
          <a:xfrm>
            <a:off x="5220072" y="1844824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/>
              <a:t>Estación N°1 … Profundidad 8 mts</a:t>
            </a:r>
          </a:p>
          <a:p>
            <a:endParaRPr lang="es-EC" b="1" dirty="0" smtClean="0"/>
          </a:p>
          <a:p>
            <a:endParaRPr lang="es-EC" b="1" dirty="0" smtClean="0"/>
          </a:p>
          <a:p>
            <a:endParaRPr lang="es-EC" b="1" dirty="0" smtClean="0"/>
          </a:p>
          <a:p>
            <a:endParaRPr lang="es-EC" b="1" dirty="0" smtClean="0"/>
          </a:p>
          <a:p>
            <a:endParaRPr lang="es-EC" dirty="0"/>
          </a:p>
        </p:txBody>
      </p:sp>
      <p:sp>
        <p:nvSpPr>
          <p:cNvPr id="12" name="11 Rectángulo"/>
          <p:cNvSpPr/>
          <p:nvPr/>
        </p:nvSpPr>
        <p:spPr>
          <a:xfrm>
            <a:off x="5263470" y="2348880"/>
            <a:ext cx="3412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/>
              <a:t>Estación N°2 … Profundidad 2 mts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5263470" y="2924944"/>
            <a:ext cx="34129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b="1" dirty="0" smtClean="0"/>
              <a:t>Estación N°3 … Profundidad 2 mts</a:t>
            </a:r>
          </a:p>
        </p:txBody>
      </p:sp>
      <p:graphicFrame>
        <p:nvGraphicFramePr>
          <p:cNvPr id="14" name="5 Marcador de contenido"/>
          <p:cNvGraphicFramePr>
            <a:graphicFrameLocks/>
          </p:cNvGraphicFramePr>
          <p:nvPr/>
        </p:nvGraphicFramePr>
        <p:xfrm>
          <a:off x="5148064" y="3861048"/>
          <a:ext cx="3933650" cy="1487660"/>
        </p:xfrm>
        <a:graphic>
          <a:graphicData uri="http://schemas.openxmlformats.org/drawingml/2006/table">
            <a:tbl>
              <a:tblPr/>
              <a:tblGrid>
                <a:gridCol w="959671"/>
                <a:gridCol w="1109619"/>
                <a:gridCol w="1184594"/>
                <a:gridCol w="679766"/>
              </a:tblGrid>
              <a:tr h="29361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EST.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COORDENADAS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PROF.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92"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lat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log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Mtrs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1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1</a:t>
                      </a:r>
                    </a:p>
                  </a:txBody>
                  <a:tcPr marL="9390" marR="9390" marT="9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59º47'00''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62º26'13''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361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2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390" marR="9390" marT="9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59º41'00"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62º27'00"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1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/>
                        </a:rPr>
                        <a:t>3</a:t>
                      </a:r>
                      <a:endParaRPr lang="es-ES" sz="12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/>
                      </a:endParaRPr>
                    </a:p>
                  </a:txBody>
                  <a:tcPr marL="9390" marR="9390" marT="939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59º42'00"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62º28'00"</a:t>
                      </a: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390" marR="9390" marT="939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429684" cy="6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44949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260648"/>
            <a:ext cx="4248472" cy="3186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02986"/>
            <a:ext cx="4378433" cy="328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398506" cy="25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548680"/>
            <a:ext cx="3312368" cy="248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35292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48680"/>
            <a:ext cx="44290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48680"/>
            <a:ext cx="4097429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933056"/>
            <a:ext cx="3665381" cy="274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24936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74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332656"/>
            <a:ext cx="4248471" cy="318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41556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717032"/>
            <a:ext cx="3878560" cy="29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17032"/>
            <a:ext cx="3782549" cy="28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CuadroTexto"/>
          <p:cNvSpPr txBox="1"/>
          <p:nvPr/>
        </p:nvSpPr>
        <p:spPr>
          <a:xfrm>
            <a:off x="827584" y="6627168"/>
            <a:ext cx="172819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900" dirty="0" err="1" smtClean="0"/>
              <a:t>Clorotetraciclina</a:t>
            </a:r>
            <a:endParaRPr lang="es-EC" sz="900" dirty="0"/>
          </a:p>
        </p:txBody>
      </p:sp>
      <p:sp>
        <p:nvSpPr>
          <p:cNvPr id="12" name="11 CuadroTexto"/>
          <p:cNvSpPr txBox="1"/>
          <p:nvPr/>
        </p:nvSpPr>
        <p:spPr>
          <a:xfrm>
            <a:off x="5076056" y="6596390"/>
            <a:ext cx="194421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100" dirty="0" err="1" smtClean="0"/>
              <a:t>Nistatin</a:t>
            </a:r>
            <a:endParaRPr lang="es-EC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847478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648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8715436" cy="6536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31746" name="Picture 2" descr="C:\Documents and Settings\Administrador\Escritorio\Abel Rosado\Abel Rosado\Estación Científica Ecuatoriana Pedro Vicente Maldonado\Trabajo de Campo\Muestreo Isla Torres\DSC046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96944" cy="637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sz="2800" b="1" dirty="0" smtClean="0"/>
              <a:t>Muestra de Sedimentos Estación N°1</a:t>
            </a:r>
            <a:endParaRPr lang="es-EC" sz="2800" b="1" dirty="0"/>
          </a:p>
        </p:txBody>
      </p:sp>
      <p:pic>
        <p:nvPicPr>
          <p:cNvPr id="163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124744"/>
            <a:ext cx="7488832" cy="551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1691680" y="587727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>
                <a:solidFill>
                  <a:srgbClr val="FFFF00"/>
                </a:solidFill>
              </a:rPr>
              <a:t>Temp  Incubación 22C°</a:t>
            </a:r>
            <a:endParaRPr lang="es-EC" b="1" dirty="0">
              <a:solidFill>
                <a:srgbClr val="FFFF00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5364088" y="580526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b="1" dirty="0" smtClean="0">
                <a:solidFill>
                  <a:srgbClr val="FFFF00"/>
                </a:solidFill>
              </a:rPr>
              <a:t>Temp  Incubación 9C°</a:t>
            </a:r>
            <a:endParaRPr lang="es-EC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4070581" cy="30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0968"/>
            <a:ext cx="4097429" cy="307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424936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332657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4169437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717032"/>
            <a:ext cx="380391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776864" cy="619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806489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6112" y="332656"/>
            <a:ext cx="6248216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24936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496944" cy="637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424936" cy="6318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432048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645024"/>
            <a:ext cx="4097429" cy="3073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0648"/>
            <a:ext cx="4025421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645024"/>
            <a:ext cx="4070581" cy="30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68952" cy="642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416571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169437" cy="3127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429000"/>
            <a:ext cx="4262601" cy="319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85786" y="661409"/>
            <a:ext cx="7715304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CONCLUSIONES 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C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realizaron 34 colectas de muestras </a:t>
            </a: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sólidas </a:t>
            </a: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en el continente antártico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obtuvieron 15 muestras de agua oceánica para posteriores análisis.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llevo a cabo la colecta de hongos Lignolíticos con los paneles de madera.</a:t>
            </a:r>
            <a:endParaRPr kumimoji="0" lang="es-EC" sz="1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 </a:t>
            </a:r>
            <a:r>
              <a:rPr kumimoji="0" lang="es-EC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realizaron los</a:t>
            </a:r>
            <a:r>
              <a:rPr kumimoji="0" lang="es-EC" sz="2400" b="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aislamientos primarios de las colonias obtenidas</a:t>
            </a:r>
            <a:endParaRPr kumimoji="0" lang="es-EC" sz="3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48680"/>
            <a:ext cx="8229600" cy="1143000"/>
          </a:xfrm>
        </p:spPr>
        <p:txBody>
          <a:bodyPr/>
          <a:lstStyle/>
          <a:p>
            <a:r>
              <a:rPr lang="es-EC" dirty="0" smtClean="0"/>
              <a:t>Muchas Gracias a Todos…</a:t>
            </a:r>
            <a:endParaRPr lang="es-EC" dirty="0"/>
          </a:p>
        </p:txBody>
      </p:sp>
      <p:pic>
        <p:nvPicPr>
          <p:cNvPr id="4" name="Picture 5" descr="logo finan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700808"/>
            <a:ext cx="4223352" cy="449515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476672"/>
            <a:ext cx="501298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87344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365104"/>
            <a:ext cx="8229600" cy="203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8639"/>
            <a:ext cx="4104456" cy="3997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005" t="26088" r="31215" b="11863"/>
          <a:stretch>
            <a:fillRect/>
          </a:stretch>
        </p:blipFill>
        <p:spPr bwMode="auto">
          <a:xfrm>
            <a:off x="1115616" y="404664"/>
            <a:ext cx="494824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33951" t="45078" r="32290" b="37203"/>
          <a:stretch>
            <a:fillRect/>
          </a:stretch>
        </p:blipFill>
        <p:spPr bwMode="auto">
          <a:xfrm>
            <a:off x="1259632" y="5157192"/>
            <a:ext cx="463651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/>
          </a:bodyPr>
          <a:lstStyle/>
          <a:p>
            <a:r>
              <a:rPr lang="es-EC" sz="2400" dirty="0" smtClean="0"/>
              <a:t>Colonias de </a:t>
            </a:r>
            <a:r>
              <a:rPr lang="es-EC" sz="2400" i="1" dirty="0" err="1" smtClean="0"/>
              <a:t>Thelebolus</a:t>
            </a:r>
            <a:r>
              <a:rPr lang="es-EC" sz="2400" i="1" dirty="0" smtClean="0"/>
              <a:t> </a:t>
            </a:r>
            <a:r>
              <a:rPr lang="es-EC" sz="2400" i="1" dirty="0" err="1" smtClean="0"/>
              <a:t>microsporus</a:t>
            </a:r>
            <a:r>
              <a:rPr lang="es-EC" sz="2400" i="1" dirty="0" smtClean="0"/>
              <a:t> </a:t>
            </a:r>
            <a:endParaRPr lang="es-EC" sz="24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619268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4989543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1403648" y="5589240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dirty="0" smtClean="0"/>
              <a:t>Estructuras de </a:t>
            </a:r>
            <a:r>
              <a:rPr lang="es-EC" i="1" dirty="0" err="1" smtClean="0"/>
              <a:t>Thelebolus</a:t>
            </a:r>
            <a:r>
              <a:rPr lang="es-EC" i="1" dirty="0" smtClean="0"/>
              <a:t> </a:t>
            </a:r>
            <a:r>
              <a:rPr lang="es-EC" i="1" dirty="0" err="1" smtClean="0"/>
              <a:t>microsporus</a:t>
            </a:r>
            <a:r>
              <a:rPr lang="es-EC" i="1" dirty="0" smtClean="0"/>
              <a:t>. A: </a:t>
            </a:r>
            <a:r>
              <a:rPr lang="es-EC" i="1" dirty="0" err="1" smtClean="0"/>
              <a:t>Ascocarpus</a:t>
            </a:r>
            <a:r>
              <a:rPr lang="es-EC" i="1" dirty="0" smtClean="0"/>
              <a:t> de forma </a:t>
            </a:r>
            <a:r>
              <a:rPr lang="es-EC" i="1" dirty="0" err="1" smtClean="0"/>
              <a:t>semiglobular</a:t>
            </a:r>
            <a:r>
              <a:rPr lang="es-EC" i="1" dirty="0" smtClean="0"/>
              <a:t>; B: Ascos con ocho esporas cilíndricas; C: Ascosporas 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825</Words>
  <Application>Microsoft Office PowerPoint</Application>
  <PresentationFormat>Presentación en pantalla (4:3)</PresentationFormat>
  <Paragraphs>259</Paragraphs>
  <Slides>48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48</vt:i4>
      </vt:variant>
    </vt:vector>
  </HeadingPairs>
  <TitlesOfParts>
    <vt:vector size="49" baseType="lpstr">
      <vt:lpstr>Tema de Office</vt:lpstr>
      <vt:lpstr>Diapositiva 1</vt:lpstr>
      <vt:lpstr>OBJETIVO GENERAL DEL PROYECTO      </vt:lpstr>
      <vt:lpstr>Diapositiva 3</vt:lpstr>
      <vt:lpstr>Diapositiva 4</vt:lpstr>
      <vt:lpstr>Diapositiva 5</vt:lpstr>
      <vt:lpstr>Diapositiva 6</vt:lpstr>
      <vt:lpstr>Diapositiva 7</vt:lpstr>
      <vt:lpstr>Colonias de Thelebolus microsporus </vt:lpstr>
      <vt:lpstr>Diapositiva 9</vt:lpstr>
      <vt:lpstr>Diapositiva 10</vt:lpstr>
      <vt:lpstr>Diapositiva 11</vt:lpstr>
      <vt:lpstr>Muestras Colectadas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Muestra de Sedimentos Estación N°1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Muchas Gracias a Todos…</vt:lpstr>
    </vt:vector>
  </TitlesOfParts>
  <Company>Windows XP Titan Ultimate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Admin</dc:creator>
  <cp:lastModifiedBy>USUARIO</cp:lastModifiedBy>
  <cp:revision>74</cp:revision>
  <dcterms:created xsi:type="dcterms:W3CDTF">2011-02-19T14:41:25Z</dcterms:created>
  <dcterms:modified xsi:type="dcterms:W3CDTF">2012-03-04T20:28:24Z</dcterms:modified>
</cp:coreProperties>
</file>