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4"/>
  </p:notesMasterIdLst>
  <p:sldIdLst>
    <p:sldId id="256" r:id="rId2"/>
    <p:sldId id="274" r:id="rId3"/>
    <p:sldId id="292" r:id="rId4"/>
    <p:sldId id="277" r:id="rId5"/>
    <p:sldId id="278" r:id="rId6"/>
    <p:sldId id="290" r:id="rId7"/>
    <p:sldId id="298" r:id="rId8"/>
    <p:sldId id="282" r:id="rId9"/>
    <p:sldId id="294" r:id="rId10"/>
    <p:sldId id="280" r:id="rId11"/>
    <p:sldId id="281" r:id="rId12"/>
    <p:sldId id="283" r:id="rId13"/>
    <p:sldId id="299" r:id="rId14"/>
    <p:sldId id="279" r:id="rId15"/>
    <p:sldId id="287" r:id="rId16"/>
    <p:sldId id="296" r:id="rId17"/>
    <p:sldId id="257" r:id="rId18"/>
    <p:sldId id="259" r:id="rId19"/>
    <p:sldId id="260" r:id="rId20"/>
    <p:sldId id="276" r:id="rId21"/>
    <p:sldId id="313" r:id="rId22"/>
    <p:sldId id="265" r:id="rId23"/>
    <p:sldId id="264" r:id="rId24"/>
    <p:sldId id="304" r:id="rId25"/>
    <p:sldId id="303" r:id="rId26"/>
    <p:sldId id="267" r:id="rId27"/>
    <p:sldId id="302" r:id="rId28"/>
    <p:sldId id="271" r:id="rId29"/>
    <p:sldId id="307" r:id="rId30"/>
    <p:sldId id="301" r:id="rId31"/>
    <p:sldId id="300" r:id="rId32"/>
    <p:sldId id="306" r:id="rId33"/>
    <p:sldId id="272" r:id="rId34"/>
    <p:sldId id="305" r:id="rId35"/>
    <p:sldId id="308" r:id="rId36"/>
    <p:sldId id="309" r:id="rId37"/>
    <p:sldId id="315" r:id="rId38"/>
    <p:sldId id="310" r:id="rId39"/>
    <p:sldId id="317" r:id="rId40"/>
    <p:sldId id="273" r:id="rId41"/>
    <p:sldId id="293" r:id="rId42"/>
    <p:sldId id="297" r:id="rId43"/>
  </p:sldIdLst>
  <p:sldSz cx="9144000" cy="6858000" type="screen4x3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278" y="-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5CB9CA-6CC4-4EE9-819A-C5E1D21DB831}" type="datetimeFigureOut">
              <a:rPr lang="es-EC" smtClean="0"/>
              <a:pPr/>
              <a:t>04/03/2012</a:t>
            </a:fld>
            <a:endParaRPr lang="es-EC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C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0ED0D6-E5D5-4571-AEBB-579FEF104E51}" type="slidenum">
              <a:rPr lang="es-EC" smtClean="0"/>
              <a:pPr/>
              <a:t>‹Nº›</a:t>
            </a:fld>
            <a:endParaRPr lang="es-EC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1</a:t>
            </a:fld>
            <a:endParaRPr lang="es-EC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10</a:t>
            </a:fld>
            <a:endParaRPr lang="es-EC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11</a:t>
            </a:fld>
            <a:endParaRPr lang="es-EC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12</a:t>
            </a:fld>
            <a:endParaRPr lang="es-EC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13</a:t>
            </a:fld>
            <a:endParaRPr lang="es-EC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14</a:t>
            </a:fld>
            <a:endParaRPr lang="es-EC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15</a:t>
            </a:fld>
            <a:endParaRPr lang="es-EC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16</a:t>
            </a:fld>
            <a:endParaRPr lang="es-EC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17</a:t>
            </a:fld>
            <a:endParaRPr lang="es-EC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18</a:t>
            </a:fld>
            <a:endParaRPr lang="es-EC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19</a:t>
            </a:fld>
            <a:endParaRPr lang="es-EC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2</a:t>
            </a:fld>
            <a:endParaRPr lang="es-EC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20</a:t>
            </a:fld>
            <a:endParaRPr lang="es-EC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21</a:t>
            </a:fld>
            <a:endParaRPr lang="es-EC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22</a:t>
            </a:fld>
            <a:endParaRPr lang="es-EC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23</a:t>
            </a:fld>
            <a:endParaRPr lang="es-EC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24</a:t>
            </a:fld>
            <a:endParaRPr lang="es-EC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25</a:t>
            </a:fld>
            <a:endParaRPr lang="es-EC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26</a:t>
            </a:fld>
            <a:endParaRPr lang="es-EC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27</a:t>
            </a:fld>
            <a:endParaRPr lang="es-EC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28</a:t>
            </a:fld>
            <a:endParaRPr lang="es-EC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29</a:t>
            </a:fld>
            <a:endParaRPr lang="es-EC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3</a:t>
            </a:fld>
            <a:endParaRPr lang="es-EC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30</a:t>
            </a:fld>
            <a:endParaRPr lang="es-EC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31</a:t>
            </a:fld>
            <a:endParaRPr lang="es-EC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32</a:t>
            </a:fld>
            <a:endParaRPr lang="es-EC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33</a:t>
            </a:fld>
            <a:endParaRPr lang="es-EC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34</a:t>
            </a:fld>
            <a:endParaRPr lang="es-EC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35</a:t>
            </a:fld>
            <a:endParaRPr lang="es-EC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36</a:t>
            </a:fld>
            <a:endParaRPr lang="es-EC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37</a:t>
            </a:fld>
            <a:endParaRPr lang="es-EC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38</a:t>
            </a:fld>
            <a:endParaRPr lang="es-EC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39</a:t>
            </a:fld>
            <a:endParaRPr lang="es-EC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4</a:t>
            </a:fld>
            <a:endParaRPr lang="es-EC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40</a:t>
            </a:fld>
            <a:endParaRPr lang="es-EC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41</a:t>
            </a:fld>
            <a:endParaRPr lang="es-EC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42</a:t>
            </a:fld>
            <a:endParaRPr lang="es-EC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5</a:t>
            </a:fld>
            <a:endParaRPr lang="es-EC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6</a:t>
            </a:fld>
            <a:endParaRPr lang="es-EC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7</a:t>
            </a:fld>
            <a:endParaRPr lang="es-EC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8</a:t>
            </a:fld>
            <a:endParaRPr lang="es-EC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0ED0D6-E5D5-4571-AEBB-579FEF104E51}" type="slidenum">
              <a:rPr lang="es-EC" smtClean="0"/>
              <a:pPr/>
              <a:t>9</a:t>
            </a:fld>
            <a:endParaRPr lang="es-EC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Triángulo rectángulo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grpSp>
        <p:nvGrpSpPr>
          <p:cNvPr id="2" name="1 Grupo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6 Forma libre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7 Forma libre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10 Forma libre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11 Conector recto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90D25EB-3FB7-4C98-B471-1587087902E5}" type="datetimeFigureOut">
              <a:rPr lang="es-EC" smtClean="0"/>
              <a:pPr/>
              <a:t>04/03/2012</a:t>
            </a:fld>
            <a:endParaRPr lang="es-EC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s-EC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16D1BB8-CC38-4E90-AF18-935E75DD98B3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0D25EB-3FB7-4C98-B471-1587087902E5}" type="datetimeFigureOut">
              <a:rPr lang="es-EC" smtClean="0"/>
              <a:pPr/>
              <a:t>04/03/2012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6D1BB8-CC38-4E90-AF18-935E75DD98B3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0D25EB-3FB7-4C98-B471-1587087902E5}" type="datetimeFigureOut">
              <a:rPr lang="es-EC" smtClean="0"/>
              <a:pPr/>
              <a:t>04/03/2012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6D1BB8-CC38-4E90-AF18-935E75DD98B3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0D25EB-3FB7-4C98-B471-1587087902E5}" type="datetimeFigureOut">
              <a:rPr lang="es-EC" smtClean="0"/>
              <a:pPr/>
              <a:t>04/03/2012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6D1BB8-CC38-4E90-AF18-935E75DD98B3}" type="slidenum">
              <a:rPr lang="es-EC" smtClean="0"/>
              <a:pPr/>
              <a:t>‹Nº›</a:t>
            </a:fld>
            <a:endParaRPr lang="es-EC"/>
          </a:p>
        </p:txBody>
      </p:sp>
      <p:sp>
        <p:nvSpPr>
          <p:cNvPr id="7" name="6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0D25EB-3FB7-4C98-B471-1587087902E5}" type="datetimeFigureOut">
              <a:rPr lang="es-EC" smtClean="0"/>
              <a:pPr/>
              <a:t>04/03/2012</a:t>
            </a:fld>
            <a:endParaRPr lang="es-EC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6D1BB8-CC38-4E90-AF18-935E75DD98B3}" type="slidenum">
              <a:rPr lang="es-EC" smtClean="0"/>
              <a:pPr/>
              <a:t>‹Nº›</a:t>
            </a:fld>
            <a:endParaRPr lang="es-EC"/>
          </a:p>
        </p:txBody>
      </p:sp>
      <p:sp>
        <p:nvSpPr>
          <p:cNvPr id="7" name="6 Cheurón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7 Cheurón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0D25EB-3FB7-4C98-B471-1587087902E5}" type="datetimeFigureOut">
              <a:rPr lang="es-EC" smtClean="0"/>
              <a:pPr/>
              <a:t>04/03/2012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6D1BB8-CC38-4E90-AF18-935E75DD98B3}" type="slidenum">
              <a:rPr lang="es-EC" smtClean="0"/>
              <a:pPr/>
              <a:t>‹Nº›</a:t>
            </a:fld>
            <a:endParaRPr lang="es-EC"/>
          </a:p>
        </p:txBody>
      </p:sp>
      <p:sp>
        <p:nvSpPr>
          <p:cNvPr id="8" name="7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0D25EB-3FB7-4C98-B471-1587087902E5}" type="datetimeFigureOut">
              <a:rPr lang="es-EC" smtClean="0"/>
              <a:pPr/>
              <a:t>04/03/2012</a:t>
            </a:fld>
            <a:endParaRPr lang="es-EC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6D1BB8-CC38-4E90-AF18-935E75DD98B3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0D25EB-3FB7-4C98-B471-1587087902E5}" type="datetimeFigureOut">
              <a:rPr lang="es-EC" smtClean="0"/>
              <a:pPr/>
              <a:t>04/03/2012</a:t>
            </a:fld>
            <a:endParaRPr lang="es-EC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6D1BB8-CC38-4E90-AF18-935E75DD98B3}" type="slidenum">
              <a:rPr lang="es-EC" smtClean="0"/>
              <a:pPr/>
              <a:t>‹Nº›</a:t>
            </a:fld>
            <a:endParaRPr lang="es-EC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0D25EB-3FB7-4C98-B471-1587087902E5}" type="datetimeFigureOut">
              <a:rPr lang="es-EC" smtClean="0"/>
              <a:pPr/>
              <a:t>04/03/2012</a:t>
            </a:fld>
            <a:endParaRPr lang="es-EC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6D1BB8-CC38-4E90-AF18-935E75DD98B3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F90D25EB-3FB7-4C98-B471-1587087902E5}" type="datetimeFigureOut">
              <a:rPr lang="es-EC" smtClean="0"/>
              <a:pPr/>
              <a:t>04/03/2012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6D1BB8-CC38-4E90-AF18-935E75DD98B3}" type="slidenum">
              <a:rPr lang="es-EC" smtClean="0"/>
              <a:pPr/>
              <a:t>‹Nº›</a:t>
            </a:fld>
            <a:endParaRPr lang="es-EC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90D25EB-3FB7-4C98-B471-1587087902E5}" type="datetimeFigureOut">
              <a:rPr lang="es-EC" smtClean="0"/>
              <a:pPr/>
              <a:t>04/03/2012</a:t>
            </a:fld>
            <a:endParaRPr lang="es-EC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s-EC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16D1BB8-CC38-4E90-AF18-935E75DD98B3}" type="slidenum">
              <a:rPr lang="es-EC" smtClean="0"/>
              <a:pPr/>
              <a:t>‹Nº›</a:t>
            </a:fld>
            <a:endParaRPr lang="es-EC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8 Forma libre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9 Triángulo rectángulo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10 Conector recto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11 Cheurón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12 Cheurón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Forma libre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Forma libre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13 Triángulo rectángulo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14 Conector recto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F90D25EB-3FB7-4C98-B471-1587087902E5}" type="datetimeFigureOut">
              <a:rPr lang="es-EC" smtClean="0"/>
              <a:pPr/>
              <a:t>04/03/2012</a:t>
            </a:fld>
            <a:endParaRPr lang="es-EC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s-EC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16D1BB8-CC38-4E90-AF18-935E75DD98B3}" type="slidenum">
              <a:rPr lang="es-EC" smtClean="0"/>
              <a:pPr/>
              <a:t>‹Nº›</a:t>
            </a:fld>
            <a:endParaRPr lang="es-EC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72400" cy="2457619"/>
          </a:xfrm>
        </p:spPr>
        <p:txBody>
          <a:bodyPr>
            <a:normAutofit/>
          </a:bodyPr>
          <a:lstStyle/>
          <a:p>
            <a:pPr algn="ctr"/>
            <a:r>
              <a:rPr lang="es-EC" sz="3200" dirty="0" smtClean="0">
                <a:solidFill>
                  <a:srgbClr val="C00000"/>
                </a:solidFill>
              </a:rPr>
              <a:t>UNIVERSIDAD LAICA ELOY ALFARO DE MANABI - </a:t>
            </a:r>
            <a:r>
              <a:rPr lang="es-EC" sz="2400" dirty="0" smtClean="0"/>
              <a:t>DPTO. DE MEDIO AMBIENTE</a:t>
            </a:r>
            <a:br>
              <a:rPr lang="es-EC" sz="2400" dirty="0" smtClean="0"/>
            </a:br>
            <a:r>
              <a:rPr lang="es-EC" sz="2400" dirty="0" smtClean="0"/>
              <a:t/>
            </a:r>
            <a:br>
              <a:rPr lang="es-EC" sz="2400" dirty="0" smtClean="0"/>
            </a:br>
            <a:r>
              <a:rPr lang="es-EC" sz="3200" dirty="0" smtClean="0">
                <a:solidFill>
                  <a:srgbClr val="0070C0"/>
                </a:solidFill>
              </a:rPr>
              <a:t>UNIVERSIDAD DE PLAYA ANCHA </a:t>
            </a:r>
            <a:r>
              <a:rPr lang="es-EC" sz="3200" dirty="0" smtClean="0"/>
              <a:t/>
            </a:r>
            <a:br>
              <a:rPr lang="es-EC" sz="3200" dirty="0" smtClean="0"/>
            </a:br>
            <a:r>
              <a:rPr lang="es-EC" sz="2400" dirty="0" smtClean="0"/>
              <a:t>CENTRO DE INVESTIGACION CIENTIFICA</a:t>
            </a:r>
            <a:endParaRPr lang="es-EC" sz="2400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611560" y="2924944"/>
            <a:ext cx="7772400" cy="3744416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s-EC" sz="3600" b="1" dirty="0" smtClean="0"/>
              <a:t>Análisis de los procesos físicos  del cambio climático en la Antártica  y su relación con Ecuador como base para pronosticar fenómenos a escala local y global</a:t>
            </a:r>
            <a:r>
              <a:rPr lang="es-EC" sz="2800" b="1" dirty="0" smtClean="0"/>
              <a:t>.</a:t>
            </a:r>
          </a:p>
          <a:p>
            <a:pPr algn="just"/>
            <a:endParaRPr lang="es-EC" sz="2800" b="1" dirty="0" smtClean="0"/>
          </a:p>
          <a:p>
            <a:pPr algn="ctr"/>
            <a:r>
              <a:rPr lang="es-EC" sz="2800" b="1" dirty="0" smtClean="0"/>
              <a:t>	</a:t>
            </a:r>
            <a:r>
              <a:rPr lang="es-EC" sz="4800" b="1" dirty="0" smtClean="0"/>
              <a:t>SENESCYT - INAE</a:t>
            </a:r>
            <a:endParaRPr lang="es-EC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EC" sz="2700" dirty="0" smtClean="0"/>
              <a:t>CONDUCTA DE OLEAJE  EN CORTAS DISTANCIAS  SAN LORENZO MANABÍ 2011</a:t>
            </a:r>
            <a:r>
              <a:rPr lang="es-EC" dirty="0" smtClean="0"/>
              <a:t/>
            </a:r>
            <a:br>
              <a:rPr lang="es-EC" dirty="0" smtClean="0"/>
            </a:br>
            <a:endParaRPr lang="es-EC" dirty="0"/>
          </a:p>
        </p:txBody>
      </p:sp>
      <p:pic>
        <p:nvPicPr>
          <p:cNvPr id="4" name="3 Marcador de contenido" descr="2011-09-21 recorrido costero 02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80728"/>
            <a:ext cx="9900592" cy="6624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052736"/>
          </a:xfrm>
        </p:spPr>
        <p:txBody>
          <a:bodyPr>
            <a:normAutofit/>
          </a:bodyPr>
          <a:lstStyle/>
          <a:p>
            <a:pPr algn="ctr"/>
            <a:r>
              <a:rPr lang="es-EC" sz="2700" dirty="0" smtClean="0"/>
              <a:t> DIVERSIDAD DE INDICADORES</a:t>
            </a:r>
            <a:endParaRPr lang="es-EC" dirty="0"/>
          </a:p>
        </p:txBody>
      </p:sp>
      <p:pic>
        <p:nvPicPr>
          <p:cNvPr id="4" name="3 Marcador de contenido" descr="2011-09-21 sendero el mono 03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08720"/>
            <a:ext cx="9828584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Autofit/>
          </a:bodyPr>
          <a:lstStyle/>
          <a:p>
            <a:pPr algn="ctr"/>
            <a:r>
              <a:rPr lang="es-EC" sz="2000" dirty="0" smtClean="0"/>
              <a:t>ORTOGONALES DE APROXIMACIÓN  DE OLEAJE  =TSUNAMI, MAREJADA, MUELLES, PUERTOS, URBANISMO, LIMITE DE INUNDACIONES, POTENCIA  Y ENERGIA DEL FENOMENO</a:t>
            </a:r>
            <a:br>
              <a:rPr lang="es-EC" sz="2000" dirty="0" smtClean="0"/>
            </a:br>
            <a:endParaRPr lang="es-EC" sz="2000" dirty="0"/>
          </a:p>
        </p:txBody>
      </p:sp>
      <p:pic>
        <p:nvPicPr>
          <p:cNvPr id="4" name="3 Marcador de contenido" descr="rayos olas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528" y="980728"/>
            <a:ext cx="9793088" cy="5877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es-EC" dirty="0" smtClean="0"/>
              <a:t>ESTACIONES  MAREOGRAFOS</a:t>
            </a:r>
            <a:endParaRPr lang="es-EC" dirty="0"/>
          </a:p>
        </p:txBody>
      </p:sp>
      <p:pic>
        <p:nvPicPr>
          <p:cNvPr id="4" name="Picture 5" descr="mareografos actual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23528" y="1124744"/>
            <a:ext cx="8280919" cy="547260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228998"/>
          </a:xfrm>
        </p:spPr>
        <p:txBody>
          <a:bodyPr>
            <a:normAutofit fontScale="90000"/>
          </a:bodyPr>
          <a:lstStyle/>
          <a:p>
            <a:r>
              <a:rPr lang="es-EC" sz="2700" dirty="0" smtClean="0"/>
              <a:t>VARIACIONES DEL NIVEL MEDIO DEL MAR, REGION DE CALDERA (31ºS) Fuente: Contreras &amp; </a:t>
            </a:r>
            <a:r>
              <a:rPr lang="es-EC" sz="2700" dirty="0" err="1" smtClean="0"/>
              <a:t>Winckler</a:t>
            </a:r>
            <a:r>
              <a:rPr lang="es-EC" sz="2700" dirty="0" smtClean="0"/>
              <a:t> 2010</a:t>
            </a:r>
            <a:r>
              <a:rPr lang="es-EC" dirty="0" smtClean="0"/>
              <a:t/>
            </a:r>
            <a:br>
              <a:rPr lang="es-EC" dirty="0" smtClean="0"/>
            </a:br>
            <a:endParaRPr lang="es-EC" dirty="0"/>
          </a:p>
        </p:txBody>
      </p:sp>
      <p:pic>
        <p:nvPicPr>
          <p:cNvPr id="4" name="3 Marcador de contenido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96752"/>
            <a:ext cx="8604448" cy="5661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es-EC" sz="3200" dirty="0" smtClean="0"/>
              <a:t>ZONA DE ESTUDIO EN LA ANTARTIDA</a:t>
            </a:r>
            <a:br>
              <a:rPr lang="es-EC" sz="3200" dirty="0" smtClean="0"/>
            </a:br>
            <a:r>
              <a:rPr lang="es-EC" sz="3200" dirty="0" smtClean="0"/>
              <a:t>PROYECTO INAE</a:t>
            </a:r>
            <a:endParaRPr lang="es-EC" sz="3200" dirty="0"/>
          </a:p>
        </p:txBody>
      </p:sp>
      <p:pic>
        <p:nvPicPr>
          <p:cNvPr id="4" name="3 Marcador de contenido" descr="C:\ING. JIMMY CEVALLOS\ANTARTIDA Y MANUEL CONTRERAS\trabajo realizado datos\IMG_3053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96752"/>
            <a:ext cx="8784976" cy="5661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80728"/>
          </a:xfrm>
        </p:spPr>
        <p:txBody>
          <a:bodyPr>
            <a:normAutofit fontScale="90000"/>
          </a:bodyPr>
          <a:lstStyle/>
          <a:p>
            <a:r>
              <a:rPr lang="es-EC" dirty="0" smtClean="0"/>
              <a:t>ZONA DE ESTUDIO EN ECUADOR</a:t>
            </a:r>
            <a:endParaRPr lang="es-EC" dirty="0"/>
          </a:p>
        </p:txBody>
      </p:sp>
      <p:pic>
        <p:nvPicPr>
          <p:cNvPr id="4" name="3 Marcador de contenido" descr="C:\ING. JIMMY CEVALLOS\ANTARTIDA Y MANUEL CONTRERAS\trabajo realizado datos\IMG_3054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80728"/>
            <a:ext cx="8964488" cy="5877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5044016"/>
          </a:xfrm>
        </p:spPr>
        <p:txBody>
          <a:bodyPr>
            <a:normAutofit/>
          </a:bodyPr>
          <a:lstStyle/>
          <a:p>
            <a:pPr algn="just"/>
            <a:r>
              <a:rPr lang="es-EC" sz="3200" b="1" dirty="0" smtClean="0"/>
              <a:t>Es factible establecer correlaciones sobre anomalías de procesos físicos asociados con los efectos del calentamiento global y cambio climático en la zona costera, que vinculen procesos en la Antártica con el Ecuador. Estas anomalías se intensifican ante la presencia del fenómeno El Niño – Oscilación Sur, tanto en su fase cálida como fría</a:t>
            </a:r>
            <a:r>
              <a:rPr lang="es-EC" sz="3200" dirty="0" smtClean="0"/>
              <a:t>.</a:t>
            </a:r>
            <a:endParaRPr lang="es-EC" sz="3200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pPr algn="ctr"/>
            <a:r>
              <a:rPr lang="es-EC" dirty="0" smtClean="0"/>
              <a:t>HIPOTESIS – PROYECTO INAE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323528" y="1268760"/>
            <a:ext cx="8363272" cy="5328592"/>
          </a:xfrm>
        </p:spPr>
        <p:txBody>
          <a:bodyPr>
            <a:normAutofit/>
          </a:bodyPr>
          <a:lstStyle/>
          <a:p>
            <a:pPr algn="just"/>
            <a:r>
              <a:rPr lang="es-EC" sz="3200" b="1" dirty="0" smtClean="0"/>
              <a:t>Estimar tasas de cambio para diferentes escenarios de cambio climático en la Antártica que permitan pronosticar efectos a escala local en la zona costera y el litoral Ecuatoriano de una forma más precisa que las estimaciones derivadas de modelos globales y estimaciones de escala regional</a:t>
            </a:r>
            <a:r>
              <a:rPr lang="es-EC" sz="3200" dirty="0" smtClean="0"/>
              <a:t>.</a:t>
            </a:r>
            <a:endParaRPr lang="es-EC" sz="3200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C" dirty="0" smtClean="0"/>
              <a:t>OBJETIVO GENERAL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0" y="1052736"/>
            <a:ext cx="8964488" cy="5805264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s-EC" b="1" dirty="0" smtClean="0"/>
              <a:t>Realizar una recopilación de antecedentes relevantes y síntesis de datos e información útiles para estudiar las relaciones entre la Antártica y el Ecuador.</a:t>
            </a:r>
          </a:p>
          <a:p>
            <a:endParaRPr lang="es-EC" b="1" dirty="0" smtClean="0"/>
          </a:p>
          <a:p>
            <a:pPr algn="just"/>
            <a:r>
              <a:rPr lang="es-EC" b="1" dirty="0" smtClean="0"/>
              <a:t>Registro y comparación de los cambios de la biodiversidad en la flora y fauna presentes en el entorno de la base General Pedro Vicente Maldonado, entre los años 2012 y 2014. </a:t>
            </a:r>
          </a:p>
          <a:p>
            <a:endParaRPr lang="es-EC" b="1" dirty="0" smtClean="0"/>
          </a:p>
          <a:p>
            <a:pPr algn="just"/>
            <a:r>
              <a:rPr lang="es-EC" b="1" dirty="0" smtClean="0"/>
              <a:t>3. Realizar </a:t>
            </a:r>
            <a:r>
              <a:rPr lang="es-EC" b="1" dirty="0" err="1" smtClean="0"/>
              <a:t>Hindcasting</a:t>
            </a:r>
            <a:r>
              <a:rPr lang="es-EC" b="1" dirty="0" smtClean="0"/>
              <a:t> de los datos de la base General Pedro Vicente Maldonado de Ecuador, en base a los datos publicados y de acceso libre de la Base Capital Arturo Prat de Chile, de  manera de contar con series de tiempo de tiempo de 25 años de extensión (1985 a la fecha).</a:t>
            </a:r>
          </a:p>
          <a:p>
            <a:endParaRPr lang="es-EC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OBJETIVOS ESPECÍFICOS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589240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es-EC" b="1" dirty="0" smtClean="0"/>
              <a:t>2 %  X 3 años = 6 % = 2012-2014= trabajo de campo = INAE</a:t>
            </a:r>
          </a:p>
          <a:p>
            <a:pPr algn="just"/>
            <a:r>
              <a:rPr lang="es-EC" b="1" dirty="0" smtClean="0"/>
              <a:t>1,5 %  = información a procesar = 3 años = INAE</a:t>
            </a:r>
          </a:p>
          <a:p>
            <a:pPr algn="just"/>
            <a:endParaRPr lang="es-EC" b="1" dirty="0" smtClean="0"/>
          </a:p>
          <a:p>
            <a:pPr algn="just"/>
            <a:r>
              <a:rPr lang="es-EC" b="1" dirty="0" smtClean="0"/>
              <a:t>ESTUDIO DE ANILLOS DE CAMBIO CLÍMÁTICO DE LA ANTARTIDA Y SU RELACIÓN E INFLUENCIA EN LA CUENCA DEL PACÍFICO A TRAVÉS DE SERIES DE TIEMPO Y  TASAS DE CAMBIOS  A NIVEL MACRO.</a:t>
            </a:r>
          </a:p>
          <a:p>
            <a:pPr algn="just"/>
            <a:endParaRPr lang="es-EC" b="1" dirty="0" smtClean="0"/>
          </a:p>
          <a:p>
            <a:pPr algn="just"/>
            <a:r>
              <a:rPr lang="es-EC" b="1" dirty="0" smtClean="0"/>
              <a:t>15 CIENTIFICOS </a:t>
            </a:r>
          </a:p>
          <a:p>
            <a:pPr algn="just">
              <a:buNone/>
            </a:pPr>
            <a:r>
              <a:rPr lang="es-EC" b="1" dirty="0" smtClean="0"/>
              <a:t>MEXICO</a:t>
            </a:r>
          </a:p>
          <a:p>
            <a:pPr algn="just">
              <a:buNone/>
            </a:pPr>
            <a:r>
              <a:rPr lang="es-EC" b="1" dirty="0" smtClean="0"/>
              <a:t>ECUADOR</a:t>
            </a:r>
          </a:p>
          <a:p>
            <a:pPr algn="just">
              <a:buNone/>
            </a:pPr>
            <a:r>
              <a:rPr lang="es-EC" b="1" dirty="0" smtClean="0"/>
              <a:t>PERU</a:t>
            </a:r>
          </a:p>
          <a:p>
            <a:pPr algn="just">
              <a:buNone/>
            </a:pPr>
            <a:r>
              <a:rPr lang="es-EC" b="1" dirty="0" smtClean="0"/>
              <a:t>CHILE</a:t>
            </a:r>
          </a:p>
          <a:p>
            <a:pPr algn="just">
              <a:buNone/>
            </a:pPr>
            <a:endParaRPr lang="es-EC" b="1" dirty="0" smtClean="0"/>
          </a:p>
          <a:p>
            <a:pPr algn="just">
              <a:buNone/>
            </a:pPr>
            <a:r>
              <a:rPr lang="es-EC" b="1" dirty="0" smtClean="0"/>
              <a:t>PRONOSTICO DE FENOMENOS Y CATÁSTROFES GLOBALES EN LA CUENCA DEL PACÍFICO. </a:t>
            </a:r>
          </a:p>
          <a:p>
            <a:pPr algn="just">
              <a:buNone/>
            </a:pPr>
            <a:endParaRPr lang="es-EC" b="1" dirty="0" smtClean="0"/>
          </a:p>
          <a:p>
            <a:pPr algn="just">
              <a:buNone/>
            </a:pPr>
            <a:r>
              <a:rPr lang="es-EC" b="1" dirty="0" smtClean="0"/>
              <a:t>4 AÑOS </a:t>
            </a:r>
            <a:endParaRPr lang="es-EC" b="1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es-EC" dirty="0" smtClean="0"/>
              <a:t>MACRO PROYECTO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179512" y="1196752"/>
            <a:ext cx="8507288" cy="5400600"/>
          </a:xfrm>
        </p:spPr>
        <p:txBody>
          <a:bodyPr/>
          <a:lstStyle/>
          <a:p>
            <a:pPr algn="just"/>
            <a:r>
              <a:rPr lang="es-EC" b="1" dirty="0" smtClean="0"/>
              <a:t>Estimar las anomalías de patrones de oleaje en El Ecuador, que puedan ser explicados por efectos del calentamiento global en la Antártica y los mares australes.</a:t>
            </a:r>
          </a:p>
          <a:p>
            <a:endParaRPr lang="es-EC" b="1" dirty="0" smtClean="0"/>
          </a:p>
          <a:p>
            <a:pPr algn="just"/>
            <a:r>
              <a:rPr lang="es-EC" b="1" dirty="0" smtClean="0"/>
              <a:t>Estimar las anomalías de cambios en el nivel medio del mar en Ecuador, que puedan ser explicados por el derretimiento de los hielos Antártico</a:t>
            </a:r>
            <a:endParaRPr lang="es-EC" b="1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es-EC" dirty="0" smtClean="0"/>
              <a:t>OBJETIVOS ESPECÍFICOS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endParaRPr lang="es-EC" b="1" dirty="0" smtClean="0"/>
          </a:p>
          <a:p>
            <a:pPr algn="just"/>
            <a:r>
              <a:rPr lang="es-EC" b="1" dirty="0" smtClean="0"/>
              <a:t>Descripción de cambios en la morfología de playa y glaciares en el entorno de la base de verano</a:t>
            </a:r>
          </a:p>
          <a:p>
            <a:pPr algn="just">
              <a:buNone/>
            </a:pPr>
            <a:endParaRPr lang="es-EC" b="1" dirty="0" smtClean="0"/>
          </a:p>
          <a:p>
            <a:pPr algn="just"/>
            <a:r>
              <a:rPr lang="es-EC" b="1" dirty="0" smtClean="0"/>
              <a:t>Biodiversidad de avifauna y flora</a:t>
            </a:r>
          </a:p>
          <a:p>
            <a:pPr algn="just"/>
            <a:endParaRPr lang="es-EC" b="1" dirty="0" smtClean="0"/>
          </a:p>
          <a:p>
            <a:pPr algn="just"/>
            <a:r>
              <a:rPr lang="es-EC" b="1" dirty="0" err="1" smtClean="0"/>
              <a:t>Hindcasting</a:t>
            </a:r>
            <a:r>
              <a:rPr lang="es-EC" b="1" dirty="0" smtClean="0"/>
              <a:t> de olas</a:t>
            </a:r>
            <a:endParaRPr lang="es-EC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ACTIVIDADES A REALIZAR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ING. JIMMY CEVALLOS\ANTARTIDA Y MANUEL CONTRERAS\FOTOS ANTARTICAS SEGUNDA DESCARGA\IMG_139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0648"/>
            <a:ext cx="8748972" cy="58326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ING. JIMMY CEVALLOS\ANTARTIDA Y MANUEL CONTRERAS\FOTOS ANTARTICAS SEGUNDA DESCARGA\IMG_138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88640"/>
            <a:ext cx="8403654" cy="62646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548680"/>
            <a:ext cx="8352928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04664"/>
            <a:ext cx="8424936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ING. JIMMY CEVALLOS\ANTARTIDA Y MANUEL CONTRERAS\FOTOS ANTARTICAS SEGUNDA DESCARGA\IMG_140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0648"/>
            <a:ext cx="9010650" cy="6007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8064896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ING. JIMMY CEVALLOS\ANTARTIDA Y MANUEL CONTRERAS\FOTOS ANTARTICAS SEGUNDA DESCARGA\IMG_1587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88640"/>
            <a:ext cx="8146999" cy="63367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04664"/>
            <a:ext cx="8280920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328592"/>
          </a:xfrm>
        </p:spPr>
        <p:txBody>
          <a:bodyPr>
            <a:normAutofit/>
          </a:bodyPr>
          <a:lstStyle/>
          <a:p>
            <a:pPr algn="just"/>
            <a:r>
              <a:rPr lang="es-EC" dirty="0" smtClean="0"/>
              <a:t>La península Antártica =  cambio climático = aumento de las temperaturas atmosféricas hasta seis veces superiores al promedio mundial observado en las últimas décadas (</a:t>
            </a:r>
            <a:r>
              <a:rPr lang="es-EC" dirty="0" err="1" smtClean="0"/>
              <a:t>Wendt</a:t>
            </a:r>
            <a:r>
              <a:rPr lang="es-EC" dirty="0" smtClean="0"/>
              <a:t> </a:t>
            </a:r>
            <a:r>
              <a:rPr lang="es-EC" i="1" dirty="0" smtClean="0"/>
              <a:t>et al </a:t>
            </a:r>
            <a:r>
              <a:rPr lang="es-EC" dirty="0" smtClean="0"/>
              <a:t>2010). </a:t>
            </a:r>
          </a:p>
          <a:p>
            <a:pPr algn="just"/>
            <a:endParaRPr lang="es-EC" dirty="0" smtClean="0"/>
          </a:p>
          <a:p>
            <a:pPr algn="just"/>
            <a:endParaRPr lang="es-EC" dirty="0" smtClean="0"/>
          </a:p>
          <a:p>
            <a:pPr algn="just"/>
            <a:r>
              <a:rPr lang="es-EC" dirty="0" smtClean="0"/>
              <a:t>Esto ha generado alteraciones que no se habían registrado en los últimos 10 mil años, tanto es los glaciares de la región como en sus ecosistemas.</a:t>
            </a:r>
            <a:endParaRPr lang="es-EC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 fontScale="90000"/>
          </a:bodyPr>
          <a:lstStyle/>
          <a:p>
            <a:r>
              <a:rPr lang="es-EC" dirty="0" smtClean="0"/>
              <a:t>ANTECEDENTES Y JUSTIFICACIÓN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548680"/>
            <a:ext cx="8352928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04664"/>
            <a:ext cx="8496944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32656"/>
            <a:ext cx="8640960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C"/>
          </a:p>
        </p:txBody>
      </p:sp>
      <p:pic>
        <p:nvPicPr>
          <p:cNvPr id="9218" name="Picture 2" descr="C:\ING. JIMMY CEVALLOS\ANTARTIDA Y MANUEL CONTRERAS\FOTOS ANTARTICAS SEGUNDA DESCARGA\IMG_169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3141968" y="-5932040"/>
            <a:ext cx="37033200" cy="2468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04664"/>
            <a:ext cx="8295642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32656"/>
            <a:ext cx="8753598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76672"/>
            <a:ext cx="8280920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ING. JIMMY CEVALLOS\ANTARTIDA Y MANUEL CONTRERAS\FOTOS ANTARTICAS SEGUNDA DESCARGA\IMG_190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0648"/>
            <a:ext cx="8681590" cy="6048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0"/>
            <a:ext cx="8496944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5044016"/>
          </a:xfrm>
        </p:spPr>
        <p:txBody>
          <a:bodyPr>
            <a:normAutofit/>
          </a:bodyPr>
          <a:lstStyle/>
          <a:p>
            <a:r>
              <a:rPr lang="es-EC" b="1" dirty="0" err="1" smtClean="0"/>
              <a:t>Hindcasting</a:t>
            </a:r>
            <a:r>
              <a:rPr lang="es-EC" b="1" dirty="0" smtClean="0"/>
              <a:t> de olas.  </a:t>
            </a:r>
          </a:p>
          <a:p>
            <a:endParaRPr lang="es-EC" b="1" dirty="0" smtClean="0"/>
          </a:p>
          <a:p>
            <a:r>
              <a:rPr lang="es-EC" b="1" dirty="0" smtClean="0"/>
              <a:t>Descripción de cambios en la morfología de playa y glaciares en el entorno de la base de verano.</a:t>
            </a:r>
          </a:p>
          <a:p>
            <a:endParaRPr lang="es-EC" b="1" dirty="0" smtClean="0"/>
          </a:p>
          <a:p>
            <a:endParaRPr lang="es-EC" b="1" dirty="0" smtClean="0"/>
          </a:p>
          <a:p>
            <a:r>
              <a:rPr lang="es-EC" b="1" dirty="0" smtClean="0"/>
              <a:t>MAS DE </a:t>
            </a:r>
            <a:r>
              <a:rPr lang="es-EC" b="1" dirty="0" smtClean="0"/>
              <a:t>600 </a:t>
            </a:r>
            <a:r>
              <a:rPr lang="es-EC" b="1" dirty="0" smtClean="0"/>
              <a:t>FOTOS DESCRIPTIVAS</a:t>
            </a:r>
          </a:p>
          <a:p>
            <a:r>
              <a:rPr lang="es-EC" b="1" dirty="0" smtClean="0"/>
              <a:t>597 PUNTOS GPS</a:t>
            </a:r>
          </a:p>
          <a:p>
            <a:r>
              <a:rPr lang="es-EC" b="1" dirty="0" smtClean="0"/>
              <a:t>DESCRIPCIONES </a:t>
            </a:r>
            <a:r>
              <a:rPr lang="es-EC" b="1" dirty="0" smtClean="0"/>
              <a:t>FISICAS </a:t>
            </a:r>
            <a:endParaRPr lang="es-EC" b="1" dirty="0" smtClean="0"/>
          </a:p>
          <a:p>
            <a:r>
              <a:rPr lang="es-EC" b="1" dirty="0" smtClean="0"/>
              <a:t>MEDIDAS </a:t>
            </a:r>
            <a:r>
              <a:rPr lang="es-EC" b="1" dirty="0" smtClean="0"/>
              <a:t> DE INDICADORES </a:t>
            </a:r>
            <a:endParaRPr lang="es-EC" b="1" dirty="0" smtClean="0"/>
          </a:p>
          <a:p>
            <a:endParaRPr lang="es-EC" b="1" dirty="0" smtClean="0"/>
          </a:p>
          <a:p>
            <a:endParaRPr lang="es-EC" b="1" dirty="0" smtClean="0"/>
          </a:p>
          <a:p>
            <a:endParaRPr lang="es-EC" dirty="0" smtClean="0"/>
          </a:p>
          <a:p>
            <a:endParaRPr lang="es-EC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pPr algn="ctr"/>
            <a:r>
              <a:rPr lang="es-EC" dirty="0" smtClean="0"/>
              <a:t>RESULTADOS PRELIMINARES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pPr algn="ctr"/>
            <a:r>
              <a:rPr lang="es-EC" dirty="0" smtClean="0"/>
              <a:t>VIENTOS </a:t>
            </a:r>
            <a:endParaRPr lang="es-EC" dirty="0"/>
          </a:p>
        </p:txBody>
      </p:sp>
      <p:pic>
        <p:nvPicPr>
          <p:cNvPr id="4" name="3 Marcador de contenido" descr="C:\Users\JIMMY  CEVALLOS\AppData\Local\Microsoft\Windows\Temporary Internet Files\Content.Word\IMG_3056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836712"/>
            <a:ext cx="6912768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548680"/>
            <a:ext cx="8295642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395536" y="980728"/>
            <a:ext cx="8229600" cy="4525963"/>
          </a:xfrm>
        </p:spPr>
        <p:txBody>
          <a:bodyPr/>
          <a:lstStyle/>
          <a:p>
            <a:pPr algn="ctr"/>
            <a:endParaRPr lang="es-EC" sz="8000" b="1" dirty="0" smtClean="0"/>
          </a:p>
          <a:p>
            <a:pPr algn="ctr"/>
            <a:r>
              <a:rPr lang="es-EC" sz="8000" b="1" dirty="0" smtClean="0"/>
              <a:t>MUCHAS GRACIAS</a:t>
            </a:r>
            <a:endParaRPr lang="es-EC" sz="8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904656"/>
          </a:xfrm>
        </p:spPr>
        <p:txBody>
          <a:bodyPr>
            <a:normAutofit/>
          </a:bodyPr>
          <a:lstStyle/>
          <a:p>
            <a:pPr algn="just"/>
            <a:r>
              <a:rPr lang="es-EC" b="1" dirty="0" smtClean="0"/>
              <a:t>glaciar.</a:t>
            </a:r>
            <a:r>
              <a:rPr lang="es-EC" dirty="0" smtClean="0"/>
              <a:t> (Del </a:t>
            </a:r>
            <a:r>
              <a:rPr lang="es-EC" dirty="0" err="1" smtClean="0"/>
              <a:t>fr.</a:t>
            </a:r>
            <a:r>
              <a:rPr lang="es-EC" dirty="0" smtClean="0"/>
              <a:t> </a:t>
            </a:r>
            <a:r>
              <a:rPr lang="es-EC" i="1" dirty="0" err="1" smtClean="0"/>
              <a:t>glacier</a:t>
            </a:r>
            <a:r>
              <a:rPr lang="es-EC" dirty="0" smtClean="0"/>
              <a:t>). m. </a:t>
            </a:r>
            <a:r>
              <a:rPr lang="es-EC" b="1" dirty="0" smtClean="0"/>
              <a:t>Masa de hielo acumulada</a:t>
            </a:r>
            <a:r>
              <a:rPr lang="es-EC" dirty="0" smtClean="0"/>
              <a:t> en las zonas de las cordilleras por encima del límite de las nieves perpetuas y cuya parte inferior se desliza muy lentamente, como si fuese un río de hielo.  </a:t>
            </a:r>
          </a:p>
          <a:p>
            <a:pPr algn="just"/>
            <a:endParaRPr lang="es-EC" dirty="0" smtClean="0"/>
          </a:p>
          <a:p>
            <a:pPr algn="just"/>
            <a:endParaRPr lang="es-EC" dirty="0" smtClean="0"/>
          </a:p>
          <a:p>
            <a:pPr algn="just"/>
            <a:r>
              <a:rPr lang="es-EC" b="1" dirty="0" smtClean="0"/>
              <a:t>glacial.</a:t>
            </a:r>
            <a:r>
              <a:rPr lang="es-EC" dirty="0" smtClean="0"/>
              <a:t> (Del lat. </a:t>
            </a:r>
            <a:r>
              <a:rPr lang="es-EC" i="1" dirty="0" err="1" smtClean="0"/>
              <a:t>glaciālis</a:t>
            </a:r>
            <a:r>
              <a:rPr lang="es-EC" dirty="0" smtClean="0"/>
              <a:t>). </a:t>
            </a:r>
            <a:r>
              <a:rPr lang="es-EC" dirty="0" err="1" smtClean="0"/>
              <a:t>adj.</a:t>
            </a:r>
            <a:r>
              <a:rPr lang="es-EC" dirty="0" smtClean="0"/>
              <a:t> Helado, muy frío. ||</a:t>
            </a:r>
            <a:r>
              <a:rPr lang="es-EC" b="1" dirty="0" smtClean="0"/>
              <a:t> 2.</a:t>
            </a:r>
            <a:r>
              <a:rPr lang="es-EC" dirty="0" smtClean="0"/>
              <a:t> Que hace helar o helarse. ||</a:t>
            </a:r>
            <a:r>
              <a:rPr lang="es-EC" b="1" dirty="0" smtClean="0"/>
              <a:t> 3.</a:t>
            </a:r>
            <a:r>
              <a:rPr lang="es-EC" dirty="0" smtClean="0"/>
              <a:t> Frío, desafecto, desabrido. ||</a:t>
            </a:r>
            <a:r>
              <a:rPr lang="es-EC" b="1" dirty="0" smtClean="0"/>
              <a:t> 4.</a:t>
            </a:r>
            <a:r>
              <a:rPr lang="es-EC" i="1" dirty="0" smtClean="0"/>
              <a:t> </a:t>
            </a:r>
            <a:r>
              <a:rPr lang="es-EC" dirty="0" smtClean="0"/>
              <a:t>Dicho de la tierra o del mar: Que está en las zonas </a:t>
            </a:r>
            <a:r>
              <a:rPr lang="es-EC" b="1" dirty="0" smtClean="0"/>
              <a:t>glaciales</a:t>
            </a:r>
          </a:p>
          <a:p>
            <a:pPr algn="just"/>
            <a:endParaRPr lang="es-EC" dirty="0" smtClean="0"/>
          </a:p>
          <a:p>
            <a:pPr algn="just"/>
            <a:r>
              <a:rPr lang="es-EC" b="1" dirty="0" smtClean="0"/>
              <a:t>DRAE</a:t>
            </a:r>
            <a:endParaRPr lang="es-EC" dirty="0" smtClean="0"/>
          </a:p>
          <a:p>
            <a:pPr algn="just"/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>
            <a:normAutofit fontScale="92500" lnSpcReduction="20000"/>
          </a:bodyPr>
          <a:lstStyle/>
          <a:p>
            <a:r>
              <a:rPr lang="es-EC" dirty="0" smtClean="0"/>
              <a:t>Series de tiempo de cadena de temblores de baja magnitud.  200 años</a:t>
            </a:r>
          </a:p>
          <a:p>
            <a:r>
              <a:rPr lang="es-EC" dirty="0" smtClean="0"/>
              <a:t>Inclinación o abombamiento de la superficie de la tierra. </a:t>
            </a:r>
          </a:p>
          <a:p>
            <a:r>
              <a:rPr lang="es-EC" dirty="0" smtClean="0"/>
              <a:t>Cambios en su campo magnético. (Polos)</a:t>
            </a:r>
          </a:p>
          <a:p>
            <a:r>
              <a:rPr lang="es-EC" dirty="0" smtClean="0"/>
              <a:t>Niveles de agua en el subsuelo.</a:t>
            </a:r>
          </a:p>
          <a:p>
            <a:r>
              <a:rPr lang="es-EC" dirty="0" smtClean="0"/>
              <a:t>Cantidad de radón.</a:t>
            </a:r>
          </a:p>
          <a:p>
            <a:r>
              <a:rPr lang="es-EC" dirty="0" smtClean="0"/>
              <a:t>Velocidad de las ondas sísmicas.</a:t>
            </a:r>
          </a:p>
          <a:p>
            <a:r>
              <a:rPr lang="es-EC" dirty="0" smtClean="0">
                <a:solidFill>
                  <a:srgbClr val="FF0000"/>
                </a:solidFill>
              </a:rPr>
              <a:t>El comportamiento de los animales. (Indicadores)</a:t>
            </a:r>
          </a:p>
          <a:p>
            <a:r>
              <a:rPr lang="es-EC" dirty="0" smtClean="0"/>
              <a:t>Aumento de la presión en la corteza de la Tierra. </a:t>
            </a:r>
          </a:p>
          <a:p>
            <a:r>
              <a:rPr lang="es-EC" dirty="0" smtClean="0">
                <a:solidFill>
                  <a:srgbClr val="FF0000"/>
                </a:solidFill>
              </a:rPr>
              <a:t>Aumento de la temperatura en atmosfera, corteza y océanos.</a:t>
            </a:r>
          </a:p>
          <a:p>
            <a:r>
              <a:rPr lang="es-EC" dirty="0" smtClean="0">
                <a:solidFill>
                  <a:srgbClr val="FF0000"/>
                </a:solidFill>
              </a:rPr>
              <a:t>Comportamiento de factores ambientales.</a:t>
            </a:r>
          </a:p>
          <a:p>
            <a:r>
              <a:rPr lang="es-EC" dirty="0" smtClean="0"/>
              <a:t>Incremento de energía  en el cinturón de fuego del pacífico.</a:t>
            </a:r>
            <a:endParaRPr lang="es-EC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C" dirty="0" smtClean="0"/>
              <a:t>Pronósticos de terremotos</a:t>
            </a:r>
            <a:endParaRPr lang="es-EC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pPr algn="ctr"/>
            <a:r>
              <a:rPr lang="es-EC" dirty="0" smtClean="0"/>
              <a:t>INCREMENTO  T° 2090</a:t>
            </a:r>
            <a:endParaRPr lang="es-EC" dirty="0"/>
          </a:p>
        </p:txBody>
      </p:sp>
      <p:pic>
        <p:nvPicPr>
          <p:cNvPr id="4" name="3 Marcador de contenido" descr="C:\ING. JIMMY CEVALLOS\ANTARTIDA Y MANUEL CONTRERAS\trabajo realizado datos\IMG_3058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24744"/>
            <a:ext cx="8208912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10146"/>
          </a:xfrm>
        </p:spPr>
        <p:txBody>
          <a:bodyPr>
            <a:noAutofit/>
          </a:bodyPr>
          <a:lstStyle/>
          <a:p>
            <a:pPr algn="ctr"/>
            <a:r>
              <a:rPr lang="es-EC" sz="2400" dirty="0" smtClean="0">
                <a:latin typeface="Arial Black" pitchFamily="34" charset="0"/>
              </a:rPr>
              <a:t>REDUCCIÓN DEL GLACIAR 2007 y 2009, NASA, CSA, ESA, JAXA. </a:t>
            </a:r>
            <a:endParaRPr lang="es-EC" sz="2400" dirty="0">
              <a:latin typeface="Arial Black" pitchFamily="34" charset="0"/>
            </a:endParaRPr>
          </a:p>
        </p:txBody>
      </p:sp>
      <p:pic>
        <p:nvPicPr>
          <p:cNvPr id="4" name="3 Marcador de contenido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412776"/>
            <a:ext cx="8208912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EC" dirty="0" smtClean="0"/>
              <a:t>REDUCCION DEL GLACIAR DEL POLO NORTE</a:t>
            </a:r>
            <a:endParaRPr lang="es-EC" dirty="0"/>
          </a:p>
        </p:txBody>
      </p:sp>
      <p:pic>
        <p:nvPicPr>
          <p:cNvPr id="4" name="81 Imagen" descr="polo norte comparacion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340768"/>
            <a:ext cx="7704855" cy="5328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080120"/>
          </a:xfrm>
        </p:spPr>
        <p:txBody>
          <a:bodyPr>
            <a:normAutofit fontScale="90000"/>
          </a:bodyPr>
          <a:lstStyle/>
          <a:p>
            <a:pPr algn="ctr"/>
            <a:r>
              <a:rPr lang="es-EC" dirty="0" smtClean="0"/>
              <a:t>ORIGEN TORMENTA GLOBAL</a:t>
            </a:r>
            <a:br>
              <a:rPr lang="es-EC" dirty="0" smtClean="0"/>
            </a:br>
            <a:endParaRPr lang="es-EC" dirty="0"/>
          </a:p>
        </p:txBody>
      </p:sp>
      <p:pic>
        <p:nvPicPr>
          <p:cNvPr id="4" name="20 Imagen" descr="dispersion radial y direccional del oleaje - adaptado holthuijsen.pn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124744"/>
            <a:ext cx="5832648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pPr algn="ctr"/>
            <a:r>
              <a:rPr lang="es-EC" dirty="0" smtClean="0"/>
              <a:t>INFLUENCIA DEL SUR</a:t>
            </a:r>
            <a:endParaRPr lang="es-EC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124744"/>
            <a:ext cx="7776864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urrencia">
  <a:themeElements>
    <a:clrScheme name="Concurrencia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urrencia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urrencia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304</TotalTime>
  <Words>871</Words>
  <Application>Microsoft Office PowerPoint</Application>
  <PresentationFormat>Presentación en pantalla (4:3)</PresentationFormat>
  <Paragraphs>132</Paragraphs>
  <Slides>42</Slides>
  <Notes>42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42</vt:i4>
      </vt:variant>
    </vt:vector>
  </HeadingPairs>
  <TitlesOfParts>
    <vt:vector size="43" baseType="lpstr">
      <vt:lpstr>Concurrencia</vt:lpstr>
      <vt:lpstr>UNIVERSIDAD LAICA ELOY ALFARO DE MANABI - DPTO. DE MEDIO AMBIENTE  UNIVERSIDAD DE PLAYA ANCHA  CENTRO DE INVESTIGACION CIENTIFICA</vt:lpstr>
      <vt:lpstr>MACRO PROYECTO</vt:lpstr>
      <vt:lpstr>ANTECEDENTES Y JUSTIFICACIÓN</vt:lpstr>
      <vt:lpstr>VIENTOS </vt:lpstr>
      <vt:lpstr>INCREMENTO  T° 2090</vt:lpstr>
      <vt:lpstr>REDUCCIÓN DEL GLACIAR 2007 y 2009, NASA, CSA, ESA, JAXA. </vt:lpstr>
      <vt:lpstr>REDUCCION DEL GLACIAR DEL POLO NORTE</vt:lpstr>
      <vt:lpstr>ORIGEN TORMENTA GLOBAL </vt:lpstr>
      <vt:lpstr>INFLUENCIA DEL SUR</vt:lpstr>
      <vt:lpstr>CONDUCTA DE OLEAJE  EN CORTAS DISTANCIAS  SAN LORENZO MANABÍ 2011 </vt:lpstr>
      <vt:lpstr> DIVERSIDAD DE INDICADORES</vt:lpstr>
      <vt:lpstr>ORTOGONALES DE APROXIMACIÓN  DE OLEAJE  =TSUNAMI, MAREJADA, MUELLES, PUERTOS, URBANISMO, LIMITE DE INUNDACIONES, POTENCIA  Y ENERGIA DEL FENOMENO </vt:lpstr>
      <vt:lpstr>ESTACIONES  MAREOGRAFOS</vt:lpstr>
      <vt:lpstr>VARIACIONES DEL NIVEL MEDIO DEL MAR, REGION DE CALDERA (31ºS) Fuente: Contreras &amp; Winckler 2010 </vt:lpstr>
      <vt:lpstr>ZONA DE ESTUDIO EN LA ANTARTIDA PROYECTO INAE</vt:lpstr>
      <vt:lpstr>ZONA DE ESTUDIO EN ECUADOR</vt:lpstr>
      <vt:lpstr>HIPOTESIS – PROYECTO INAE</vt:lpstr>
      <vt:lpstr>OBJETIVO GENERAL</vt:lpstr>
      <vt:lpstr>OBJETIVOS ESPECÍFICOS</vt:lpstr>
      <vt:lpstr>OBJETIVOS ESPECÍFICOS</vt:lpstr>
      <vt:lpstr>ACTIVIDADES A REALIZAR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RESULTADOS PRELIMINARES</vt:lpstr>
      <vt:lpstr>Diapositiva 40</vt:lpstr>
      <vt:lpstr>Diapositiva 41</vt:lpstr>
      <vt:lpstr>Pronósticos de terremotos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UNIVERSIDAD LAICA ELOY ALFARO DE MANABI - DPTO. MEDIO AMBIENTE  UNIVERSIDAD DE PLAYA ANCHA  CENTRO DE INVESTIGACION CIENTIFICA</dc:title>
  <dc:creator>JIMMY  CEVALLOS</dc:creator>
  <cp:lastModifiedBy>JIMMY  CEVALLOS</cp:lastModifiedBy>
  <cp:revision>32</cp:revision>
  <dcterms:created xsi:type="dcterms:W3CDTF">2012-03-01T16:41:19Z</dcterms:created>
  <dcterms:modified xsi:type="dcterms:W3CDTF">2012-03-04T16:42:49Z</dcterms:modified>
</cp:coreProperties>
</file>