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1"/>
  </p:notesMasterIdLst>
  <p:sldIdLst>
    <p:sldId id="256" r:id="rId2"/>
    <p:sldId id="292" r:id="rId3"/>
    <p:sldId id="294" r:id="rId4"/>
    <p:sldId id="346" r:id="rId5"/>
    <p:sldId id="339" r:id="rId6"/>
    <p:sldId id="341" r:id="rId7"/>
    <p:sldId id="348" r:id="rId8"/>
    <p:sldId id="343" r:id="rId9"/>
    <p:sldId id="344" r:id="rId10"/>
    <p:sldId id="345" r:id="rId11"/>
    <p:sldId id="287" r:id="rId12"/>
    <p:sldId id="296" r:id="rId13"/>
    <p:sldId id="337" r:id="rId14"/>
    <p:sldId id="257" r:id="rId15"/>
    <p:sldId id="259" r:id="rId16"/>
    <p:sldId id="260" r:id="rId17"/>
    <p:sldId id="276" r:id="rId18"/>
    <p:sldId id="338" r:id="rId19"/>
    <p:sldId id="347" r:id="rId20"/>
    <p:sldId id="331" r:id="rId21"/>
    <p:sldId id="313" r:id="rId22"/>
    <p:sldId id="263" r:id="rId23"/>
    <p:sldId id="329" r:id="rId24"/>
    <p:sldId id="316" r:id="rId25"/>
    <p:sldId id="327" r:id="rId26"/>
    <p:sldId id="317" r:id="rId27"/>
    <p:sldId id="328" r:id="rId28"/>
    <p:sldId id="320" r:id="rId29"/>
    <p:sldId id="325" r:id="rId30"/>
    <p:sldId id="318" r:id="rId31"/>
    <p:sldId id="330" r:id="rId32"/>
    <p:sldId id="321" r:id="rId33"/>
    <p:sldId id="322" r:id="rId34"/>
    <p:sldId id="323" r:id="rId35"/>
    <p:sldId id="265" r:id="rId36"/>
    <p:sldId id="267" r:id="rId37"/>
    <p:sldId id="301" r:id="rId38"/>
    <p:sldId id="300" r:id="rId39"/>
    <p:sldId id="349" r:id="rId40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542" autoAdjust="0"/>
    <p:restoredTop sz="94660"/>
  </p:normalViewPr>
  <p:slideViewPr>
    <p:cSldViewPr>
      <p:cViewPr>
        <p:scale>
          <a:sx n="66" d="100"/>
          <a:sy n="66" d="100"/>
        </p:scale>
        <p:origin x="-32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CB9CA-6CC4-4EE9-819A-C5E1D21DB831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ED0D6-E5D5-4571-AEBB-579FEF104E51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</a:t>
            </a:fld>
            <a:endParaRPr lang="es-EC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10</a:t>
            </a:fld>
            <a:endParaRPr lang="es-EC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11</a:t>
            </a:fld>
            <a:endParaRPr lang="es-EC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12</a:t>
            </a:fld>
            <a:endParaRPr lang="es-EC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13</a:t>
            </a:fld>
            <a:endParaRPr lang="es-EC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14</a:t>
            </a:fld>
            <a:endParaRPr lang="es-EC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15</a:t>
            </a:fld>
            <a:endParaRPr lang="es-EC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16</a:t>
            </a:fld>
            <a:endParaRPr lang="es-EC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17</a:t>
            </a:fld>
            <a:endParaRPr lang="es-EC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18</a:t>
            </a:fld>
            <a:endParaRPr lang="es-EC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19</a:t>
            </a:fld>
            <a:endParaRPr lang="es-EC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</a:t>
            </a:fld>
            <a:endParaRPr lang="es-EC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20</a:t>
            </a:fld>
            <a:endParaRPr lang="es-EC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21</a:t>
            </a:fld>
            <a:endParaRPr lang="es-EC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22</a:t>
            </a:fld>
            <a:endParaRPr lang="es-EC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23</a:t>
            </a:fld>
            <a:endParaRPr lang="es-EC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24</a:t>
            </a:fld>
            <a:endParaRPr lang="es-EC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25</a:t>
            </a:fld>
            <a:endParaRPr lang="es-EC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26</a:t>
            </a:fld>
            <a:endParaRPr lang="es-EC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27</a:t>
            </a:fld>
            <a:endParaRPr lang="es-EC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28</a:t>
            </a:fld>
            <a:endParaRPr lang="es-EC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29</a:t>
            </a:fld>
            <a:endParaRPr lang="es-EC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</a:t>
            </a:fld>
            <a:endParaRPr lang="es-EC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30</a:t>
            </a:fld>
            <a:endParaRPr lang="es-EC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31</a:t>
            </a:fld>
            <a:endParaRPr lang="es-EC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32</a:t>
            </a:fld>
            <a:endParaRPr lang="es-EC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33</a:t>
            </a:fld>
            <a:endParaRPr lang="es-EC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34</a:t>
            </a:fld>
            <a:endParaRPr lang="es-EC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35</a:t>
            </a:fld>
            <a:endParaRPr lang="es-EC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36</a:t>
            </a:fld>
            <a:endParaRPr lang="es-EC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37</a:t>
            </a:fld>
            <a:endParaRPr lang="es-EC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38</a:t>
            </a:fld>
            <a:endParaRPr lang="es-EC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39</a:t>
            </a:fld>
            <a:endParaRPr lang="es-EC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4</a:t>
            </a:fld>
            <a:endParaRPr lang="es-EC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5</a:t>
            </a:fld>
            <a:endParaRPr lang="es-EC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6</a:t>
            </a:fld>
            <a:endParaRPr lang="es-EC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7</a:t>
            </a:fld>
            <a:endParaRPr lang="es-EC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8</a:t>
            </a:fld>
            <a:endParaRPr lang="es-EC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9</a:t>
            </a:fld>
            <a:endParaRPr lang="es-EC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90D25EB-3FB7-4C98-B471-1587087902E5}" type="datetimeFigureOut">
              <a:rPr lang="es-EC" smtClean="0"/>
              <a:pPr/>
              <a:t>09/03/2013</a:t>
            </a:fld>
            <a:endParaRPr lang="es-EC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457619"/>
          </a:xfrm>
        </p:spPr>
        <p:txBody>
          <a:bodyPr>
            <a:normAutofit/>
          </a:bodyPr>
          <a:lstStyle/>
          <a:p>
            <a:pPr algn="ctr"/>
            <a:r>
              <a:rPr lang="es-EC" sz="3200" dirty="0" smtClean="0">
                <a:solidFill>
                  <a:srgbClr val="C00000"/>
                </a:solidFill>
              </a:rPr>
              <a:t>UNIVERSIDAD LAICA ELOY ALFARO DE MANABI - </a:t>
            </a:r>
            <a:r>
              <a:rPr lang="es-EC" sz="2400" dirty="0" smtClean="0"/>
              <a:t>DPTO. DE MEDIO AMBIENTE</a:t>
            </a:r>
            <a:br>
              <a:rPr lang="es-EC" sz="2400" dirty="0" smtClean="0"/>
            </a:br>
            <a:r>
              <a:rPr lang="es-EC" sz="2400" dirty="0" smtClean="0"/>
              <a:t/>
            </a:r>
            <a:br>
              <a:rPr lang="es-EC" sz="2400" dirty="0" smtClean="0"/>
            </a:br>
            <a:r>
              <a:rPr lang="es-EC" sz="3200" dirty="0" smtClean="0">
                <a:solidFill>
                  <a:srgbClr val="0070C0"/>
                </a:solidFill>
              </a:rPr>
              <a:t>UNIVERSIDAD DE PLAYA ANCHA </a:t>
            </a:r>
            <a:r>
              <a:rPr lang="es-EC" sz="3200" dirty="0" smtClean="0"/>
              <a:t/>
            </a:r>
            <a:br>
              <a:rPr lang="es-EC" sz="3200" dirty="0" smtClean="0"/>
            </a:br>
            <a:r>
              <a:rPr lang="es-EC" sz="2400" dirty="0" smtClean="0"/>
              <a:t>CENTRO DE INVESTIGACION CIENTIFICA</a:t>
            </a:r>
            <a:endParaRPr lang="es-EC" sz="24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11560" y="2924944"/>
            <a:ext cx="7772400" cy="3744416"/>
          </a:xfrm>
        </p:spPr>
        <p:txBody>
          <a:bodyPr>
            <a:normAutofit/>
          </a:bodyPr>
          <a:lstStyle/>
          <a:p>
            <a:r>
              <a:rPr lang="es-ES" sz="3600" b="1" dirty="0" smtClean="0"/>
              <a:t>Relaciones de procesos físicos del calentamiento global y cambio climático entre la Antártida y Ecuador</a:t>
            </a:r>
            <a:endParaRPr lang="es-EC" sz="3600" b="1" dirty="0" smtClean="0"/>
          </a:p>
          <a:p>
            <a:pPr algn="just"/>
            <a:endParaRPr lang="es-EC" sz="2800" b="1" dirty="0" smtClean="0"/>
          </a:p>
          <a:p>
            <a:pPr algn="ctr"/>
            <a:r>
              <a:rPr lang="es-EC" sz="2800" b="1" dirty="0" smtClean="0"/>
              <a:t>	</a:t>
            </a:r>
            <a:r>
              <a:rPr lang="es-EC" sz="4800" b="1" dirty="0" smtClean="0"/>
              <a:t>SENESCYT - INAE</a:t>
            </a:r>
            <a:endParaRPr lang="es-EC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GALAPAGOS- DINÁMICA DE PLAYA</a:t>
            </a:r>
            <a:endParaRPr lang="es-EC" dirty="0"/>
          </a:p>
        </p:txBody>
      </p:sp>
      <p:pic>
        <p:nvPicPr>
          <p:cNvPr id="5122" name="Picture 2" descr="C:\ING. JIMMY CEVALLOS\ANTÁRTIDA 2013 INAE\ANTARTIDA FEBRERO 2013\FOTOS ESM -GAL\FOTOS GEORREFERENCIADAS GALAPAGOS\IMG_033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052736"/>
            <a:ext cx="8784976" cy="5682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200" dirty="0" smtClean="0"/>
              <a:t>ZONA DE ESTUDIO EN LA ANTARTIDA</a:t>
            </a:r>
            <a:br>
              <a:rPr lang="es-EC" sz="3200" dirty="0" smtClean="0"/>
            </a:br>
            <a:r>
              <a:rPr lang="es-EC" sz="3200" dirty="0" smtClean="0"/>
              <a:t>PROYECTO INAE</a:t>
            </a:r>
            <a:endParaRPr lang="es-EC" sz="3200" dirty="0"/>
          </a:p>
        </p:txBody>
      </p:sp>
      <p:pic>
        <p:nvPicPr>
          <p:cNvPr id="4" name="3 Marcador de contenido" descr="C:\ING. JIMMY CEVALLOS\ANTARTIDA Y MANUEL CONTRERAS\trabajo realizado datos\IMG_305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8784976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ZONA DE ESTUDIO EN ECUADOR</a:t>
            </a:r>
            <a:endParaRPr lang="es-EC" dirty="0"/>
          </a:p>
        </p:txBody>
      </p:sp>
      <p:pic>
        <p:nvPicPr>
          <p:cNvPr id="4" name="3 Marcador de contenido" descr="C:\ING. JIMMY CEVALLOS\ANTARTIDA Y MANUEL CONTRERAS\trabajo realizado datos\IMG_305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896448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7 Marcador de contenido" descr="MAPA_SENDEROS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9646" y="0"/>
            <a:ext cx="9243646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 rot="323942">
            <a:off x="3286679" y="2407372"/>
            <a:ext cx="829794" cy="269176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r>
              <a:rPr lang="es-EC" sz="1200" dirty="0" smtClean="0"/>
              <a:t>SECTOR A</a:t>
            </a:r>
            <a:endParaRPr lang="es-EC" dirty="0"/>
          </a:p>
        </p:txBody>
      </p:sp>
      <p:sp>
        <p:nvSpPr>
          <p:cNvPr id="4" name="2 Título"/>
          <p:cNvSpPr txBox="1">
            <a:spLocks/>
          </p:cNvSpPr>
          <p:nvPr/>
        </p:nvSpPr>
        <p:spPr>
          <a:xfrm rot="6110224">
            <a:off x="6433259" y="1702552"/>
            <a:ext cx="1227573" cy="238866"/>
          </a:xfrm>
          <a:prstGeom prst="rect">
            <a:avLst/>
          </a:prstGeom>
          <a:solidFill>
            <a:srgbClr val="00B050"/>
          </a:solidFill>
        </p:spPr>
        <p:txBody>
          <a:bodyPr vert="horz" rtlCol="0" anchor="ctr">
            <a:normAutofit fontScale="2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SECTOR </a:t>
            </a:r>
            <a:r>
              <a:rPr kumimoji="0" lang="es-EC" sz="4100" b="1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B</a:t>
            </a:r>
            <a:endParaRPr kumimoji="0" lang="es-EC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2 Título"/>
          <p:cNvSpPr txBox="1">
            <a:spLocks/>
          </p:cNvSpPr>
          <p:nvPr/>
        </p:nvSpPr>
        <p:spPr>
          <a:xfrm rot="17676474">
            <a:off x="5823583" y="5318686"/>
            <a:ext cx="1421893" cy="181067"/>
          </a:xfrm>
          <a:prstGeom prst="rect">
            <a:avLst/>
          </a:prstGeom>
          <a:solidFill>
            <a:srgbClr val="00B050"/>
          </a:solidFill>
        </p:spPr>
        <p:txBody>
          <a:bodyPr vert="horz" rtlCol="0" anchor="ctr">
            <a:normAutofit fontScale="2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SECTOR  C</a:t>
            </a:r>
            <a:endParaRPr kumimoji="0" lang="es-EC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2 Título"/>
          <p:cNvSpPr txBox="1">
            <a:spLocks/>
          </p:cNvSpPr>
          <p:nvPr/>
        </p:nvSpPr>
        <p:spPr>
          <a:xfrm>
            <a:off x="5436096" y="6021288"/>
            <a:ext cx="830139" cy="197700"/>
          </a:xfrm>
          <a:prstGeom prst="rect">
            <a:avLst/>
          </a:prstGeom>
          <a:solidFill>
            <a:srgbClr val="00B050"/>
          </a:solidFill>
        </p:spPr>
        <p:txBody>
          <a:bodyPr vert="horz" rtlCol="0" anchor="ctr">
            <a:normAutofit fontScale="2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SECTOR  C</a:t>
            </a:r>
            <a:endParaRPr kumimoji="0" lang="es-EC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2 Título"/>
          <p:cNvSpPr txBox="1">
            <a:spLocks/>
          </p:cNvSpPr>
          <p:nvPr/>
        </p:nvSpPr>
        <p:spPr>
          <a:xfrm rot="3616969">
            <a:off x="6683890" y="2667659"/>
            <a:ext cx="864701" cy="224916"/>
          </a:xfrm>
          <a:prstGeom prst="rect">
            <a:avLst/>
          </a:prstGeom>
          <a:solidFill>
            <a:srgbClr val="00B050"/>
          </a:solidFill>
        </p:spPr>
        <p:txBody>
          <a:bodyPr vert="horz" rtlCol="0" anchor="ctr">
            <a:normAutofit fontScale="2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SECTOR  B</a:t>
            </a:r>
            <a:endParaRPr kumimoji="0" lang="es-EC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2 Título"/>
          <p:cNvSpPr txBox="1">
            <a:spLocks/>
          </p:cNvSpPr>
          <p:nvPr/>
        </p:nvSpPr>
        <p:spPr>
          <a:xfrm rot="19023608">
            <a:off x="3686362" y="1882548"/>
            <a:ext cx="1503785" cy="316794"/>
          </a:xfrm>
          <a:prstGeom prst="rect">
            <a:avLst/>
          </a:prstGeom>
          <a:solidFill>
            <a:srgbClr val="00B050"/>
          </a:solidFill>
        </p:spPr>
        <p:txBody>
          <a:bodyPr vert="horz" rtlCol="0" anchor="ctr">
            <a:normAutofit fontScale="4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C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SECTOR A</a:t>
            </a:r>
            <a:endParaRPr kumimoji="0" lang="es-EC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1" name="10 Conector curvado"/>
          <p:cNvCxnSpPr/>
          <p:nvPr/>
        </p:nvCxnSpPr>
        <p:spPr>
          <a:xfrm flipV="1">
            <a:off x="3131840" y="692696"/>
            <a:ext cx="3744416" cy="1656184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Conector curvado"/>
          <p:cNvCxnSpPr/>
          <p:nvPr/>
        </p:nvCxnSpPr>
        <p:spPr>
          <a:xfrm rot="16200000" flipH="1">
            <a:off x="5220072" y="2564904"/>
            <a:ext cx="3816424" cy="216024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Conector curvado"/>
          <p:cNvCxnSpPr/>
          <p:nvPr/>
        </p:nvCxnSpPr>
        <p:spPr>
          <a:xfrm rot="10800000" flipV="1">
            <a:off x="5508104" y="4653136"/>
            <a:ext cx="1728192" cy="1584176"/>
          </a:xfrm>
          <a:prstGeom prst="curvedConnector3">
            <a:avLst>
              <a:gd name="adj1" fmla="val 50000"/>
            </a:avLst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rmAutofit/>
          </a:bodyPr>
          <a:lstStyle/>
          <a:p>
            <a:pPr algn="just"/>
            <a:r>
              <a:rPr lang="es-EC" sz="3200" b="1" dirty="0" smtClean="0"/>
              <a:t>Es factible establecer correlaciones sobre anomalías de procesos físicos asociados con los efectos del calentamiento global y cambio climático en la zona costera, que vinculen procesos en la Antártica con el Ecuador. Estas anomalías se intensifican ante la presencia del fenómeno El Niño – Oscilación Sur, tanto en su fase cálida como fría</a:t>
            </a:r>
            <a:r>
              <a:rPr lang="es-EC" sz="3200" dirty="0" smtClean="0"/>
              <a:t>.</a:t>
            </a:r>
            <a:endParaRPr lang="es-EC" sz="32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es-EC" dirty="0" smtClean="0"/>
              <a:t>HIPÓTESIS 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328592"/>
          </a:xfrm>
        </p:spPr>
        <p:txBody>
          <a:bodyPr>
            <a:normAutofit/>
          </a:bodyPr>
          <a:lstStyle/>
          <a:p>
            <a:pPr algn="just"/>
            <a:r>
              <a:rPr lang="es-EC" sz="3200" b="1" dirty="0" smtClean="0"/>
              <a:t>Estimar tasas de cambio para diferentes escenarios de cambio climático en la Antártica que permitan pronosticar efectos a escala local en la zona costera y el litoral Ecuatoriano de una forma más precisa que las estimaciones derivadas de modelos globales y estimaciones de escala regional</a:t>
            </a:r>
            <a:r>
              <a:rPr lang="es-EC" sz="3200" dirty="0" smtClean="0"/>
              <a:t>.</a:t>
            </a:r>
            <a:endParaRPr lang="es-EC" sz="32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 GENERAL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580526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C" b="1" dirty="0" smtClean="0"/>
              <a:t>Realizar una recopilación de antecedentes relevantes y síntesis de datos e información útiles para estudiar las relaciones entre la Antártica y el Ecuador.</a:t>
            </a:r>
          </a:p>
          <a:p>
            <a:endParaRPr lang="es-EC" b="1" dirty="0" smtClean="0"/>
          </a:p>
          <a:p>
            <a:pPr algn="just"/>
            <a:r>
              <a:rPr lang="es-EC" b="1" dirty="0" smtClean="0"/>
              <a:t>Registro y comparación de los cambios de la biodiversidad en la flora y fauna presentes en el entorno de la base General Pedro Vicente Maldonado, entre los años 2012 y 2014. </a:t>
            </a:r>
          </a:p>
          <a:p>
            <a:endParaRPr lang="es-EC" b="1" dirty="0" smtClean="0"/>
          </a:p>
          <a:p>
            <a:pPr algn="just"/>
            <a:r>
              <a:rPr lang="es-EC" b="1" dirty="0" smtClean="0"/>
              <a:t>3. Realizar </a:t>
            </a:r>
            <a:r>
              <a:rPr lang="es-EC" b="1" dirty="0" err="1" smtClean="0"/>
              <a:t>Hindcasting</a:t>
            </a:r>
            <a:r>
              <a:rPr lang="es-EC" b="1" dirty="0" smtClean="0"/>
              <a:t> de los datos de la base General Pedro Vicente Maldonado de Ecuador, en base a los datos publicados y de acceso libre de la Base Capital Arturo Prat de Chile, de  manera de contar con series de tiempo de tiempo de 25 años de extensión (1985 a la fecha).</a:t>
            </a:r>
          </a:p>
          <a:p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OBJETIVOS ESPECÍFICOS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400600"/>
          </a:xfrm>
        </p:spPr>
        <p:txBody>
          <a:bodyPr/>
          <a:lstStyle/>
          <a:p>
            <a:pPr algn="just"/>
            <a:r>
              <a:rPr lang="es-EC" b="1" dirty="0" smtClean="0"/>
              <a:t>Estimar las anomalías de patrones de oleaje en El Ecuador, que puedan ser explicados por efectos del calentamiento global en la Antártica y los mares australes.</a:t>
            </a:r>
          </a:p>
          <a:p>
            <a:endParaRPr lang="es-EC" b="1" dirty="0" smtClean="0"/>
          </a:p>
          <a:p>
            <a:pPr algn="just"/>
            <a:r>
              <a:rPr lang="es-EC" b="1" dirty="0" smtClean="0"/>
              <a:t>Estimar las anomalías de cambios en el nivel medio del mar en Ecuador, que puedan ser explicados por el derretimiento de los hielos Antártico</a:t>
            </a:r>
            <a:endParaRPr lang="es-EC" b="1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s-EC" dirty="0" smtClean="0"/>
              <a:t>OBJETIVOS ESPECÍFICOS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lnSpcReduction="10000"/>
          </a:bodyPr>
          <a:lstStyle/>
          <a:p>
            <a:r>
              <a:rPr lang="es-EC" dirty="0" smtClean="0"/>
              <a:t>MAREJADAS</a:t>
            </a:r>
          </a:p>
          <a:p>
            <a:r>
              <a:rPr lang="es-EC" dirty="0" smtClean="0"/>
              <a:t>CONSTRUCCIONES DE PUERTOS, URBANIZACIONES Y MUELLES</a:t>
            </a:r>
          </a:p>
          <a:p>
            <a:r>
              <a:rPr lang="es-EC" dirty="0" smtClean="0"/>
              <a:t>INUNDACIONES</a:t>
            </a:r>
          </a:p>
          <a:p>
            <a:r>
              <a:rPr lang="es-EC" dirty="0" smtClean="0"/>
              <a:t>TSUNAMI – POTENCIA Y DIRECCION DE IMPACTOS DE LA OLA.</a:t>
            </a:r>
          </a:p>
          <a:p>
            <a:r>
              <a:rPr lang="es-EC" dirty="0" smtClean="0"/>
              <a:t>FENOMENO DEL NIÑO</a:t>
            </a:r>
          </a:p>
          <a:p>
            <a:r>
              <a:rPr lang="es-EC" dirty="0" smtClean="0"/>
              <a:t>NIVEL DEL MAR</a:t>
            </a:r>
          </a:p>
          <a:p>
            <a:r>
              <a:rPr lang="es-EC" dirty="0" smtClean="0"/>
              <a:t>TEMPERATURA GLOBAL Y LOCAL</a:t>
            </a:r>
          </a:p>
          <a:p>
            <a:r>
              <a:rPr lang="es-EC" dirty="0" smtClean="0"/>
              <a:t>EJM.</a:t>
            </a:r>
          </a:p>
          <a:p>
            <a:r>
              <a:rPr lang="es-EC" dirty="0" smtClean="0"/>
              <a:t>SAN MATEO- MUELLE – BAHIA-CORRIENTE</a:t>
            </a:r>
          </a:p>
          <a:p>
            <a:r>
              <a:rPr lang="es-EC" dirty="0" smtClean="0"/>
              <a:t>JARAMIJO – MANTA- RIO MANTA.</a:t>
            </a:r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VINCULACION DE OBJETIVOS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59432"/>
            <a:ext cx="9143999" cy="7704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Conector recto de flecha"/>
          <p:cNvCxnSpPr/>
          <p:nvPr/>
        </p:nvCxnSpPr>
        <p:spPr>
          <a:xfrm flipH="1" flipV="1">
            <a:off x="755576" y="4077072"/>
            <a:ext cx="432048" cy="360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Conector recto de flecha"/>
          <p:cNvCxnSpPr/>
          <p:nvPr/>
        </p:nvCxnSpPr>
        <p:spPr>
          <a:xfrm flipH="1" flipV="1">
            <a:off x="2699792" y="3429000"/>
            <a:ext cx="144016" cy="57606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Conector recto de flecha"/>
          <p:cNvCxnSpPr/>
          <p:nvPr/>
        </p:nvCxnSpPr>
        <p:spPr>
          <a:xfrm flipH="1" flipV="1">
            <a:off x="755576" y="4005064"/>
            <a:ext cx="432048" cy="360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 de flecha"/>
          <p:cNvCxnSpPr/>
          <p:nvPr/>
        </p:nvCxnSpPr>
        <p:spPr>
          <a:xfrm flipH="1" flipV="1">
            <a:off x="2339752" y="3861048"/>
            <a:ext cx="504056" cy="7200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 de flecha"/>
          <p:cNvCxnSpPr/>
          <p:nvPr/>
        </p:nvCxnSpPr>
        <p:spPr>
          <a:xfrm flipV="1">
            <a:off x="1187624" y="3861048"/>
            <a:ext cx="72008" cy="432048"/>
          </a:xfrm>
          <a:prstGeom prst="straightConnector1">
            <a:avLst/>
          </a:prstGeom>
          <a:ln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Conector recto de flecha"/>
          <p:cNvCxnSpPr/>
          <p:nvPr/>
        </p:nvCxnSpPr>
        <p:spPr>
          <a:xfrm flipV="1">
            <a:off x="0" y="1628800"/>
            <a:ext cx="2987824" cy="43204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Conector recto de flecha"/>
          <p:cNvCxnSpPr/>
          <p:nvPr/>
        </p:nvCxnSpPr>
        <p:spPr>
          <a:xfrm flipV="1">
            <a:off x="-396552" y="1268760"/>
            <a:ext cx="2987824" cy="43204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31 Forma libre"/>
          <p:cNvSpPr/>
          <p:nvPr/>
        </p:nvSpPr>
        <p:spPr>
          <a:xfrm>
            <a:off x="1691680" y="1844824"/>
            <a:ext cx="2444891" cy="1872208"/>
          </a:xfrm>
          <a:custGeom>
            <a:avLst/>
            <a:gdLst>
              <a:gd name="connsiteX0" fmla="*/ 0 w 1741714"/>
              <a:gd name="connsiteY0" fmla="*/ 1046769 h 2309512"/>
              <a:gd name="connsiteX1" fmla="*/ 58057 w 1741714"/>
              <a:gd name="connsiteY1" fmla="*/ 988712 h 2309512"/>
              <a:gd name="connsiteX2" fmla="*/ 145143 w 1741714"/>
              <a:gd name="connsiteY2" fmla="*/ 916141 h 2309512"/>
              <a:gd name="connsiteX3" fmla="*/ 188686 w 1741714"/>
              <a:gd name="connsiteY3" fmla="*/ 858083 h 2309512"/>
              <a:gd name="connsiteX4" fmla="*/ 246743 w 1741714"/>
              <a:gd name="connsiteY4" fmla="*/ 814541 h 2309512"/>
              <a:gd name="connsiteX5" fmla="*/ 304800 w 1741714"/>
              <a:gd name="connsiteY5" fmla="*/ 741969 h 2309512"/>
              <a:gd name="connsiteX6" fmla="*/ 348343 w 1741714"/>
              <a:gd name="connsiteY6" fmla="*/ 698426 h 2309512"/>
              <a:gd name="connsiteX7" fmla="*/ 478972 w 1741714"/>
              <a:gd name="connsiteY7" fmla="*/ 509741 h 2309512"/>
              <a:gd name="connsiteX8" fmla="*/ 522514 w 1741714"/>
              <a:gd name="connsiteY8" fmla="*/ 466198 h 2309512"/>
              <a:gd name="connsiteX9" fmla="*/ 609600 w 1741714"/>
              <a:gd name="connsiteY9" fmla="*/ 379112 h 2309512"/>
              <a:gd name="connsiteX10" fmla="*/ 696686 w 1741714"/>
              <a:gd name="connsiteY10" fmla="*/ 262998 h 2309512"/>
              <a:gd name="connsiteX11" fmla="*/ 725714 w 1741714"/>
              <a:gd name="connsiteY11" fmla="*/ 219455 h 2309512"/>
              <a:gd name="connsiteX12" fmla="*/ 870857 w 1741714"/>
              <a:gd name="connsiteY12" fmla="*/ 117855 h 2309512"/>
              <a:gd name="connsiteX13" fmla="*/ 914400 w 1741714"/>
              <a:gd name="connsiteY13" fmla="*/ 74312 h 2309512"/>
              <a:gd name="connsiteX14" fmla="*/ 957943 w 1741714"/>
              <a:gd name="connsiteY14" fmla="*/ 45283 h 2309512"/>
              <a:gd name="connsiteX15" fmla="*/ 1088572 w 1741714"/>
              <a:gd name="connsiteY15" fmla="*/ 1741 h 2309512"/>
              <a:gd name="connsiteX16" fmla="*/ 1320800 w 1741714"/>
              <a:gd name="connsiteY16" fmla="*/ 30769 h 2309512"/>
              <a:gd name="connsiteX17" fmla="*/ 1407886 w 1741714"/>
              <a:gd name="connsiteY17" fmla="*/ 88826 h 2309512"/>
              <a:gd name="connsiteX18" fmla="*/ 1480457 w 1741714"/>
              <a:gd name="connsiteY18" fmla="*/ 132369 h 2309512"/>
              <a:gd name="connsiteX19" fmla="*/ 1567543 w 1741714"/>
              <a:gd name="connsiteY19" fmla="*/ 233969 h 2309512"/>
              <a:gd name="connsiteX20" fmla="*/ 1611086 w 1741714"/>
              <a:gd name="connsiteY20" fmla="*/ 306541 h 2309512"/>
              <a:gd name="connsiteX21" fmla="*/ 1669143 w 1741714"/>
              <a:gd name="connsiteY21" fmla="*/ 466198 h 2309512"/>
              <a:gd name="connsiteX22" fmla="*/ 1698172 w 1741714"/>
              <a:gd name="connsiteY22" fmla="*/ 538769 h 2309512"/>
              <a:gd name="connsiteX23" fmla="*/ 1727200 w 1741714"/>
              <a:gd name="connsiteY23" fmla="*/ 698426 h 2309512"/>
              <a:gd name="connsiteX24" fmla="*/ 1741714 w 1741714"/>
              <a:gd name="connsiteY24" fmla="*/ 887112 h 2309512"/>
              <a:gd name="connsiteX25" fmla="*/ 1727200 w 1741714"/>
              <a:gd name="connsiteY25" fmla="*/ 1148369 h 2309512"/>
              <a:gd name="connsiteX26" fmla="*/ 1712686 w 1741714"/>
              <a:gd name="connsiteY26" fmla="*/ 1235455 h 2309512"/>
              <a:gd name="connsiteX27" fmla="*/ 1698172 w 1741714"/>
              <a:gd name="connsiteY27" fmla="*/ 1278998 h 2309512"/>
              <a:gd name="connsiteX28" fmla="*/ 1683657 w 1741714"/>
              <a:gd name="connsiteY28" fmla="*/ 1337055 h 2309512"/>
              <a:gd name="connsiteX29" fmla="*/ 1669143 w 1741714"/>
              <a:gd name="connsiteY29" fmla="*/ 1409626 h 2309512"/>
              <a:gd name="connsiteX30" fmla="*/ 1625600 w 1741714"/>
              <a:gd name="connsiteY30" fmla="*/ 1511226 h 2309512"/>
              <a:gd name="connsiteX31" fmla="*/ 1582057 w 1741714"/>
              <a:gd name="connsiteY31" fmla="*/ 1598312 h 2309512"/>
              <a:gd name="connsiteX32" fmla="*/ 1509486 w 1741714"/>
              <a:gd name="connsiteY32" fmla="*/ 1757969 h 2309512"/>
              <a:gd name="connsiteX33" fmla="*/ 1451429 w 1741714"/>
              <a:gd name="connsiteY33" fmla="*/ 1845055 h 2309512"/>
              <a:gd name="connsiteX34" fmla="*/ 1393372 w 1741714"/>
              <a:gd name="connsiteY34" fmla="*/ 1961169 h 2309512"/>
              <a:gd name="connsiteX35" fmla="*/ 1349829 w 1741714"/>
              <a:gd name="connsiteY35" fmla="*/ 1990198 h 2309512"/>
              <a:gd name="connsiteX36" fmla="*/ 1277257 w 1741714"/>
              <a:gd name="connsiteY36" fmla="*/ 2077283 h 2309512"/>
              <a:gd name="connsiteX37" fmla="*/ 1233714 w 1741714"/>
              <a:gd name="connsiteY37" fmla="*/ 2106312 h 2309512"/>
              <a:gd name="connsiteX38" fmla="*/ 1103086 w 1741714"/>
              <a:gd name="connsiteY38" fmla="*/ 2207912 h 2309512"/>
              <a:gd name="connsiteX39" fmla="*/ 1001486 w 1741714"/>
              <a:gd name="connsiteY39" fmla="*/ 2251455 h 2309512"/>
              <a:gd name="connsiteX40" fmla="*/ 957943 w 1741714"/>
              <a:gd name="connsiteY40" fmla="*/ 2280483 h 2309512"/>
              <a:gd name="connsiteX41" fmla="*/ 841829 w 1741714"/>
              <a:gd name="connsiteY41" fmla="*/ 2309512 h 2309512"/>
              <a:gd name="connsiteX42" fmla="*/ 638629 w 1741714"/>
              <a:gd name="connsiteY42" fmla="*/ 2294998 h 2309512"/>
              <a:gd name="connsiteX43" fmla="*/ 493486 w 1741714"/>
              <a:gd name="connsiteY43" fmla="*/ 2265969 h 2309512"/>
              <a:gd name="connsiteX44" fmla="*/ 406400 w 1741714"/>
              <a:gd name="connsiteY44" fmla="*/ 2251455 h 2309512"/>
              <a:gd name="connsiteX45" fmla="*/ 116114 w 1741714"/>
              <a:gd name="connsiteY45" fmla="*/ 2251455 h 2309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41714" h="2309512">
                <a:moveTo>
                  <a:pt x="0" y="1046769"/>
                </a:moveTo>
                <a:cubicBezTo>
                  <a:pt x="19352" y="1027417"/>
                  <a:pt x="37714" y="1007020"/>
                  <a:pt x="58057" y="988712"/>
                </a:cubicBezTo>
                <a:cubicBezTo>
                  <a:pt x="86144" y="963434"/>
                  <a:pt x="118424" y="942860"/>
                  <a:pt x="145143" y="916141"/>
                </a:cubicBezTo>
                <a:cubicBezTo>
                  <a:pt x="162248" y="899036"/>
                  <a:pt x="171581" y="875188"/>
                  <a:pt x="188686" y="858083"/>
                </a:cubicBezTo>
                <a:cubicBezTo>
                  <a:pt x="205791" y="840978"/>
                  <a:pt x="229638" y="831646"/>
                  <a:pt x="246743" y="814541"/>
                </a:cubicBezTo>
                <a:cubicBezTo>
                  <a:pt x="268648" y="792636"/>
                  <a:pt x="284400" y="765283"/>
                  <a:pt x="304800" y="741969"/>
                </a:cubicBezTo>
                <a:cubicBezTo>
                  <a:pt x="318317" y="726521"/>
                  <a:pt x="336027" y="714847"/>
                  <a:pt x="348343" y="698426"/>
                </a:cubicBezTo>
                <a:cubicBezTo>
                  <a:pt x="424569" y="596792"/>
                  <a:pt x="361599" y="627117"/>
                  <a:pt x="478972" y="509741"/>
                </a:cubicBezTo>
                <a:cubicBezTo>
                  <a:pt x="493486" y="495227"/>
                  <a:pt x="510583" y="482901"/>
                  <a:pt x="522514" y="466198"/>
                </a:cubicBezTo>
                <a:cubicBezTo>
                  <a:pt x="587021" y="375888"/>
                  <a:pt x="506389" y="430718"/>
                  <a:pt x="609600" y="379112"/>
                </a:cubicBezTo>
                <a:cubicBezTo>
                  <a:pt x="662469" y="273377"/>
                  <a:pt x="608657" y="365700"/>
                  <a:pt x="696686" y="262998"/>
                </a:cubicBezTo>
                <a:cubicBezTo>
                  <a:pt x="708038" y="249754"/>
                  <a:pt x="713379" y="231790"/>
                  <a:pt x="725714" y="219455"/>
                </a:cubicBezTo>
                <a:cubicBezTo>
                  <a:pt x="752134" y="193035"/>
                  <a:pt x="849525" y="134447"/>
                  <a:pt x="870857" y="117855"/>
                </a:cubicBezTo>
                <a:cubicBezTo>
                  <a:pt x="887060" y="105253"/>
                  <a:pt x="898631" y="87453"/>
                  <a:pt x="914400" y="74312"/>
                </a:cubicBezTo>
                <a:cubicBezTo>
                  <a:pt x="927801" y="63145"/>
                  <a:pt x="941841" y="51992"/>
                  <a:pt x="957943" y="45283"/>
                </a:cubicBezTo>
                <a:cubicBezTo>
                  <a:pt x="1000311" y="27630"/>
                  <a:pt x="1088572" y="1741"/>
                  <a:pt x="1088572" y="1741"/>
                </a:cubicBezTo>
                <a:cubicBezTo>
                  <a:pt x="1094595" y="2204"/>
                  <a:pt x="1265415" y="0"/>
                  <a:pt x="1320800" y="30769"/>
                </a:cubicBezTo>
                <a:cubicBezTo>
                  <a:pt x="1351298" y="47712"/>
                  <a:pt x="1378452" y="70095"/>
                  <a:pt x="1407886" y="88826"/>
                </a:cubicBezTo>
                <a:cubicBezTo>
                  <a:pt x="1431686" y="103972"/>
                  <a:pt x="1480457" y="132369"/>
                  <a:pt x="1480457" y="132369"/>
                </a:cubicBezTo>
                <a:cubicBezTo>
                  <a:pt x="1584496" y="288426"/>
                  <a:pt x="1403285" y="22779"/>
                  <a:pt x="1567543" y="233969"/>
                </a:cubicBezTo>
                <a:cubicBezTo>
                  <a:pt x="1584863" y="256237"/>
                  <a:pt x="1598470" y="281308"/>
                  <a:pt x="1611086" y="306541"/>
                </a:cubicBezTo>
                <a:cubicBezTo>
                  <a:pt x="1642816" y="370002"/>
                  <a:pt x="1642048" y="398461"/>
                  <a:pt x="1669143" y="466198"/>
                </a:cubicBezTo>
                <a:lnTo>
                  <a:pt x="1698172" y="538769"/>
                </a:lnTo>
                <a:cubicBezTo>
                  <a:pt x="1706350" y="579658"/>
                  <a:pt x="1723074" y="659226"/>
                  <a:pt x="1727200" y="698426"/>
                </a:cubicBezTo>
                <a:cubicBezTo>
                  <a:pt x="1733804" y="761161"/>
                  <a:pt x="1736876" y="824217"/>
                  <a:pt x="1741714" y="887112"/>
                </a:cubicBezTo>
                <a:cubicBezTo>
                  <a:pt x="1736876" y="974198"/>
                  <a:pt x="1734443" y="1061450"/>
                  <a:pt x="1727200" y="1148369"/>
                </a:cubicBezTo>
                <a:cubicBezTo>
                  <a:pt x="1724756" y="1177696"/>
                  <a:pt x="1719070" y="1206727"/>
                  <a:pt x="1712686" y="1235455"/>
                </a:cubicBezTo>
                <a:cubicBezTo>
                  <a:pt x="1709367" y="1250390"/>
                  <a:pt x="1702375" y="1264287"/>
                  <a:pt x="1698172" y="1278998"/>
                </a:cubicBezTo>
                <a:cubicBezTo>
                  <a:pt x="1692692" y="1298178"/>
                  <a:pt x="1687984" y="1317582"/>
                  <a:pt x="1683657" y="1337055"/>
                </a:cubicBezTo>
                <a:cubicBezTo>
                  <a:pt x="1678305" y="1361137"/>
                  <a:pt x="1675126" y="1385693"/>
                  <a:pt x="1669143" y="1409626"/>
                </a:cubicBezTo>
                <a:cubicBezTo>
                  <a:pt x="1655527" y="1464091"/>
                  <a:pt x="1650525" y="1453067"/>
                  <a:pt x="1625600" y="1511226"/>
                </a:cubicBezTo>
                <a:cubicBezTo>
                  <a:pt x="1589544" y="1595356"/>
                  <a:pt x="1637845" y="1514631"/>
                  <a:pt x="1582057" y="1598312"/>
                </a:cubicBezTo>
                <a:cubicBezTo>
                  <a:pt x="1561507" y="1659963"/>
                  <a:pt x="1552753" y="1693068"/>
                  <a:pt x="1509486" y="1757969"/>
                </a:cubicBezTo>
                <a:cubicBezTo>
                  <a:pt x="1490134" y="1786998"/>
                  <a:pt x="1464386" y="1812662"/>
                  <a:pt x="1451429" y="1845055"/>
                </a:cubicBezTo>
                <a:cubicBezTo>
                  <a:pt x="1437570" y="1879702"/>
                  <a:pt x="1422357" y="1932183"/>
                  <a:pt x="1393372" y="1961169"/>
                </a:cubicBezTo>
                <a:cubicBezTo>
                  <a:pt x="1381037" y="1973504"/>
                  <a:pt x="1364343" y="1980522"/>
                  <a:pt x="1349829" y="1990198"/>
                </a:cubicBezTo>
                <a:cubicBezTo>
                  <a:pt x="1321285" y="2033013"/>
                  <a:pt x="1319167" y="2042359"/>
                  <a:pt x="1277257" y="2077283"/>
                </a:cubicBezTo>
                <a:cubicBezTo>
                  <a:pt x="1263856" y="2088450"/>
                  <a:pt x="1246752" y="2094723"/>
                  <a:pt x="1233714" y="2106312"/>
                </a:cubicBezTo>
                <a:cubicBezTo>
                  <a:pt x="1116230" y="2210743"/>
                  <a:pt x="1192872" y="2177984"/>
                  <a:pt x="1103086" y="2207912"/>
                </a:cubicBezTo>
                <a:cubicBezTo>
                  <a:pt x="993773" y="2280788"/>
                  <a:pt x="1132696" y="2195223"/>
                  <a:pt x="1001486" y="2251455"/>
                </a:cubicBezTo>
                <a:cubicBezTo>
                  <a:pt x="985452" y="2258326"/>
                  <a:pt x="973545" y="2272682"/>
                  <a:pt x="957943" y="2280483"/>
                </a:cubicBezTo>
                <a:cubicBezTo>
                  <a:pt x="928185" y="2295362"/>
                  <a:pt x="869438" y="2303990"/>
                  <a:pt x="841829" y="2309512"/>
                </a:cubicBezTo>
                <a:cubicBezTo>
                  <a:pt x="774096" y="2304674"/>
                  <a:pt x="706011" y="2303421"/>
                  <a:pt x="638629" y="2294998"/>
                </a:cubicBezTo>
                <a:cubicBezTo>
                  <a:pt x="589671" y="2288878"/>
                  <a:pt x="542154" y="2274080"/>
                  <a:pt x="493486" y="2265969"/>
                </a:cubicBezTo>
                <a:cubicBezTo>
                  <a:pt x="464457" y="2261131"/>
                  <a:pt x="435807" y="2252586"/>
                  <a:pt x="406400" y="2251455"/>
                </a:cubicBezTo>
                <a:cubicBezTo>
                  <a:pt x="309709" y="2247736"/>
                  <a:pt x="212876" y="2251455"/>
                  <a:pt x="116114" y="2251455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33" name="32 Forma libre"/>
          <p:cNvSpPr/>
          <p:nvPr/>
        </p:nvSpPr>
        <p:spPr>
          <a:xfrm>
            <a:off x="1907704" y="-531440"/>
            <a:ext cx="1872208" cy="2952328"/>
          </a:xfrm>
          <a:custGeom>
            <a:avLst/>
            <a:gdLst>
              <a:gd name="connsiteX0" fmla="*/ 0 w 1571254"/>
              <a:gd name="connsiteY0" fmla="*/ 1698171 h 1698171"/>
              <a:gd name="connsiteX1" fmla="*/ 29029 w 1571254"/>
              <a:gd name="connsiteY1" fmla="*/ 1654628 h 1698171"/>
              <a:gd name="connsiteX2" fmla="*/ 130629 w 1571254"/>
              <a:gd name="connsiteY2" fmla="*/ 1567543 h 1698171"/>
              <a:gd name="connsiteX3" fmla="*/ 304800 w 1571254"/>
              <a:gd name="connsiteY3" fmla="*/ 1451428 h 1698171"/>
              <a:gd name="connsiteX4" fmla="*/ 391886 w 1571254"/>
              <a:gd name="connsiteY4" fmla="*/ 1393371 h 1698171"/>
              <a:gd name="connsiteX5" fmla="*/ 435429 w 1571254"/>
              <a:gd name="connsiteY5" fmla="*/ 1364343 h 1698171"/>
              <a:gd name="connsiteX6" fmla="*/ 493486 w 1571254"/>
              <a:gd name="connsiteY6" fmla="*/ 1335314 h 1698171"/>
              <a:gd name="connsiteX7" fmla="*/ 624115 w 1571254"/>
              <a:gd name="connsiteY7" fmla="*/ 1248228 h 1698171"/>
              <a:gd name="connsiteX8" fmla="*/ 711200 w 1571254"/>
              <a:gd name="connsiteY8" fmla="*/ 1219200 h 1698171"/>
              <a:gd name="connsiteX9" fmla="*/ 899886 w 1571254"/>
              <a:gd name="connsiteY9" fmla="*/ 1117600 h 1698171"/>
              <a:gd name="connsiteX10" fmla="*/ 1045029 w 1571254"/>
              <a:gd name="connsiteY10" fmla="*/ 1045028 h 1698171"/>
              <a:gd name="connsiteX11" fmla="*/ 1248229 w 1571254"/>
              <a:gd name="connsiteY11" fmla="*/ 885371 h 1698171"/>
              <a:gd name="connsiteX12" fmla="*/ 1306286 w 1571254"/>
              <a:gd name="connsiteY12" fmla="*/ 827314 h 1698171"/>
              <a:gd name="connsiteX13" fmla="*/ 1335315 w 1571254"/>
              <a:gd name="connsiteY13" fmla="*/ 783771 h 1698171"/>
              <a:gd name="connsiteX14" fmla="*/ 1378857 w 1571254"/>
              <a:gd name="connsiteY14" fmla="*/ 740228 h 1698171"/>
              <a:gd name="connsiteX15" fmla="*/ 1436915 w 1571254"/>
              <a:gd name="connsiteY15" fmla="*/ 653143 h 1698171"/>
              <a:gd name="connsiteX16" fmla="*/ 1465943 w 1571254"/>
              <a:gd name="connsiteY16" fmla="*/ 566057 h 1698171"/>
              <a:gd name="connsiteX17" fmla="*/ 1494972 w 1571254"/>
              <a:gd name="connsiteY17" fmla="*/ 449943 h 1698171"/>
              <a:gd name="connsiteX18" fmla="*/ 1509486 w 1571254"/>
              <a:gd name="connsiteY18" fmla="*/ 333828 h 1698171"/>
              <a:gd name="connsiteX19" fmla="*/ 1538515 w 1571254"/>
              <a:gd name="connsiteY19" fmla="*/ 261257 h 1698171"/>
              <a:gd name="connsiteX20" fmla="*/ 1553029 w 1571254"/>
              <a:gd name="connsiteY20" fmla="*/ 188685 h 1698171"/>
              <a:gd name="connsiteX21" fmla="*/ 1567543 w 1571254"/>
              <a:gd name="connsiteY21" fmla="*/ 145143 h 1698171"/>
              <a:gd name="connsiteX22" fmla="*/ 1567543 w 1571254"/>
              <a:gd name="connsiteY22" fmla="*/ 0 h 1698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571254" h="1698171">
                <a:moveTo>
                  <a:pt x="0" y="1698171"/>
                </a:moveTo>
                <a:cubicBezTo>
                  <a:pt x="9676" y="1683657"/>
                  <a:pt x="17862" y="1668029"/>
                  <a:pt x="29029" y="1654628"/>
                </a:cubicBezTo>
                <a:cubicBezTo>
                  <a:pt x="58305" y="1619498"/>
                  <a:pt x="93123" y="1593328"/>
                  <a:pt x="130629" y="1567543"/>
                </a:cubicBezTo>
                <a:cubicBezTo>
                  <a:pt x="188127" y="1528013"/>
                  <a:pt x="246743" y="1490133"/>
                  <a:pt x="304800" y="1451428"/>
                </a:cubicBezTo>
                <a:lnTo>
                  <a:pt x="391886" y="1393371"/>
                </a:lnTo>
                <a:cubicBezTo>
                  <a:pt x="406400" y="1383695"/>
                  <a:pt x="419827" y="1372144"/>
                  <a:pt x="435429" y="1364343"/>
                </a:cubicBezTo>
                <a:cubicBezTo>
                  <a:pt x="454781" y="1354667"/>
                  <a:pt x="475138" y="1346781"/>
                  <a:pt x="493486" y="1335314"/>
                </a:cubicBezTo>
                <a:cubicBezTo>
                  <a:pt x="564956" y="1290645"/>
                  <a:pt x="541477" y="1285790"/>
                  <a:pt x="624115" y="1248228"/>
                </a:cubicBezTo>
                <a:cubicBezTo>
                  <a:pt x="651971" y="1235566"/>
                  <a:pt x="682172" y="1228876"/>
                  <a:pt x="711200" y="1219200"/>
                </a:cubicBezTo>
                <a:cubicBezTo>
                  <a:pt x="847051" y="1117312"/>
                  <a:pt x="779873" y="1141602"/>
                  <a:pt x="899886" y="1117600"/>
                </a:cubicBezTo>
                <a:cubicBezTo>
                  <a:pt x="1003570" y="1048478"/>
                  <a:pt x="953126" y="1068005"/>
                  <a:pt x="1045029" y="1045028"/>
                </a:cubicBezTo>
                <a:cubicBezTo>
                  <a:pt x="1121827" y="993830"/>
                  <a:pt x="1169515" y="964085"/>
                  <a:pt x="1248229" y="885371"/>
                </a:cubicBezTo>
                <a:cubicBezTo>
                  <a:pt x="1267581" y="866019"/>
                  <a:pt x="1288475" y="848094"/>
                  <a:pt x="1306286" y="827314"/>
                </a:cubicBezTo>
                <a:cubicBezTo>
                  <a:pt x="1317639" y="814069"/>
                  <a:pt x="1324148" y="797172"/>
                  <a:pt x="1335315" y="783771"/>
                </a:cubicBezTo>
                <a:cubicBezTo>
                  <a:pt x="1348455" y="768002"/>
                  <a:pt x="1366255" y="756430"/>
                  <a:pt x="1378857" y="740228"/>
                </a:cubicBezTo>
                <a:cubicBezTo>
                  <a:pt x="1400276" y="712689"/>
                  <a:pt x="1436915" y="653143"/>
                  <a:pt x="1436915" y="653143"/>
                </a:cubicBezTo>
                <a:cubicBezTo>
                  <a:pt x="1446591" y="624114"/>
                  <a:pt x="1458522" y="595742"/>
                  <a:pt x="1465943" y="566057"/>
                </a:cubicBezTo>
                <a:lnTo>
                  <a:pt x="1494972" y="449943"/>
                </a:lnTo>
                <a:cubicBezTo>
                  <a:pt x="1499810" y="411238"/>
                  <a:pt x="1500715" y="371835"/>
                  <a:pt x="1509486" y="333828"/>
                </a:cubicBezTo>
                <a:cubicBezTo>
                  <a:pt x="1515344" y="308441"/>
                  <a:pt x="1531028" y="286212"/>
                  <a:pt x="1538515" y="261257"/>
                </a:cubicBezTo>
                <a:cubicBezTo>
                  <a:pt x="1545604" y="237628"/>
                  <a:pt x="1547046" y="212618"/>
                  <a:pt x="1553029" y="188685"/>
                </a:cubicBezTo>
                <a:cubicBezTo>
                  <a:pt x="1556740" y="173843"/>
                  <a:pt x="1566370" y="160397"/>
                  <a:pt x="1567543" y="145143"/>
                </a:cubicBezTo>
                <a:cubicBezTo>
                  <a:pt x="1571254" y="96905"/>
                  <a:pt x="1567543" y="48381"/>
                  <a:pt x="1567543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cxnSp>
        <p:nvCxnSpPr>
          <p:cNvPr id="34" name="33 Conector recto de flecha"/>
          <p:cNvCxnSpPr/>
          <p:nvPr/>
        </p:nvCxnSpPr>
        <p:spPr>
          <a:xfrm flipV="1">
            <a:off x="1979712" y="4149080"/>
            <a:ext cx="0" cy="13681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 de flecha"/>
          <p:cNvCxnSpPr/>
          <p:nvPr/>
        </p:nvCxnSpPr>
        <p:spPr>
          <a:xfrm flipV="1">
            <a:off x="1403648" y="4221088"/>
            <a:ext cx="72008" cy="100811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/>
          <p:nvPr/>
        </p:nvCxnSpPr>
        <p:spPr>
          <a:xfrm flipV="1">
            <a:off x="1763688" y="4221088"/>
            <a:ext cx="0" cy="12961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36 Conector recto de flecha"/>
          <p:cNvCxnSpPr/>
          <p:nvPr/>
        </p:nvCxnSpPr>
        <p:spPr>
          <a:xfrm flipV="1">
            <a:off x="2411760" y="4221088"/>
            <a:ext cx="72008" cy="12241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 de flecha"/>
          <p:cNvCxnSpPr/>
          <p:nvPr/>
        </p:nvCxnSpPr>
        <p:spPr>
          <a:xfrm flipV="1">
            <a:off x="2195736" y="4149080"/>
            <a:ext cx="0" cy="136815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48 Forma libre"/>
          <p:cNvSpPr/>
          <p:nvPr/>
        </p:nvSpPr>
        <p:spPr>
          <a:xfrm>
            <a:off x="467545" y="4659086"/>
            <a:ext cx="2664295" cy="2198914"/>
          </a:xfrm>
          <a:custGeom>
            <a:avLst/>
            <a:gdLst>
              <a:gd name="connsiteX0" fmla="*/ 0 w 2917371"/>
              <a:gd name="connsiteY0" fmla="*/ 711200 h 1915885"/>
              <a:gd name="connsiteX1" fmla="*/ 43543 w 2917371"/>
              <a:gd name="connsiteY1" fmla="*/ 624114 h 1915885"/>
              <a:gd name="connsiteX2" fmla="*/ 377371 w 2917371"/>
              <a:gd name="connsiteY2" fmla="*/ 362857 h 1915885"/>
              <a:gd name="connsiteX3" fmla="*/ 624114 w 2917371"/>
              <a:gd name="connsiteY3" fmla="*/ 217714 h 1915885"/>
              <a:gd name="connsiteX4" fmla="*/ 1117600 w 2917371"/>
              <a:gd name="connsiteY4" fmla="*/ 58057 h 1915885"/>
              <a:gd name="connsiteX5" fmla="*/ 1378857 w 2917371"/>
              <a:gd name="connsiteY5" fmla="*/ 0 h 1915885"/>
              <a:gd name="connsiteX6" fmla="*/ 1828800 w 2917371"/>
              <a:gd name="connsiteY6" fmla="*/ 29028 h 1915885"/>
              <a:gd name="connsiteX7" fmla="*/ 2090057 w 2917371"/>
              <a:gd name="connsiteY7" fmla="*/ 101600 h 1915885"/>
              <a:gd name="connsiteX8" fmla="*/ 2293257 w 2917371"/>
              <a:gd name="connsiteY8" fmla="*/ 188685 h 1915885"/>
              <a:gd name="connsiteX9" fmla="*/ 2467428 w 2917371"/>
              <a:gd name="connsiteY9" fmla="*/ 275771 h 1915885"/>
              <a:gd name="connsiteX10" fmla="*/ 2540000 w 2917371"/>
              <a:gd name="connsiteY10" fmla="*/ 333828 h 1915885"/>
              <a:gd name="connsiteX11" fmla="*/ 2685143 w 2917371"/>
              <a:gd name="connsiteY11" fmla="*/ 406400 h 1915885"/>
              <a:gd name="connsiteX12" fmla="*/ 2859314 w 2917371"/>
              <a:gd name="connsiteY12" fmla="*/ 609600 h 1915885"/>
              <a:gd name="connsiteX13" fmla="*/ 2888343 w 2917371"/>
              <a:gd name="connsiteY13" fmla="*/ 711200 h 1915885"/>
              <a:gd name="connsiteX14" fmla="*/ 2902857 w 2917371"/>
              <a:gd name="connsiteY14" fmla="*/ 769257 h 1915885"/>
              <a:gd name="connsiteX15" fmla="*/ 2917371 w 2917371"/>
              <a:gd name="connsiteY15" fmla="*/ 899885 h 1915885"/>
              <a:gd name="connsiteX16" fmla="*/ 2888343 w 2917371"/>
              <a:gd name="connsiteY16" fmla="*/ 1103085 h 1915885"/>
              <a:gd name="connsiteX17" fmla="*/ 2859314 w 2917371"/>
              <a:gd name="connsiteY17" fmla="*/ 1175657 h 1915885"/>
              <a:gd name="connsiteX18" fmla="*/ 2815771 w 2917371"/>
              <a:gd name="connsiteY18" fmla="*/ 1291771 h 1915885"/>
              <a:gd name="connsiteX19" fmla="*/ 2772228 w 2917371"/>
              <a:gd name="connsiteY19" fmla="*/ 1335314 h 1915885"/>
              <a:gd name="connsiteX20" fmla="*/ 2757714 w 2917371"/>
              <a:gd name="connsiteY20" fmla="*/ 1407885 h 1915885"/>
              <a:gd name="connsiteX21" fmla="*/ 2714171 w 2917371"/>
              <a:gd name="connsiteY21" fmla="*/ 1451428 h 1915885"/>
              <a:gd name="connsiteX22" fmla="*/ 2656114 w 2917371"/>
              <a:gd name="connsiteY22" fmla="*/ 1524000 h 1915885"/>
              <a:gd name="connsiteX23" fmla="*/ 2627086 w 2917371"/>
              <a:gd name="connsiteY23" fmla="*/ 1567543 h 1915885"/>
              <a:gd name="connsiteX24" fmla="*/ 2409371 w 2917371"/>
              <a:gd name="connsiteY24" fmla="*/ 1727200 h 1915885"/>
              <a:gd name="connsiteX25" fmla="*/ 2307771 w 2917371"/>
              <a:gd name="connsiteY25" fmla="*/ 1785257 h 1915885"/>
              <a:gd name="connsiteX26" fmla="*/ 2264228 w 2917371"/>
              <a:gd name="connsiteY26" fmla="*/ 1814285 h 1915885"/>
              <a:gd name="connsiteX27" fmla="*/ 2133600 w 2917371"/>
              <a:gd name="connsiteY27" fmla="*/ 1857828 h 1915885"/>
              <a:gd name="connsiteX28" fmla="*/ 1973943 w 2917371"/>
              <a:gd name="connsiteY28" fmla="*/ 1915885 h 1915885"/>
              <a:gd name="connsiteX29" fmla="*/ 1799771 w 2917371"/>
              <a:gd name="connsiteY29" fmla="*/ 1901371 h 1915885"/>
              <a:gd name="connsiteX30" fmla="*/ 1553028 w 2917371"/>
              <a:gd name="connsiteY30" fmla="*/ 1857828 h 1915885"/>
              <a:gd name="connsiteX31" fmla="*/ 1422400 w 2917371"/>
              <a:gd name="connsiteY31" fmla="*/ 1828800 h 1915885"/>
              <a:gd name="connsiteX32" fmla="*/ 1349828 w 2917371"/>
              <a:gd name="connsiteY32" fmla="*/ 1799771 h 1915885"/>
              <a:gd name="connsiteX33" fmla="*/ 1233714 w 2917371"/>
              <a:gd name="connsiteY33" fmla="*/ 1756228 h 1915885"/>
              <a:gd name="connsiteX34" fmla="*/ 1175657 w 2917371"/>
              <a:gd name="connsiteY34" fmla="*/ 1712685 h 1915885"/>
              <a:gd name="connsiteX35" fmla="*/ 1001486 w 2917371"/>
              <a:gd name="connsiteY35" fmla="*/ 1640114 h 1915885"/>
              <a:gd name="connsiteX36" fmla="*/ 943428 w 2917371"/>
              <a:gd name="connsiteY36" fmla="*/ 1596571 h 1915885"/>
              <a:gd name="connsiteX37" fmla="*/ 870857 w 2917371"/>
              <a:gd name="connsiteY37" fmla="*/ 1553028 h 1915885"/>
              <a:gd name="connsiteX38" fmla="*/ 798286 w 2917371"/>
              <a:gd name="connsiteY38" fmla="*/ 1480457 h 1915885"/>
              <a:gd name="connsiteX39" fmla="*/ 696686 w 2917371"/>
              <a:gd name="connsiteY39" fmla="*/ 1407885 h 1915885"/>
              <a:gd name="connsiteX40" fmla="*/ 624114 w 2917371"/>
              <a:gd name="connsiteY40" fmla="*/ 1320800 h 1915885"/>
              <a:gd name="connsiteX41" fmla="*/ 508000 w 2917371"/>
              <a:gd name="connsiteY41" fmla="*/ 1190171 h 1915885"/>
              <a:gd name="connsiteX42" fmla="*/ 449943 w 2917371"/>
              <a:gd name="connsiteY42" fmla="*/ 1074057 h 1915885"/>
              <a:gd name="connsiteX43" fmla="*/ 420914 w 2917371"/>
              <a:gd name="connsiteY43" fmla="*/ 986971 h 1915885"/>
              <a:gd name="connsiteX44" fmla="*/ 362857 w 2917371"/>
              <a:gd name="connsiteY44" fmla="*/ 870857 h 1915885"/>
              <a:gd name="connsiteX45" fmla="*/ 319314 w 2917371"/>
              <a:gd name="connsiteY45" fmla="*/ 783771 h 1915885"/>
              <a:gd name="connsiteX46" fmla="*/ 304800 w 2917371"/>
              <a:gd name="connsiteY46" fmla="*/ 783771 h 1915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917371" h="1915885">
                <a:moveTo>
                  <a:pt x="0" y="711200"/>
                </a:moveTo>
                <a:cubicBezTo>
                  <a:pt x="14514" y="682171"/>
                  <a:pt x="26119" y="651495"/>
                  <a:pt x="43543" y="624114"/>
                </a:cubicBezTo>
                <a:cubicBezTo>
                  <a:pt x="121270" y="501971"/>
                  <a:pt x="255477" y="434559"/>
                  <a:pt x="377371" y="362857"/>
                </a:cubicBezTo>
                <a:cubicBezTo>
                  <a:pt x="459619" y="314476"/>
                  <a:pt x="535879" y="254046"/>
                  <a:pt x="624114" y="217714"/>
                </a:cubicBezTo>
                <a:cubicBezTo>
                  <a:pt x="783982" y="151886"/>
                  <a:pt x="948067" y="91964"/>
                  <a:pt x="1117600" y="58057"/>
                </a:cubicBezTo>
                <a:cubicBezTo>
                  <a:pt x="1301864" y="21204"/>
                  <a:pt x="1214877" y="40994"/>
                  <a:pt x="1378857" y="0"/>
                </a:cubicBezTo>
                <a:cubicBezTo>
                  <a:pt x="1470802" y="3998"/>
                  <a:pt x="1700520" y="4975"/>
                  <a:pt x="1828800" y="29028"/>
                </a:cubicBezTo>
                <a:cubicBezTo>
                  <a:pt x="1880946" y="38806"/>
                  <a:pt x="2049730" y="86478"/>
                  <a:pt x="2090057" y="101600"/>
                </a:cubicBezTo>
                <a:cubicBezTo>
                  <a:pt x="2159057" y="127475"/>
                  <a:pt x="2231942" y="147808"/>
                  <a:pt x="2293257" y="188685"/>
                </a:cubicBezTo>
                <a:cubicBezTo>
                  <a:pt x="2405802" y="263716"/>
                  <a:pt x="2347245" y="235710"/>
                  <a:pt x="2467428" y="275771"/>
                </a:cubicBezTo>
                <a:cubicBezTo>
                  <a:pt x="2491619" y="295123"/>
                  <a:pt x="2513436" y="317889"/>
                  <a:pt x="2540000" y="333828"/>
                </a:cubicBezTo>
                <a:cubicBezTo>
                  <a:pt x="2586383" y="361658"/>
                  <a:pt x="2646894" y="368151"/>
                  <a:pt x="2685143" y="406400"/>
                </a:cubicBezTo>
                <a:cubicBezTo>
                  <a:pt x="2835719" y="556976"/>
                  <a:pt x="2784089" y="484225"/>
                  <a:pt x="2859314" y="609600"/>
                </a:cubicBezTo>
                <a:cubicBezTo>
                  <a:pt x="2904687" y="791094"/>
                  <a:pt x="2846698" y="565444"/>
                  <a:pt x="2888343" y="711200"/>
                </a:cubicBezTo>
                <a:cubicBezTo>
                  <a:pt x="2893823" y="730380"/>
                  <a:pt x="2898019" y="749905"/>
                  <a:pt x="2902857" y="769257"/>
                </a:cubicBezTo>
                <a:cubicBezTo>
                  <a:pt x="2907695" y="812800"/>
                  <a:pt x="2917371" y="856074"/>
                  <a:pt x="2917371" y="899885"/>
                </a:cubicBezTo>
                <a:cubicBezTo>
                  <a:pt x="2917371" y="913878"/>
                  <a:pt x="2895565" y="1076603"/>
                  <a:pt x="2888343" y="1103085"/>
                </a:cubicBezTo>
                <a:cubicBezTo>
                  <a:pt x="2881488" y="1128221"/>
                  <a:pt x="2868462" y="1151262"/>
                  <a:pt x="2859314" y="1175657"/>
                </a:cubicBezTo>
                <a:cubicBezTo>
                  <a:pt x="2846647" y="1209436"/>
                  <a:pt x="2833307" y="1263714"/>
                  <a:pt x="2815771" y="1291771"/>
                </a:cubicBezTo>
                <a:cubicBezTo>
                  <a:pt x="2804892" y="1309177"/>
                  <a:pt x="2786742" y="1320800"/>
                  <a:pt x="2772228" y="1335314"/>
                </a:cubicBezTo>
                <a:cubicBezTo>
                  <a:pt x="2767390" y="1359504"/>
                  <a:pt x="2768746" y="1385820"/>
                  <a:pt x="2757714" y="1407885"/>
                </a:cubicBezTo>
                <a:cubicBezTo>
                  <a:pt x="2748534" y="1426244"/>
                  <a:pt x="2727688" y="1435980"/>
                  <a:pt x="2714171" y="1451428"/>
                </a:cubicBezTo>
                <a:cubicBezTo>
                  <a:pt x="2693771" y="1474742"/>
                  <a:pt x="2674701" y="1499217"/>
                  <a:pt x="2656114" y="1524000"/>
                </a:cubicBezTo>
                <a:cubicBezTo>
                  <a:pt x="2645648" y="1537955"/>
                  <a:pt x="2639993" y="1555809"/>
                  <a:pt x="2627086" y="1567543"/>
                </a:cubicBezTo>
                <a:cubicBezTo>
                  <a:pt x="2589733" y="1601500"/>
                  <a:pt x="2465945" y="1694872"/>
                  <a:pt x="2409371" y="1727200"/>
                </a:cubicBezTo>
                <a:cubicBezTo>
                  <a:pt x="2375504" y="1746552"/>
                  <a:pt x="2341218" y="1765189"/>
                  <a:pt x="2307771" y="1785257"/>
                </a:cubicBezTo>
                <a:cubicBezTo>
                  <a:pt x="2292813" y="1794232"/>
                  <a:pt x="2279830" y="1806484"/>
                  <a:pt x="2264228" y="1814285"/>
                </a:cubicBezTo>
                <a:cubicBezTo>
                  <a:pt x="2191465" y="1850666"/>
                  <a:pt x="2202899" y="1837038"/>
                  <a:pt x="2133600" y="1857828"/>
                </a:cubicBezTo>
                <a:cubicBezTo>
                  <a:pt x="2059071" y="1880187"/>
                  <a:pt x="2043188" y="1888188"/>
                  <a:pt x="1973943" y="1915885"/>
                </a:cubicBezTo>
                <a:cubicBezTo>
                  <a:pt x="1915886" y="1911047"/>
                  <a:pt x="1857709" y="1907470"/>
                  <a:pt x="1799771" y="1901371"/>
                </a:cubicBezTo>
                <a:cubicBezTo>
                  <a:pt x="1709022" y="1891819"/>
                  <a:pt x="1645624" y="1876347"/>
                  <a:pt x="1553028" y="1857828"/>
                </a:cubicBezTo>
                <a:cubicBezTo>
                  <a:pt x="1524270" y="1852076"/>
                  <a:pt x="1453145" y="1839048"/>
                  <a:pt x="1422400" y="1828800"/>
                </a:cubicBezTo>
                <a:cubicBezTo>
                  <a:pt x="1397683" y="1820561"/>
                  <a:pt x="1374223" y="1808919"/>
                  <a:pt x="1349828" y="1799771"/>
                </a:cubicBezTo>
                <a:cubicBezTo>
                  <a:pt x="1309716" y="1784729"/>
                  <a:pt x="1272556" y="1777807"/>
                  <a:pt x="1233714" y="1756228"/>
                </a:cubicBezTo>
                <a:cubicBezTo>
                  <a:pt x="1212568" y="1744480"/>
                  <a:pt x="1196552" y="1724874"/>
                  <a:pt x="1175657" y="1712685"/>
                </a:cubicBezTo>
                <a:cubicBezTo>
                  <a:pt x="1075190" y="1654079"/>
                  <a:pt x="1086087" y="1661264"/>
                  <a:pt x="1001486" y="1640114"/>
                </a:cubicBezTo>
                <a:cubicBezTo>
                  <a:pt x="982133" y="1625600"/>
                  <a:pt x="963556" y="1609990"/>
                  <a:pt x="943428" y="1596571"/>
                </a:cubicBezTo>
                <a:cubicBezTo>
                  <a:pt x="919955" y="1580923"/>
                  <a:pt x="892886" y="1570651"/>
                  <a:pt x="870857" y="1553028"/>
                </a:cubicBezTo>
                <a:cubicBezTo>
                  <a:pt x="844143" y="1531657"/>
                  <a:pt x="823855" y="1503185"/>
                  <a:pt x="798286" y="1480457"/>
                </a:cubicBezTo>
                <a:cubicBezTo>
                  <a:pt x="641446" y="1341044"/>
                  <a:pt x="821524" y="1511917"/>
                  <a:pt x="696686" y="1407885"/>
                </a:cubicBezTo>
                <a:cubicBezTo>
                  <a:pt x="554015" y="1288992"/>
                  <a:pt x="738290" y="1434976"/>
                  <a:pt x="624114" y="1320800"/>
                </a:cubicBezTo>
                <a:cubicBezTo>
                  <a:pt x="541434" y="1238120"/>
                  <a:pt x="574734" y="1323639"/>
                  <a:pt x="508000" y="1190171"/>
                </a:cubicBezTo>
                <a:cubicBezTo>
                  <a:pt x="488648" y="1151466"/>
                  <a:pt x="463627" y="1115109"/>
                  <a:pt x="449943" y="1074057"/>
                </a:cubicBezTo>
                <a:cubicBezTo>
                  <a:pt x="440267" y="1045028"/>
                  <a:pt x="437887" y="1012431"/>
                  <a:pt x="420914" y="986971"/>
                </a:cubicBezTo>
                <a:cubicBezTo>
                  <a:pt x="380831" y="926846"/>
                  <a:pt x="393291" y="952013"/>
                  <a:pt x="362857" y="870857"/>
                </a:cubicBezTo>
                <a:cubicBezTo>
                  <a:pt x="348690" y="833080"/>
                  <a:pt x="350144" y="814601"/>
                  <a:pt x="319314" y="783771"/>
                </a:cubicBezTo>
                <a:cubicBezTo>
                  <a:pt x="315893" y="780350"/>
                  <a:pt x="309638" y="783771"/>
                  <a:pt x="304800" y="783771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/>
          </a:bodyPr>
          <a:lstStyle/>
          <a:p>
            <a:pPr algn="just"/>
            <a:r>
              <a:rPr lang="es-EC" dirty="0" smtClean="0"/>
              <a:t>La península Antártica =  cambio climático = aumento de las temperaturas atmosféricas hasta seis veces superiores al promedio mundial observado en las últimas décadas (</a:t>
            </a:r>
            <a:r>
              <a:rPr lang="es-EC" dirty="0" err="1" smtClean="0"/>
              <a:t>Wendt</a:t>
            </a:r>
            <a:r>
              <a:rPr lang="es-EC" dirty="0" smtClean="0"/>
              <a:t> </a:t>
            </a:r>
            <a:r>
              <a:rPr lang="es-EC" i="1" dirty="0" smtClean="0"/>
              <a:t>et al </a:t>
            </a:r>
            <a:r>
              <a:rPr lang="es-EC" dirty="0" smtClean="0"/>
              <a:t>2010). </a:t>
            </a:r>
          </a:p>
          <a:p>
            <a:pPr algn="just"/>
            <a:endParaRPr lang="es-EC" dirty="0" smtClean="0"/>
          </a:p>
          <a:p>
            <a:pPr algn="just"/>
            <a:endParaRPr lang="es-EC" dirty="0" smtClean="0"/>
          </a:p>
          <a:p>
            <a:pPr algn="just"/>
            <a:r>
              <a:rPr lang="es-EC" dirty="0" smtClean="0"/>
              <a:t>Esto ha generado alteraciones que no se habían registrado en los últimos 10 mil años, tanto es los glaciares de la región como en sus ecosistemas.</a:t>
            </a:r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ANTECEDENTES Y JUSTIFICACIÓN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ING. JIMMY CEVALLOS\ANTÁRTIDA 2013 INAE\ANTARTIDA FEBRERO 2013\FOTOS 2013\CUARTA DESCARGA 5 DE MARZO 2013\IMG_27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496944" cy="6525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es-EC" b="1" dirty="0" smtClean="0"/>
          </a:p>
          <a:p>
            <a:pPr algn="just"/>
            <a:r>
              <a:rPr lang="es-EC" b="1" dirty="0" smtClean="0"/>
              <a:t>Descripción de cambios en la morfología de playa y glaciares en el entorno de la base de verano</a:t>
            </a:r>
          </a:p>
          <a:p>
            <a:pPr algn="just">
              <a:buNone/>
            </a:pPr>
            <a:endParaRPr lang="es-EC" b="1" dirty="0" smtClean="0"/>
          </a:p>
          <a:p>
            <a:pPr algn="just"/>
            <a:r>
              <a:rPr lang="es-EC" b="1" dirty="0" smtClean="0"/>
              <a:t>Biodiversidad de avifauna y flora</a:t>
            </a:r>
          </a:p>
          <a:p>
            <a:pPr algn="just"/>
            <a:endParaRPr lang="es-EC" b="1" dirty="0" smtClean="0"/>
          </a:p>
          <a:p>
            <a:pPr algn="just"/>
            <a:r>
              <a:rPr lang="es-EC" b="1" dirty="0" err="1" smtClean="0"/>
              <a:t>Hindcasting</a:t>
            </a:r>
            <a:r>
              <a:rPr lang="es-EC" b="1" dirty="0" smtClean="0"/>
              <a:t> de olas</a:t>
            </a:r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ACTIVIDADES A REALIZAR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>
            <a:normAutofit/>
          </a:bodyPr>
          <a:lstStyle/>
          <a:p>
            <a:r>
              <a:rPr lang="es-EC" b="1" dirty="0" err="1" smtClean="0"/>
              <a:t>Hindcasting</a:t>
            </a:r>
            <a:r>
              <a:rPr lang="es-EC" b="1" dirty="0" smtClean="0"/>
              <a:t> de olas.  </a:t>
            </a:r>
          </a:p>
          <a:p>
            <a:endParaRPr lang="es-EC" b="1" dirty="0" smtClean="0"/>
          </a:p>
          <a:p>
            <a:r>
              <a:rPr lang="es-EC" b="1" dirty="0" smtClean="0"/>
              <a:t>Descripción de cambios en la morfología de playa y glaciares en el entorno de la base de verano.</a:t>
            </a:r>
          </a:p>
          <a:p>
            <a:endParaRPr lang="es-EC" b="1" dirty="0" smtClean="0"/>
          </a:p>
          <a:p>
            <a:endParaRPr lang="es-EC" b="1" dirty="0" smtClean="0"/>
          </a:p>
          <a:p>
            <a:r>
              <a:rPr lang="es-EC" b="1" dirty="0" smtClean="0"/>
              <a:t>MAS DE 100 FOTOS DESCRIPTIVAS</a:t>
            </a:r>
          </a:p>
          <a:p>
            <a:r>
              <a:rPr lang="es-EC" b="1" dirty="0" smtClean="0"/>
              <a:t>222 PUNTOS GPS</a:t>
            </a:r>
          </a:p>
          <a:p>
            <a:r>
              <a:rPr lang="es-EC" b="1" dirty="0" smtClean="0"/>
              <a:t>DESCRIPCIONES FISICAS</a:t>
            </a:r>
          </a:p>
          <a:p>
            <a:r>
              <a:rPr lang="es-EC" b="1" dirty="0" smtClean="0"/>
              <a:t>MEDIDAS </a:t>
            </a:r>
          </a:p>
          <a:p>
            <a:endParaRPr lang="es-EC" b="1" dirty="0" smtClean="0"/>
          </a:p>
          <a:p>
            <a:endParaRPr lang="es-EC" b="1" dirty="0" smtClean="0"/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algn="ctr"/>
            <a:r>
              <a:rPr lang="es-EC" dirty="0" smtClean="0"/>
              <a:t>RESULTADOS PRELIMINARES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ING. JIMMY CEVALLOS\ANTARTIDA Y MANUEL CONTRERAS 2011\INFORME FINAL ANTARTICO, DR. MANUEL CONTRERAS\FOTOS DE AYUDA PANORAMICAS\IMG_20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07815"/>
            <a:ext cx="8208912" cy="5472608"/>
          </a:xfrm>
          <a:prstGeom prst="rect">
            <a:avLst/>
          </a:prstGeom>
          <a:noFill/>
        </p:spPr>
      </p:pic>
      <p:sp>
        <p:nvSpPr>
          <p:cNvPr id="5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2012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ING. JIMMY CEVALLOS\ANTÁRTIDA 2013 INAE\ANTARTIDA FEBRERO 2013\REPORTE DE CAMPO 2013\INFORME DE CAMPO JIMMY CEVALLOS 2013\FOTOS ANEXAS\FOTOS A-1\IMG_153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7"/>
            <a:ext cx="8064896" cy="5379680"/>
          </a:xfrm>
          <a:prstGeom prst="rect">
            <a:avLst/>
          </a:prstGeom>
          <a:noFill/>
        </p:spPr>
      </p:pic>
      <p:sp>
        <p:nvSpPr>
          <p:cNvPr id="5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2013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4"/>
            <a:ext cx="856895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2012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ING. JIMMY CEVALLOS\ANTÁRTIDA 2013 INAE\ANTARTIDA FEBRERO 2013\REPORTE DE CAMPO 2013\INFORME DE CAMPO JIMMY CEVALLOS 2013\FOTOS ANEXAS\FOTOS A-2\IMG_188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863799"/>
            <a:ext cx="8640960" cy="5760640"/>
          </a:xfrm>
          <a:prstGeom prst="rect">
            <a:avLst/>
          </a:prstGeom>
          <a:noFill/>
        </p:spPr>
      </p:pic>
      <p:sp>
        <p:nvSpPr>
          <p:cNvPr id="5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2013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2012</a:t>
            </a:r>
            <a:endParaRPr lang="es-EC" dirty="0"/>
          </a:p>
        </p:txBody>
      </p:sp>
      <p:pic>
        <p:nvPicPr>
          <p:cNvPr id="7170" name="Picture 2" descr="C:\ING. JIMMY CEVALLOS\ANTARTIDA Y MANUEL CONTRERAS 2011\INFORME FINAL ANTARTICO, DR. MANUEL CONTRERAS\FOTOS DE AYUDA PANORAMICAS\IMG_17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104106"/>
            <a:ext cx="82296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ING. JIMMY CEVALLOS\ANTÁRTIDA 2013 INAE\ANTARTIDA FEBRERO 2013\REPORTE DE CAMPO 2013\INFORME DE CAMPO JIMMY CEVALLOS 2013\FOTOS ANEXAS\FOTOS B-1\IMG_143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836712"/>
            <a:ext cx="8424936" cy="6021288"/>
          </a:xfrm>
          <a:prstGeom prst="rect">
            <a:avLst/>
          </a:prstGeom>
          <a:noFill/>
        </p:spPr>
      </p:pic>
      <p:sp>
        <p:nvSpPr>
          <p:cNvPr id="5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2013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ING. JIMMY CEVALLOS\ANTARTIDA Y MANUEL CONTRERAS\FOTOS ANTARTICAS SEGUNDA DESCARGA\IMG_158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908720"/>
            <a:ext cx="8146999" cy="5616624"/>
          </a:xfrm>
          <a:prstGeom prst="rect">
            <a:avLst/>
          </a:prstGeom>
          <a:noFill/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2012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 algn="ctr"/>
            <a:r>
              <a:rPr lang="es-EC" dirty="0" smtClean="0"/>
              <a:t>INFLUENCIA DEL SUR</a:t>
            </a:r>
            <a:endParaRPr lang="es-EC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777686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2013</a:t>
            </a:r>
            <a:endParaRPr lang="es-EC" dirty="0"/>
          </a:p>
        </p:txBody>
      </p:sp>
      <p:pic>
        <p:nvPicPr>
          <p:cNvPr id="4099" name="Picture 3" descr="C:\ING. JIMMY CEVALLOS\ANTÁRTIDA 2013 INAE\ANTARTIDA FEBRERO 2013\FOTOS 2013\FOTOS B-1\IMG_14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8640960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2012</a:t>
            </a:r>
            <a:endParaRPr lang="es-EC" dirty="0"/>
          </a:p>
        </p:txBody>
      </p:sp>
      <p:pic>
        <p:nvPicPr>
          <p:cNvPr id="9218" name="Picture 2" descr="C:\ING. JIMMY CEVALLOS\ANTARTIDA Y MANUEL CONTRERAS 2011\INFORME FINAL ANTARTICO, DR. MANUEL CONTRERAS\FOT ANT GEOREFERENCIADOS INVESTIGACION\IMG_18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938212"/>
            <a:ext cx="8229600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ING. JIMMY CEVALLOS\ANTÁRTIDA 2013 INAE\ANTARTIDA FEBRERO 2013\REPORTE DE CAMPO 2013\INFORME DE CAMPO JIMMY CEVALLOS 2013\FOTOS ANEXAS\FOTOS C-2\IMG_19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50" y="908720"/>
            <a:ext cx="8532948" cy="5688632"/>
          </a:xfrm>
          <a:prstGeom prst="rect">
            <a:avLst/>
          </a:prstGeom>
          <a:noFill/>
        </p:spPr>
      </p:pic>
      <p:sp>
        <p:nvSpPr>
          <p:cNvPr id="5" name="2 Título"/>
          <p:cNvSpPr>
            <a:spLocks noGrp="1"/>
          </p:cNvSpPr>
          <p:nvPr>
            <p:ph type="title"/>
          </p:nvPr>
        </p:nvSpPr>
        <p:spPr>
          <a:xfrm>
            <a:off x="3203848" y="274638"/>
            <a:ext cx="29523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2013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ING. JIMMY CEVALLOS\ANTÁRTIDA 2013 INAE\ANTARTIDA FEBRERO 2013\FOTOS 2013\TERCER DESCARGA 4 DE MARZO LUNES\IMG_205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496944" cy="6480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ING. JIMMY CEVALLOS\ANTÁRTIDA 2013 INAE\ANTARTIDA FEBRERO 2013\FOTOS 2013\TERCER DESCARGA 4 DE MARZO LUNES\IMG_20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0"/>
            <a:ext cx="50405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ING. JIMMY CEVALLOS\ANTARTIDA Y MANUEL CONTRERAS\FOTOS ANTARTICAS SEGUNDA DESCARGA\IMG_13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8748972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ING. JIMMY CEVALLOS\ANTARTIDA Y MANUEL CONTRERAS\FOTOS ANTARTICAS SEGUNDA DESCARGA\IMG_1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9010650" cy="600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835292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849694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ING. JIMMY CEVALLOS\ANTÁRTIDA 2013 INAE\ANTARTIDA FEBRERO 2013\FOTOS 2013\PINGUINO MAL PARQUEADO\IMG_279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1187624" y="2708920"/>
            <a:ext cx="62680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C" sz="5400" b="1" dirty="0" smtClean="0">
                <a:solidFill>
                  <a:srgbClr val="0070C0"/>
                </a:solidFill>
              </a:rPr>
              <a:t>MUCHAS GRACIAS</a:t>
            </a:r>
            <a:endParaRPr lang="es-EC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Elipse"/>
          <p:cNvSpPr/>
          <p:nvPr/>
        </p:nvSpPr>
        <p:spPr>
          <a:xfrm>
            <a:off x="2771800" y="2060848"/>
            <a:ext cx="1008112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624"/>
            <a:ext cx="9468544" cy="7245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8 Conector recto de flecha"/>
          <p:cNvCxnSpPr/>
          <p:nvPr/>
        </p:nvCxnSpPr>
        <p:spPr>
          <a:xfrm flipV="1">
            <a:off x="2843808" y="2060848"/>
            <a:ext cx="720080" cy="7200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1 Arco"/>
          <p:cNvSpPr/>
          <p:nvPr/>
        </p:nvSpPr>
        <p:spPr>
          <a:xfrm>
            <a:off x="1043608" y="404664"/>
            <a:ext cx="2664296" cy="2880320"/>
          </a:xfrm>
          <a:prstGeom prst="arc">
            <a:avLst>
              <a:gd name="adj1" fmla="val 73295"/>
              <a:gd name="adj2" fmla="val 0"/>
            </a:avLst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s-EC" dirty="0" smtClean="0"/>
              <a:t>TONSUPA ESMERALDAS</a:t>
            </a:r>
            <a:endParaRPr lang="es-EC" dirty="0"/>
          </a:p>
        </p:txBody>
      </p:sp>
      <p:pic>
        <p:nvPicPr>
          <p:cNvPr id="1026" name="Picture 2" descr="C:\ING. JIMMY CEVALLOS\ANTÁRTIDA 2013 INAE\ANTARTIDA FEBRERO 2013\FOTOS ESM -GAL\FOTOS GEORREFERENCIADAS ESMERALDAS\IMG_998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980728"/>
            <a:ext cx="5040560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es-EC" dirty="0" smtClean="0"/>
              <a:t>TONSUPA ESMERALDAS</a:t>
            </a:r>
            <a:endParaRPr lang="es-EC" dirty="0"/>
          </a:p>
        </p:txBody>
      </p:sp>
      <p:pic>
        <p:nvPicPr>
          <p:cNvPr id="2050" name="Picture 2" descr="C:\ING. JIMMY CEVALLOS\ANTÁRTIDA 2013 INAE\ANTARTIDA FEBRERO 2013\FOTOS ESM -GAL\FOTOS GEORREFERENCIADAS ESMERALDAS\IMG_009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08720"/>
            <a:ext cx="8892480" cy="5949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8" y="0"/>
            <a:ext cx="9270886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Elipse"/>
          <p:cNvSpPr/>
          <p:nvPr/>
        </p:nvSpPr>
        <p:spPr>
          <a:xfrm>
            <a:off x="1547664" y="4509120"/>
            <a:ext cx="504056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8" name="7 Elipse"/>
          <p:cNvSpPr/>
          <p:nvPr/>
        </p:nvSpPr>
        <p:spPr>
          <a:xfrm>
            <a:off x="6948264" y="6021288"/>
            <a:ext cx="504056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9" name="8 Elipse"/>
          <p:cNvSpPr/>
          <p:nvPr/>
        </p:nvSpPr>
        <p:spPr>
          <a:xfrm>
            <a:off x="4427984" y="5805264"/>
            <a:ext cx="504056" cy="21602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9 Elipse"/>
          <p:cNvSpPr/>
          <p:nvPr/>
        </p:nvSpPr>
        <p:spPr>
          <a:xfrm>
            <a:off x="2699792" y="4365104"/>
            <a:ext cx="360040" cy="21602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1" name="10 Elipse"/>
          <p:cNvSpPr/>
          <p:nvPr/>
        </p:nvSpPr>
        <p:spPr>
          <a:xfrm flipV="1">
            <a:off x="5076056" y="3284984"/>
            <a:ext cx="648072" cy="4320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GALAPAGOS - FEBRERO</a:t>
            </a:r>
            <a:endParaRPr lang="es-EC" dirty="0"/>
          </a:p>
        </p:txBody>
      </p:sp>
      <p:pic>
        <p:nvPicPr>
          <p:cNvPr id="3074" name="Picture 2" descr="C:\ING. JIMMY CEVALLOS\ANTÁRTIDA 2013 INAE\ANTARTIDA FEBRERO 2013\FOTOS ESM -GAL\FOTOS GEORREFERENCIADAS GALAPAGOS\IMG_056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8712968" cy="5733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C" dirty="0" smtClean="0"/>
              <a:t>GALAPAGOS INDICADORES BIOLOGICOS</a:t>
            </a:r>
            <a:endParaRPr lang="es-EC" dirty="0"/>
          </a:p>
        </p:txBody>
      </p:sp>
      <p:pic>
        <p:nvPicPr>
          <p:cNvPr id="4098" name="Picture 2" descr="C:\ING. JIMMY CEVALLOS\ANTÁRTIDA 2013 INAE\ANTARTIDA FEBRERO 2013\FOTOS ESM -GAL\FOTOS GALAPAGOS\fotos todas\IMG_072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59"/>
            <a:ext cx="8712968" cy="5384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601</TotalTime>
  <Words>567</Words>
  <Application>Microsoft Office PowerPoint</Application>
  <PresentationFormat>Presentación en pantalla (4:3)</PresentationFormat>
  <Paragraphs>117</Paragraphs>
  <Slides>39</Slides>
  <Notes>39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0" baseType="lpstr">
      <vt:lpstr>Concurrencia</vt:lpstr>
      <vt:lpstr>UNIVERSIDAD LAICA ELOY ALFARO DE MANABI - DPTO. DE MEDIO AMBIENTE  UNIVERSIDAD DE PLAYA ANCHA  CENTRO DE INVESTIGACION CIENTIFICA</vt:lpstr>
      <vt:lpstr>ANTECEDENTES Y JUSTIFICACIÓN</vt:lpstr>
      <vt:lpstr>INFLUENCIA DEL SUR</vt:lpstr>
      <vt:lpstr>Diapositiva 4</vt:lpstr>
      <vt:lpstr>TONSUPA ESMERALDAS</vt:lpstr>
      <vt:lpstr>TONSUPA ESMERALDAS</vt:lpstr>
      <vt:lpstr>Diapositiva 7</vt:lpstr>
      <vt:lpstr>GALAPAGOS - FEBRERO</vt:lpstr>
      <vt:lpstr>GALAPAGOS INDICADORES BIOLOGICOS</vt:lpstr>
      <vt:lpstr>GALAPAGOS- DINÁMICA DE PLAYA</vt:lpstr>
      <vt:lpstr>ZONA DE ESTUDIO EN LA ANTARTIDA PROYECTO INAE</vt:lpstr>
      <vt:lpstr>ZONA DE ESTUDIO EN ECUADOR</vt:lpstr>
      <vt:lpstr>SECTOR A</vt:lpstr>
      <vt:lpstr>HIPÓTESIS </vt:lpstr>
      <vt:lpstr>OBJETIVO GENERAL</vt:lpstr>
      <vt:lpstr>OBJETIVOS ESPECÍFICOS</vt:lpstr>
      <vt:lpstr>OBJETIVOS ESPECÍFICOS</vt:lpstr>
      <vt:lpstr>VINCULACION DE OBJETIVOS</vt:lpstr>
      <vt:lpstr>Diapositiva 19</vt:lpstr>
      <vt:lpstr>Diapositiva 20</vt:lpstr>
      <vt:lpstr>ACTIVIDADES A REALIZAR</vt:lpstr>
      <vt:lpstr>RESULTADOS PRELIMINARES</vt:lpstr>
      <vt:lpstr>2012</vt:lpstr>
      <vt:lpstr>2013</vt:lpstr>
      <vt:lpstr>2012</vt:lpstr>
      <vt:lpstr>2013</vt:lpstr>
      <vt:lpstr>2012</vt:lpstr>
      <vt:lpstr>2013</vt:lpstr>
      <vt:lpstr>2012</vt:lpstr>
      <vt:lpstr>2013</vt:lpstr>
      <vt:lpstr>2012</vt:lpstr>
      <vt:lpstr>2013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UNIVERSIDAD LAICA ELOY ALFARO DE MANABI - DPTO. MEDIO AMBIENTE  UNIVERSIDAD DE PLAYA ANCHA  CENTRO DE INVESTIGACION CIENTIFICA</dc:title>
  <dc:creator>JIMMY  CEVALLOS</dc:creator>
  <cp:lastModifiedBy>JIMMY  CEVALLOS</cp:lastModifiedBy>
  <cp:revision>68</cp:revision>
  <dcterms:created xsi:type="dcterms:W3CDTF">2012-03-01T16:41:19Z</dcterms:created>
  <dcterms:modified xsi:type="dcterms:W3CDTF">2013-03-09T13:02:13Z</dcterms:modified>
</cp:coreProperties>
</file>