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7" r:id="rId4"/>
    <p:sldId id="264" r:id="rId5"/>
    <p:sldId id="268" r:id="rId6"/>
    <p:sldId id="269" r:id="rId7"/>
    <p:sldId id="258" r:id="rId8"/>
    <p:sldId id="261" r:id="rId9"/>
    <p:sldId id="259" r:id="rId10"/>
    <p:sldId id="263" r:id="rId11"/>
    <p:sldId id="270" r:id="rId12"/>
    <p:sldId id="260" r:id="rId13"/>
    <p:sldId id="262" r:id="rId14"/>
    <p:sldId id="265" r:id="rId15"/>
    <p:sldId id="271" r:id="rId16"/>
    <p:sldId id="266" r:id="rId17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11" autoAdjust="0"/>
  </p:normalViewPr>
  <p:slideViewPr>
    <p:cSldViewPr>
      <p:cViewPr>
        <p:scale>
          <a:sx n="70" d="100"/>
          <a:sy n="70" d="100"/>
        </p:scale>
        <p:origin x="-1386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P\Documents\Proyectos%20personales\Ant&#225;rtida\Libro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P\Documents\Proyectos%20personales\Ant&#225;rtida\REPORTE%20DE%20CAMPO\Libro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P\Documents\Proyectos%20personales\Ant&#225;rtida\REPORTE%20DE%20CAMPO\Libro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P\Documents\Proyectos%20personales\Ant&#225;rtida\REPORTE%20DE%20CAMPO\Libro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C"/>
  <c:chart>
    <c:title>
      <c:tx>
        <c:rich>
          <a:bodyPr/>
          <a:lstStyle/>
          <a:p>
            <a:pPr>
              <a:defRPr/>
            </a:pPr>
            <a:r>
              <a:rPr lang="en-US"/>
              <a:t>ABUNDANCIA DE COLONIAS POR MEDIO Vs MUESTRA</a:t>
            </a:r>
          </a:p>
        </c:rich>
      </c:tx>
      <c:layout>
        <c:manualLayout>
          <c:xMode val="edge"/>
          <c:yMode val="edge"/>
          <c:x val="0.15715266841644795"/>
          <c:y val="2.8169014084507046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v>AN</c:v>
          </c:tx>
          <c:val>
            <c:numRef>
              <c:f>Hoja1!$E$47:$E$50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6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v>PDA</c:v>
          </c:tx>
          <c:val>
            <c:numRef>
              <c:f>Hoja1!$F$47:$F$50</c:f>
              <c:numCache>
                <c:formatCode>General</c:formatCode>
                <c:ptCount val="4"/>
                <c:pt idx="0">
                  <c:v>10</c:v>
                </c:pt>
                <c:pt idx="1">
                  <c:v>0</c:v>
                </c:pt>
                <c:pt idx="2">
                  <c:v>17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v>TS</c:v>
          </c:tx>
          <c:val>
            <c:numRef>
              <c:f>Hoja1!$G$47:$G$50</c:f>
              <c:numCache>
                <c:formatCode>General</c:formatCode>
                <c:ptCount val="4"/>
                <c:pt idx="0">
                  <c:v>13</c:v>
                </c:pt>
                <c:pt idx="1">
                  <c:v>15</c:v>
                </c:pt>
                <c:pt idx="2">
                  <c:v>12</c:v>
                </c:pt>
                <c:pt idx="3">
                  <c:v>7</c:v>
                </c:pt>
              </c:numCache>
            </c:numRef>
          </c:val>
        </c:ser>
        <c:axId val="49579520"/>
        <c:axId val="49581056"/>
      </c:barChart>
      <c:catAx>
        <c:axId val="49579520"/>
        <c:scaling>
          <c:orientation val="minMax"/>
        </c:scaling>
        <c:axPos val="b"/>
        <c:majorTickMark val="none"/>
        <c:tickLblPos val="nextTo"/>
        <c:crossAx val="49581056"/>
        <c:crosses val="autoZero"/>
        <c:auto val="1"/>
        <c:lblAlgn val="ctr"/>
        <c:lblOffset val="100"/>
      </c:catAx>
      <c:valAx>
        <c:axId val="495810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49579520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accent6">
        <a:lumMod val="20000"/>
        <a:lumOff val="80000"/>
      </a:schemeClr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C"/>
  <c:chart>
    <c:title>
      <c:tx>
        <c:rich>
          <a:bodyPr/>
          <a:lstStyle/>
          <a:p>
            <a:pPr>
              <a:defRPr/>
            </a:pPr>
            <a:r>
              <a:rPr lang="en-US"/>
              <a:t>ABUNDANCIA DE COLONIAS POR MEDIO  Vs MUESTRAS SD</a:t>
            </a:r>
          </a:p>
        </c:rich>
      </c:tx>
      <c:layout>
        <c:manualLayout>
          <c:xMode val="edge"/>
          <c:yMode val="edge"/>
          <c:x val="0.11066598423239837"/>
          <c:y val="6.1958198395739475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v>AN</c:v>
          </c:tx>
          <c:val>
            <c:numRef>
              <c:f>Hoja1!$E$55:$E$58</c:f>
              <c:numCache>
                <c:formatCode>General</c:formatCode>
                <c:ptCount val="4"/>
                <c:pt idx="0">
                  <c:v>36</c:v>
                </c:pt>
                <c:pt idx="1">
                  <c:v>100</c:v>
                </c:pt>
                <c:pt idx="2">
                  <c:v>8</c:v>
                </c:pt>
                <c:pt idx="3">
                  <c:v>13</c:v>
                </c:pt>
              </c:numCache>
            </c:numRef>
          </c:val>
        </c:ser>
        <c:ser>
          <c:idx val="1"/>
          <c:order val="1"/>
          <c:tx>
            <c:v>PDA</c:v>
          </c:tx>
          <c:val>
            <c:numRef>
              <c:f>Hoja1!$F$55:$F$58</c:f>
              <c:numCache>
                <c:formatCode>General</c:formatCode>
                <c:ptCount val="4"/>
                <c:pt idx="0">
                  <c:v>37</c:v>
                </c:pt>
                <c:pt idx="1">
                  <c:v>100</c:v>
                </c:pt>
                <c:pt idx="2">
                  <c:v>75</c:v>
                </c:pt>
                <c:pt idx="3">
                  <c:v>6</c:v>
                </c:pt>
              </c:numCache>
            </c:numRef>
          </c:val>
        </c:ser>
        <c:ser>
          <c:idx val="2"/>
          <c:order val="2"/>
          <c:tx>
            <c:v>TS</c:v>
          </c:tx>
          <c:val>
            <c:numRef>
              <c:f>Hoja1!$G$55:$G$58</c:f>
              <c:numCache>
                <c:formatCode>General</c:formatCode>
                <c:ptCount val="4"/>
                <c:pt idx="0">
                  <c:v>16</c:v>
                </c:pt>
                <c:pt idx="1">
                  <c:v>100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</c:ser>
        <c:axId val="84865792"/>
        <c:axId val="84868480"/>
      </c:barChart>
      <c:catAx>
        <c:axId val="84865792"/>
        <c:scaling>
          <c:orientation val="minMax"/>
        </c:scaling>
        <c:axPos val="b"/>
        <c:majorTickMark val="none"/>
        <c:tickLblPos val="nextTo"/>
        <c:crossAx val="84868480"/>
        <c:crosses val="autoZero"/>
        <c:auto val="1"/>
        <c:lblAlgn val="ctr"/>
        <c:lblOffset val="100"/>
      </c:catAx>
      <c:valAx>
        <c:axId val="8486848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84865792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accent2">
        <a:lumMod val="40000"/>
        <a:lumOff val="60000"/>
      </a:schemeClr>
    </a:solidFill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C"/>
  <c:chart>
    <c:title>
      <c:tx>
        <c:rich>
          <a:bodyPr/>
          <a:lstStyle/>
          <a:p>
            <a:pPr>
              <a:defRPr/>
            </a:pPr>
            <a:r>
              <a:rPr lang="en-US"/>
              <a:t>ABUNDANCIA DE COLONIAS POR MEDIO Vs  MUESTRA AMBIENTE SD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v>AN</c:v>
          </c:tx>
          <c:val>
            <c:numRef>
              <c:f>Hoja1!$O$82:$O$85</c:f>
              <c:numCache>
                <c:formatCode>General</c:formatCode>
                <c:ptCount val="4"/>
                <c:pt idx="0">
                  <c:v>2</c:v>
                </c:pt>
                <c:pt idx="1">
                  <c:v>24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v>PDA</c:v>
          </c:tx>
          <c:val>
            <c:numRef>
              <c:f>Hoja1!$P$82:$P$85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11</c:v>
                </c:pt>
              </c:numCache>
            </c:numRef>
          </c:val>
        </c:ser>
        <c:ser>
          <c:idx val="2"/>
          <c:order val="2"/>
          <c:tx>
            <c:v>TS</c:v>
          </c:tx>
          <c:val>
            <c:numRef>
              <c:f>Hoja1!$Q$82:$Q$85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axId val="52665344"/>
        <c:axId val="52845952"/>
      </c:barChart>
      <c:catAx>
        <c:axId val="52665344"/>
        <c:scaling>
          <c:orientation val="minMax"/>
        </c:scaling>
        <c:axPos val="b"/>
        <c:majorTickMark val="none"/>
        <c:tickLblPos val="nextTo"/>
        <c:crossAx val="52845952"/>
        <c:crosses val="autoZero"/>
        <c:auto val="1"/>
        <c:lblAlgn val="ctr"/>
        <c:lblOffset val="100"/>
      </c:catAx>
      <c:valAx>
        <c:axId val="528459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5266534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accent2">
        <a:lumMod val="40000"/>
        <a:lumOff val="60000"/>
      </a:schemeClr>
    </a:solidFill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C"/>
  <c:chart>
    <c:title>
      <c:tx>
        <c:rich>
          <a:bodyPr/>
          <a:lstStyle/>
          <a:p>
            <a:pPr>
              <a:defRPr/>
            </a:pPr>
            <a:r>
              <a:rPr lang="en-US"/>
              <a:t>CRECIMIENTO COMPARATIVO,</a:t>
            </a:r>
            <a:r>
              <a:rPr lang="en-US" baseline="0"/>
              <a:t> SIEMBRAS DIRECTAS</a:t>
            </a:r>
            <a:endParaRPr lang="en-US"/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v>15°C</c:v>
          </c:tx>
          <c:marker>
            <c:symbol val="none"/>
          </c:marker>
          <c:val>
            <c:numRef>
              <c:f>Hoja1!$E$109:$E$112</c:f>
              <c:numCache>
                <c:formatCode>General</c:formatCode>
                <c:ptCount val="4"/>
                <c:pt idx="0">
                  <c:v>89</c:v>
                </c:pt>
                <c:pt idx="1">
                  <c:v>300</c:v>
                </c:pt>
                <c:pt idx="2">
                  <c:v>90</c:v>
                </c:pt>
                <c:pt idx="3">
                  <c:v>27</c:v>
                </c:pt>
              </c:numCache>
            </c:numRef>
          </c:val>
        </c:ser>
        <c:ser>
          <c:idx val="1"/>
          <c:order val="1"/>
          <c:tx>
            <c:v>AMBIENTE</c:v>
          </c:tx>
          <c:marker>
            <c:symbol val="none"/>
          </c:marker>
          <c:val>
            <c:numRef>
              <c:f>Hoja1!$F$109:$F$112</c:f>
              <c:numCache>
                <c:formatCode>General</c:formatCode>
                <c:ptCount val="4"/>
                <c:pt idx="0">
                  <c:v>2</c:v>
                </c:pt>
                <c:pt idx="1">
                  <c:v>24</c:v>
                </c:pt>
                <c:pt idx="2">
                  <c:v>0</c:v>
                </c:pt>
                <c:pt idx="3">
                  <c:v>11</c:v>
                </c:pt>
              </c:numCache>
            </c:numRef>
          </c:val>
        </c:ser>
        <c:marker val="1"/>
        <c:axId val="52458624"/>
        <c:axId val="52460544"/>
      </c:lineChart>
      <c:catAx>
        <c:axId val="52458624"/>
        <c:scaling>
          <c:orientation val="minMax"/>
        </c:scaling>
        <c:axPos val="b"/>
        <c:majorTickMark val="none"/>
        <c:tickLblPos val="nextTo"/>
        <c:crossAx val="52460544"/>
        <c:crosses val="autoZero"/>
        <c:auto val="1"/>
        <c:lblAlgn val="ctr"/>
        <c:lblOffset val="100"/>
      </c:catAx>
      <c:valAx>
        <c:axId val="52460544"/>
        <c:scaling>
          <c:orientation val="minMax"/>
        </c:scaling>
        <c:axPos val="l"/>
        <c:majorGridlines/>
        <c:title>
          <c:layout/>
        </c:title>
        <c:numFmt formatCode="General" sourceLinked="1"/>
        <c:majorTickMark val="none"/>
        <c:tickLblPos val="nextTo"/>
        <c:crossAx val="5245862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accent2">
        <a:lumMod val="20000"/>
        <a:lumOff val="80000"/>
      </a:schemeClr>
    </a:solidFill>
  </c:sp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0A134-2430-4367-9F1C-B0FF2E1C8A53}" type="datetimeFigureOut">
              <a:rPr lang="es-EC" smtClean="0"/>
              <a:pPr/>
              <a:t>30/01/2012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20B09-8E3E-4209-9554-E4BCF30D459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6454-97B4-4ECD-9D72-D2715FB1FD0B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EC60E-31D3-41DF-A639-7FF3ED8446D2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B0797-2544-409B-93F5-0A344BD84934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0B34F-94D5-4F51-BA8F-7ACF8C22E9A3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6D178-9B4B-463B-A322-72760E6D9736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07DD2-4BF4-445B-A863-F044114D9999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B2D94-C8C2-48BA-822C-99E42522B5EF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EAD23-0010-436C-B4A9-FD15E7A2F376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CD32C-E0E2-498C-B67C-7374284FA75D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97A03-06CE-4718-BF04-CD5CDFE7B92E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344BF-2A94-4B03-82F2-AF821BC2E100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5ED95-9DAB-4471-B45F-3B520ED0C42B}" type="datetime1">
              <a:rPr lang="es-EC" smtClean="0"/>
              <a:pPr/>
              <a:t>30/01/2012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9B80A-2359-4781-84F3-CEED4799930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chart" Target="../charts/chart1.xml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.jpeg"/><Relationship Id="rId7" Type="http://schemas.openxmlformats.org/officeDocument/2006/relationships/package" Target="../embeddings/Hoja_de_c_lculo_de_Microsoft_Office_Excel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8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4.png"/><Relationship Id="rId4" Type="http://schemas.openxmlformats.org/officeDocument/2006/relationships/image" Target="../media/image6.jpe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package" Target="../embeddings/Hoja_de_c_lculo_de_Microsoft_Office_Excel1.xls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.png"/><Relationship Id="rId5" Type="http://schemas.openxmlformats.org/officeDocument/2006/relationships/image" Target="../media/image20.jpeg"/><Relationship Id="rId10" Type="http://schemas.openxmlformats.org/officeDocument/2006/relationships/image" Target="../media/image3.png"/><Relationship Id="rId4" Type="http://schemas.openxmlformats.org/officeDocument/2006/relationships/image" Target="../media/image19.jpeg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Pictures\Antártida 2\Viernes 20\SDC14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/>
          <a:lstStyle/>
          <a:p>
            <a:r>
              <a:rPr lang="es-EC" b="1" dirty="0" smtClean="0"/>
              <a:t>INFORME DE ACTIVIDADES CUMPLIDAS</a:t>
            </a:r>
            <a:endParaRPr lang="es-EC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EC" b="1" dirty="0" smtClean="0">
                <a:solidFill>
                  <a:schemeClr val="tx1"/>
                </a:solidFill>
              </a:rPr>
              <a:t>XVI EXPEDICIÓN CIENTÍFICA A LA ANTÁRTIDA</a:t>
            </a:r>
          </a:p>
          <a:p>
            <a:r>
              <a:rPr lang="es-EC" b="1" dirty="0" smtClean="0">
                <a:solidFill>
                  <a:schemeClr val="tx1"/>
                </a:solidFill>
              </a:rPr>
              <a:t>BIORREMEDIACIÓN DE HIDROCARBUROS CON MICROORGANISMOS</a:t>
            </a:r>
            <a:r>
              <a:rPr lang="es-EC" dirty="0" smtClean="0"/>
              <a:t> </a:t>
            </a:r>
            <a:r>
              <a:rPr lang="es-EC" b="1" dirty="0" smtClean="0">
                <a:solidFill>
                  <a:schemeClr val="tx1"/>
                </a:solidFill>
              </a:rPr>
              <a:t>ANTÁ</a:t>
            </a:r>
            <a:r>
              <a:rPr lang="es-EC" b="1" dirty="0" smtClean="0">
                <a:solidFill>
                  <a:schemeClr val="bg1"/>
                </a:solidFill>
              </a:rPr>
              <a:t>RTICOS</a:t>
            </a:r>
            <a:endParaRPr lang="es-EC" b="1" dirty="0">
              <a:solidFill>
                <a:schemeClr val="bg1"/>
              </a:solidFill>
            </a:endParaRPr>
          </a:p>
        </p:txBody>
      </p:sp>
      <p:pic>
        <p:nvPicPr>
          <p:cNvPr id="4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HP\Pictures\Antártida 2\Viernes 20\SDC14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es-EC" b="1" dirty="0" smtClean="0"/>
              <a:t>RESULTADOS</a:t>
            </a:r>
            <a:endParaRPr lang="es-EC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99792" y="6309320"/>
            <a:ext cx="2895600" cy="365125"/>
          </a:xfrm>
        </p:spPr>
        <p:txBody>
          <a:bodyPr/>
          <a:lstStyle/>
          <a:p>
            <a:r>
              <a:rPr lang="es-EC" dirty="0" smtClean="0"/>
              <a:t>Biorremediación de hidrocarburos</a:t>
            </a:r>
            <a:endParaRPr lang="es-EC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10</a:t>
            </a:fld>
            <a:endParaRPr lang="es-EC"/>
          </a:p>
        </p:txBody>
      </p:sp>
      <p:graphicFrame>
        <p:nvGraphicFramePr>
          <p:cNvPr id="6" name="4 Gráfico"/>
          <p:cNvGraphicFramePr/>
          <p:nvPr/>
        </p:nvGraphicFramePr>
        <p:xfrm>
          <a:off x="0" y="1916832"/>
          <a:ext cx="2843808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/>
        </p:nvGraphicFramePr>
        <p:xfrm>
          <a:off x="1187624" y="548680"/>
          <a:ext cx="2088231" cy="1207575"/>
        </p:xfrm>
        <a:graphic>
          <a:graphicData uri="http://schemas.openxmlformats.org/drawingml/2006/table">
            <a:tbl>
              <a:tblPr/>
              <a:tblGrid>
                <a:gridCol w="792088"/>
                <a:gridCol w="432048"/>
                <a:gridCol w="466896"/>
                <a:gridCol w="397199"/>
              </a:tblGrid>
              <a:tr h="1816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latin typeface="Calibri"/>
                          <a:ea typeface="Times New Roman"/>
                          <a:cs typeface="Times New Roman"/>
                        </a:rPr>
                        <a:t>15°c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latin typeface="Calibri"/>
                          <a:ea typeface="Times New Roman"/>
                          <a:cs typeface="Times New Roman"/>
                        </a:rPr>
                        <a:t>MEDIO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2995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MUESTRA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AN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PDA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TS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6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B1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6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B2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6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M3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6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11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14 Tabla"/>
          <p:cNvGraphicFramePr>
            <a:graphicFrameLocks noGrp="1"/>
          </p:cNvGraphicFramePr>
          <p:nvPr/>
        </p:nvGraphicFramePr>
        <p:xfrm>
          <a:off x="6444208" y="1196752"/>
          <a:ext cx="2388096" cy="1229096"/>
        </p:xfrm>
        <a:graphic>
          <a:graphicData uri="http://schemas.openxmlformats.org/drawingml/2006/table">
            <a:tbl>
              <a:tblPr/>
              <a:tblGrid>
                <a:gridCol w="792088"/>
                <a:gridCol w="576064"/>
                <a:gridCol w="453269"/>
                <a:gridCol w="566675"/>
              </a:tblGrid>
              <a:tr h="20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S. DIRECTA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MEDIO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20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MUESTRA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AN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PDA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TS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B1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37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B2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M3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75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4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0" y="4293096"/>
          <a:ext cx="2267743" cy="1005840"/>
        </p:xfrm>
        <a:graphic>
          <a:graphicData uri="http://schemas.openxmlformats.org/drawingml/2006/table">
            <a:tbl>
              <a:tblPr/>
              <a:tblGrid>
                <a:gridCol w="827584"/>
                <a:gridCol w="432048"/>
                <a:gridCol w="576767"/>
                <a:gridCol w="431344"/>
              </a:tblGrid>
              <a:tr h="119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AMBIENTE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MEDIO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119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MUESTRA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AN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PDA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TS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B1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B2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M3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6625" name="Gráfico 3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4221088"/>
            <a:ext cx="298782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16 Tabla"/>
          <p:cNvGraphicFramePr>
            <a:graphicFrameLocks noGrp="1"/>
          </p:cNvGraphicFramePr>
          <p:nvPr/>
        </p:nvGraphicFramePr>
        <p:xfrm>
          <a:off x="6588224" y="2852936"/>
          <a:ext cx="2376264" cy="1080318"/>
        </p:xfrm>
        <a:graphic>
          <a:graphicData uri="http://schemas.openxmlformats.org/drawingml/2006/table">
            <a:tbl>
              <a:tblPr/>
              <a:tblGrid>
                <a:gridCol w="864096"/>
                <a:gridCol w="432048"/>
                <a:gridCol w="477715"/>
                <a:gridCol w="602405"/>
              </a:tblGrid>
              <a:tr h="178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S. DIRECTA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MEDIO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1874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MUESTRA</a:t>
                      </a:r>
                      <a:endParaRPr lang="es-EC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AN</a:t>
                      </a:r>
                      <a:endParaRPr lang="es-EC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PDA</a:t>
                      </a:r>
                      <a:endParaRPr lang="es-EC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TS</a:t>
                      </a:r>
                      <a:endParaRPr lang="es-EC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B1</a:t>
                      </a:r>
                      <a:endParaRPr lang="es-EC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s-EC" sz="1200" b="1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B2</a:t>
                      </a:r>
                      <a:endParaRPr lang="es-EC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s-EC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M3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5 Gráfico"/>
          <p:cNvGraphicFramePr/>
          <p:nvPr/>
        </p:nvGraphicFramePr>
        <p:xfrm>
          <a:off x="3059832" y="1772816"/>
          <a:ext cx="336612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0" name="10 Gráfico"/>
          <p:cNvGraphicFramePr/>
          <p:nvPr/>
        </p:nvGraphicFramePr>
        <p:xfrm>
          <a:off x="5724128" y="4149080"/>
          <a:ext cx="3419872" cy="2177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HP\Pictures\Antártida 2\Viernes 20\SDC14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es-EC" b="1" dirty="0" smtClean="0"/>
              <a:t>RESULTADOS</a:t>
            </a:r>
            <a:endParaRPr lang="es-EC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11</a:t>
            </a:fld>
            <a:endParaRPr lang="es-EC"/>
          </a:p>
        </p:txBody>
      </p:sp>
      <p:pic>
        <p:nvPicPr>
          <p:cNvPr id="46083" name="Gráfico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4333875" cy="268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4788024" y="2132856"/>
          <a:ext cx="2286000" cy="971550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</a:tblGrid>
              <a:tr h="200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MUESTRAS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15°C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5°C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B1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B2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M3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35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2123728" y="4653136"/>
          <a:ext cx="2286000" cy="971550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</a:tblGrid>
              <a:tr h="200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MUESTRA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15°C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AMBIENTE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B1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89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B2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300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M3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90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PA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</a:t>
                      </a:r>
                      <a:endParaRPr lang="es-EC" sz="12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C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10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12 Gráfico"/>
          <p:cNvGraphicFramePr/>
          <p:nvPr/>
        </p:nvGraphicFramePr>
        <p:xfrm>
          <a:off x="4572000" y="3212976"/>
          <a:ext cx="4572000" cy="2771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HP\Pictures\Antártida 2\Viernes 20\SDC147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12</a:t>
            </a:fld>
            <a:endParaRPr lang="es-EC"/>
          </a:p>
        </p:txBody>
      </p:sp>
      <p:pic>
        <p:nvPicPr>
          <p:cNvPr id="12" name="11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79512" y="1196752"/>
          <a:ext cx="6840760" cy="4032448"/>
        </p:xfrm>
        <a:graphic>
          <a:graphicData uri="http://schemas.openxmlformats.org/presentationml/2006/ole">
            <p:oleObj spid="_x0000_s20482" name="Hoja de cálculo" r:id="rId7" imgW="3390997" imgH="5029133" progId="Excel.Sheet.12">
              <p:embed/>
            </p:oleObj>
          </a:graphicData>
        </a:graphic>
      </p:graphicFrame>
      <p:pic>
        <p:nvPicPr>
          <p:cNvPr id="20483" name="Picture 3" descr="C:\Users\HP\Pictures\Antártida 2\Miercoles 25\DSC0268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08712" y="1844824"/>
            <a:ext cx="1935288" cy="1290192"/>
          </a:xfrm>
          <a:prstGeom prst="rect">
            <a:avLst/>
          </a:prstGeom>
          <a:noFill/>
        </p:spPr>
      </p:pic>
      <p:pic>
        <p:nvPicPr>
          <p:cNvPr id="20485" name="Picture 5" descr="C:\Users\HP\Pictures\Antártida 2\Miercoles 25\DSC027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44716" y="4653136"/>
            <a:ext cx="1899284" cy="1266189"/>
          </a:xfrm>
          <a:prstGeom prst="rect">
            <a:avLst/>
          </a:prstGeom>
          <a:noFill/>
        </p:spPr>
      </p:pic>
      <p:sp>
        <p:nvSpPr>
          <p:cNvPr id="15" name="14 CuadroTexto"/>
          <p:cNvSpPr txBox="1"/>
          <p:nvPr/>
        </p:nvSpPr>
        <p:spPr>
          <a:xfrm>
            <a:off x="2771800" y="76470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MUESTRAS ELEGIDAS</a:t>
            </a:r>
            <a:endParaRPr lang="es-EC" b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179512" y="5373216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 smtClean="0"/>
              <a:t>1- </a:t>
            </a:r>
            <a:r>
              <a:rPr lang="es-EC" b="1" dirty="0" smtClean="0">
                <a:solidFill>
                  <a:srgbClr val="FFC000"/>
                </a:solidFill>
              </a:rPr>
              <a:t>Color naranja</a:t>
            </a:r>
            <a:r>
              <a:rPr lang="es-EC" b="1" dirty="0" smtClean="0"/>
              <a:t>; 2- </a:t>
            </a:r>
            <a:r>
              <a:rPr lang="es-EC" b="1" dirty="0" smtClean="0">
                <a:solidFill>
                  <a:srgbClr val="FFFF00"/>
                </a:solidFill>
              </a:rPr>
              <a:t>amarillo</a:t>
            </a:r>
            <a:r>
              <a:rPr lang="es-EC" b="1" dirty="0" smtClean="0"/>
              <a:t>; 3-</a:t>
            </a:r>
            <a:r>
              <a:rPr lang="es-EC" b="1" dirty="0" smtClean="0">
                <a:solidFill>
                  <a:srgbClr val="7030A0"/>
                </a:solidFill>
              </a:rPr>
              <a:t>violeta</a:t>
            </a:r>
            <a:r>
              <a:rPr lang="es-EC" b="1" dirty="0" smtClean="0"/>
              <a:t>; 4- </a:t>
            </a:r>
            <a:r>
              <a:rPr lang="es-EC" b="1" dirty="0" smtClean="0">
                <a:solidFill>
                  <a:srgbClr val="00B050"/>
                </a:solidFill>
              </a:rPr>
              <a:t>verde</a:t>
            </a:r>
            <a:r>
              <a:rPr lang="es-EC" b="1" dirty="0" smtClean="0"/>
              <a:t>; </a:t>
            </a:r>
          </a:p>
          <a:p>
            <a:r>
              <a:rPr lang="es-EC" b="1" dirty="0" smtClean="0"/>
              <a:t>5-</a:t>
            </a:r>
            <a:r>
              <a:rPr lang="es-EC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Crema</a:t>
            </a:r>
            <a:r>
              <a:rPr lang="es-EC" b="1" dirty="0" smtClean="0"/>
              <a:t> y 6-</a:t>
            </a:r>
            <a:r>
              <a:rPr lang="es-EC" b="1" dirty="0" smtClean="0">
                <a:solidFill>
                  <a:schemeClr val="bg1"/>
                </a:solidFill>
              </a:rPr>
              <a:t>Blanco</a:t>
            </a:r>
            <a:endParaRPr lang="es-EC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HP\Pictures\Antártida 2\Viernes 20\SDC14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868958"/>
          </a:xfrm>
        </p:spPr>
        <p:txBody>
          <a:bodyPr/>
          <a:lstStyle/>
          <a:p>
            <a:r>
              <a:rPr lang="es-EC" b="1" dirty="0" smtClean="0"/>
              <a:t>CONCLUSIONES</a:t>
            </a:r>
            <a:endParaRPr lang="es-EC" b="1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628999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s-ES" dirty="0" smtClean="0"/>
              <a:t>Los microorganismos antárticos pueden crecer a temperaturas superiores a 5°C, así lo muestran los resultados, donde el crecimiento microbianos a 15°C es superior al obtenido a 5°C.</a:t>
            </a:r>
          </a:p>
          <a:p>
            <a:pPr lvl="0"/>
            <a:r>
              <a:rPr lang="es-ES" dirty="0" smtClean="0"/>
              <a:t>Las muestras B2 y M3 son las de mayor abundancia de </a:t>
            </a:r>
            <a:r>
              <a:rPr lang="es-ES" b="1" dirty="0" smtClean="0">
                <a:solidFill>
                  <a:schemeClr val="bg1"/>
                </a:solidFill>
              </a:rPr>
              <a:t>colonias.</a:t>
            </a:r>
          </a:p>
          <a:p>
            <a:pPr lvl="0"/>
            <a:r>
              <a:rPr lang="es-ES" b="1" dirty="0" smtClean="0">
                <a:solidFill>
                  <a:schemeClr val="bg1"/>
                </a:solidFill>
              </a:rPr>
              <a:t>El medio de mayor eficiencia es TS para ambas condiciones de cultivo.</a:t>
            </a:r>
          </a:p>
          <a:p>
            <a:pPr lvl="0"/>
            <a:r>
              <a:rPr lang="es-ES" dirty="0" smtClean="0"/>
              <a:t>Punta Ambato es la muestra de menor abundancia de colonias</a:t>
            </a:r>
            <a:r>
              <a:rPr lang="es-EC" dirty="0" smtClean="0"/>
              <a:t>.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13</a:t>
            </a:fld>
            <a:endParaRPr lang="es-EC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/>
          </a:bodyPr>
          <a:lstStyle/>
          <a:p>
            <a:r>
              <a:rPr lang="es-EC" sz="3200" b="1" dirty="0" smtClean="0"/>
              <a:t>ACTIVIDADES PENDIENTES</a:t>
            </a:r>
            <a:endParaRPr lang="es-EC" sz="3200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14</a:t>
            </a:fld>
            <a:endParaRPr lang="es-EC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467544" y="1412776"/>
          <a:ext cx="8352926" cy="4784456"/>
        </p:xfrm>
        <a:graphic>
          <a:graphicData uri="http://schemas.openxmlformats.org/drawingml/2006/table">
            <a:tbl>
              <a:tblPr/>
              <a:tblGrid>
                <a:gridCol w="590048"/>
                <a:gridCol w="2656130"/>
                <a:gridCol w="580913"/>
                <a:gridCol w="435686"/>
                <a:gridCol w="435686"/>
                <a:gridCol w="435686"/>
                <a:gridCol w="435686"/>
                <a:gridCol w="451213"/>
                <a:gridCol w="512410"/>
                <a:gridCol w="512410"/>
                <a:gridCol w="435686"/>
                <a:gridCol w="435686"/>
                <a:gridCol w="435686"/>
              </a:tblGrid>
              <a:tr h="16672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b="1" dirty="0">
                          <a:latin typeface="Times New Roman"/>
                          <a:ea typeface="Times New Roman"/>
                        </a:rPr>
                        <a:t>No</a:t>
                      </a:r>
                      <a:endParaRPr lang="es-EC" sz="16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b="1" dirty="0">
                          <a:latin typeface="Times New Roman"/>
                          <a:ea typeface="Times New Roman"/>
                        </a:rPr>
                        <a:t>ACTIVIDAD</a:t>
                      </a:r>
                      <a:endParaRPr lang="es-EC" sz="16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MES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333448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I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II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III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IV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V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VI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VII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VIII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IX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</a:rPr>
                        <a:t>XI</a:t>
                      </a:r>
                      <a:endParaRPr lang="es-EC" sz="12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0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Pruebas bioquímicas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0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Tinción de </a:t>
                      </a:r>
                      <a:r>
                        <a:rPr lang="es-ES" sz="1000" b="1" dirty="0" err="1">
                          <a:latin typeface="Times New Roman"/>
                          <a:ea typeface="Times New Roman"/>
                        </a:rPr>
                        <a:t>gram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0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Identificación morfológica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0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Pruebas API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0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5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Confirmación de resultados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0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6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Cinética de crecimiento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34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7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Publicación de resultados preliminares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34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8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Pruebas de biodegradación de hidrocarburos en laboratorio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34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9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Pruebas de biodegradación de campo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0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10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Publicación de resultados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34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11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Rastreo de microorganismos andinos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34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12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Identificación morfológica y bioquímica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34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13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Pruebas de biodegradación de hidrocarburos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00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14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Publicación de resultados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34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15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Hibridación de microorganismos afines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34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16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Times New Roman"/>
                          <a:ea typeface="Times New Roman"/>
                        </a:rPr>
                        <a:t>Envío de microorganismos a Venezuela. Genética</a:t>
                      </a:r>
                      <a:endParaRPr lang="es-EC" sz="10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900" b="1" dirty="0">
                          <a:latin typeface="Times New Roman"/>
                          <a:ea typeface="Times New Roman"/>
                        </a:rPr>
                        <a:t>x</a:t>
                      </a:r>
                      <a:endParaRPr lang="es-EC" sz="1100" dirty="0">
                        <a:latin typeface="Times New Roman"/>
                        <a:ea typeface="Times New Roman"/>
                      </a:endParaRPr>
                    </a:p>
                  </a:txBody>
                  <a:tcPr marL="63944" marR="639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C:\Users\HP\Pictures\Antártida 2\Jueves 19\SDC14684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es-EC" b="1" dirty="0" smtClean="0"/>
              <a:t>¡PENDIENTE!</a:t>
            </a:r>
            <a:endParaRPr lang="es-EC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772816"/>
            <a:ext cx="8229600" cy="1540768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RETORNAR A VERIFICAR LA DEGRADACIÓN DE HIDROCARBUROS IN SITU, EN LA XVII MISIÓN ANTÁRTICA.</a:t>
            </a:r>
            <a:endParaRPr lang="es-EC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15</a:t>
            </a:fld>
            <a:endParaRPr lang="es-EC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6" name="Picture 2" descr="C:\Users\HP\Pictures\Antártida 2\Viernes 27\DSC028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429000"/>
            <a:ext cx="3831499" cy="2873624"/>
          </a:xfrm>
          <a:prstGeom prst="rect">
            <a:avLst/>
          </a:prstGeom>
          <a:noFill/>
        </p:spPr>
      </p:pic>
      <p:pic>
        <p:nvPicPr>
          <p:cNvPr id="47107" name="Picture 3" descr="C:\Users\HP\Pictures\Antártida 2\Viernes 27\DSC0287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1" y="3429000"/>
            <a:ext cx="3831498" cy="2873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 descr="C:\Users\HP\Pictures\Antártida 2\Lunes 16\SDC145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/>
          <a:lstStyle/>
          <a:p>
            <a:r>
              <a:rPr lang="es-EC" b="1" dirty="0" smtClean="0"/>
              <a:t>¡GRACIAS!</a:t>
            </a:r>
            <a:endParaRPr lang="es-EC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b="1" dirty="0" smtClean="0">
                <a:solidFill>
                  <a:schemeClr val="bg1"/>
                </a:solidFill>
              </a:rPr>
              <a:t>Biorremediación de hidrocarburos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16</a:t>
            </a:fld>
            <a:endParaRPr lang="es-EC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HP\Pictures\Antártida 2\Viernes 20\SDC14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143000"/>
          </a:xfrm>
        </p:spPr>
        <p:txBody>
          <a:bodyPr/>
          <a:lstStyle/>
          <a:p>
            <a:r>
              <a:rPr lang="es-EC" b="1" dirty="0" smtClean="0"/>
              <a:t>Actividades cumplidas</a:t>
            </a:r>
            <a:endParaRPr lang="es-EC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2</a:t>
            </a:fld>
            <a:endParaRPr lang="es-EC"/>
          </a:p>
        </p:txBody>
      </p:sp>
      <p:pic>
        <p:nvPicPr>
          <p:cNvPr id="12" name="11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CuadroTexto"/>
          <p:cNvSpPr txBox="1"/>
          <p:nvPr/>
        </p:nvSpPr>
        <p:spPr>
          <a:xfrm>
            <a:off x="251520" y="1628800"/>
            <a:ext cx="1224136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PREPARACIÓN DE MATERIALES Y REACTIVOS</a:t>
            </a:r>
            <a:endParaRPr lang="es-EC" sz="1200" b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1691680" y="1628800"/>
            <a:ext cx="1224136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MUESTREO DE SUELOS</a:t>
            </a:r>
            <a:endParaRPr lang="es-EC" sz="1200" b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995936" y="1628800"/>
            <a:ext cx="1224136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CULTIVOS MICROBIANOS</a:t>
            </a:r>
            <a:endParaRPr lang="es-EC" sz="1200" b="1" dirty="0"/>
          </a:p>
        </p:txBody>
      </p:sp>
      <p:sp>
        <p:nvSpPr>
          <p:cNvPr id="19" name="18 CuadroTexto"/>
          <p:cNvSpPr txBox="1"/>
          <p:nvPr/>
        </p:nvSpPr>
        <p:spPr>
          <a:xfrm>
            <a:off x="7668344" y="1628800"/>
            <a:ext cx="1224136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TRATAMIENTO DE SUELOS</a:t>
            </a:r>
            <a:endParaRPr lang="es-EC" sz="1200" b="1" dirty="0"/>
          </a:p>
        </p:txBody>
      </p:sp>
      <p:grpSp>
        <p:nvGrpSpPr>
          <p:cNvPr id="34" name="33 Grupo"/>
          <p:cNvGrpSpPr/>
          <p:nvPr/>
        </p:nvGrpSpPr>
        <p:grpSpPr>
          <a:xfrm>
            <a:off x="1691680" y="2780928"/>
            <a:ext cx="1224136" cy="2005191"/>
            <a:chOff x="2267744" y="2564904"/>
            <a:chExt cx="1224136" cy="2005191"/>
          </a:xfrm>
        </p:grpSpPr>
        <p:sp>
          <p:nvSpPr>
            <p:cNvPr id="20" name="19 CuadroTexto"/>
            <p:cNvSpPr txBox="1"/>
            <p:nvPr/>
          </p:nvSpPr>
          <p:spPr>
            <a:xfrm>
              <a:off x="2267744" y="2564904"/>
              <a:ext cx="1224136" cy="27699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MALDONADO</a:t>
              </a:r>
              <a:endParaRPr lang="es-EC" sz="1200" b="1" dirty="0"/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2267744" y="2996952"/>
              <a:ext cx="1224136" cy="27699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BARRIENTOS</a:t>
              </a:r>
              <a:endParaRPr lang="es-EC" sz="1200" b="1" dirty="0"/>
            </a:p>
          </p:txBody>
        </p:sp>
        <p:sp>
          <p:nvSpPr>
            <p:cNvPr id="22" name="21 CuadroTexto"/>
            <p:cNvSpPr txBox="1"/>
            <p:nvPr/>
          </p:nvSpPr>
          <p:spPr>
            <a:xfrm>
              <a:off x="2267744" y="3429000"/>
              <a:ext cx="1224136" cy="27699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PUNTA AMBATO</a:t>
              </a:r>
              <a:endParaRPr lang="es-EC" sz="1200" b="1" dirty="0"/>
            </a:p>
          </p:txBody>
        </p:sp>
        <p:sp>
          <p:nvSpPr>
            <p:cNvPr id="23" name="22 CuadroTexto"/>
            <p:cNvSpPr txBox="1"/>
            <p:nvPr/>
          </p:nvSpPr>
          <p:spPr>
            <a:xfrm>
              <a:off x="2267744" y="3861048"/>
              <a:ext cx="1224136" cy="27699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ARTURO PRAT</a:t>
              </a:r>
              <a:endParaRPr lang="es-EC" sz="1200" b="1" dirty="0"/>
            </a:p>
          </p:txBody>
        </p:sp>
        <p:sp>
          <p:nvSpPr>
            <p:cNvPr id="24" name="23 CuadroTexto"/>
            <p:cNvSpPr txBox="1"/>
            <p:nvPr/>
          </p:nvSpPr>
          <p:spPr>
            <a:xfrm>
              <a:off x="2267744" y="4293096"/>
              <a:ext cx="1224136" cy="27699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BELINSHAUSEN</a:t>
              </a:r>
              <a:endParaRPr lang="es-EC" sz="1200" b="1" dirty="0"/>
            </a:p>
          </p:txBody>
        </p:sp>
      </p:grpSp>
      <p:grpSp>
        <p:nvGrpSpPr>
          <p:cNvPr id="36" name="35 Grupo"/>
          <p:cNvGrpSpPr/>
          <p:nvPr/>
        </p:nvGrpSpPr>
        <p:grpSpPr>
          <a:xfrm>
            <a:off x="3995936" y="2852936"/>
            <a:ext cx="1224136" cy="709047"/>
            <a:chOff x="3923928" y="2492896"/>
            <a:chExt cx="1224136" cy="709047"/>
          </a:xfrm>
        </p:grpSpPr>
        <p:sp>
          <p:nvSpPr>
            <p:cNvPr id="25" name="24 CuadroTexto"/>
            <p:cNvSpPr txBox="1"/>
            <p:nvPr/>
          </p:nvSpPr>
          <p:spPr>
            <a:xfrm>
              <a:off x="3923928" y="2492896"/>
              <a:ext cx="1224136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BACTERIAS</a:t>
              </a:r>
              <a:endParaRPr lang="es-EC" sz="1200" b="1" dirty="0"/>
            </a:p>
          </p:txBody>
        </p:sp>
        <p:sp>
          <p:nvSpPr>
            <p:cNvPr id="26" name="25 CuadroTexto"/>
            <p:cNvSpPr txBox="1"/>
            <p:nvPr/>
          </p:nvSpPr>
          <p:spPr>
            <a:xfrm>
              <a:off x="3923928" y="2924944"/>
              <a:ext cx="1224136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HONGOS</a:t>
              </a:r>
              <a:endParaRPr lang="es-EC" sz="1200" b="1" dirty="0"/>
            </a:p>
          </p:txBody>
        </p:sp>
      </p:grpSp>
      <p:sp>
        <p:nvSpPr>
          <p:cNvPr id="30" name="29 CuadroTexto"/>
          <p:cNvSpPr txBox="1"/>
          <p:nvPr/>
        </p:nvSpPr>
        <p:spPr>
          <a:xfrm>
            <a:off x="6228184" y="1628800"/>
            <a:ext cx="1224136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PROYECTO BINACIONAL</a:t>
            </a:r>
            <a:endParaRPr lang="es-EC" sz="1200" b="1" dirty="0"/>
          </a:p>
        </p:txBody>
      </p:sp>
      <p:grpSp>
        <p:nvGrpSpPr>
          <p:cNvPr id="35" name="34 Grupo"/>
          <p:cNvGrpSpPr/>
          <p:nvPr/>
        </p:nvGrpSpPr>
        <p:grpSpPr>
          <a:xfrm>
            <a:off x="251520" y="2780928"/>
            <a:ext cx="1224136" cy="1757809"/>
            <a:chOff x="251520" y="2636912"/>
            <a:chExt cx="1224136" cy="1757809"/>
          </a:xfrm>
        </p:grpSpPr>
        <p:sp>
          <p:nvSpPr>
            <p:cNvPr id="31" name="30 CuadroTexto"/>
            <p:cNvSpPr txBox="1"/>
            <p:nvPr/>
          </p:nvSpPr>
          <p:spPr>
            <a:xfrm>
              <a:off x="251520" y="2636912"/>
              <a:ext cx="1224136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RECUPERACIÓN DE MATERIALES</a:t>
              </a:r>
              <a:endParaRPr lang="es-EC" sz="1200" b="1" dirty="0"/>
            </a:p>
          </p:txBody>
        </p:sp>
        <p:sp>
          <p:nvSpPr>
            <p:cNvPr id="32" name="31 CuadroTexto"/>
            <p:cNvSpPr txBox="1"/>
            <p:nvPr/>
          </p:nvSpPr>
          <p:spPr>
            <a:xfrm>
              <a:off x="251520" y="3284984"/>
              <a:ext cx="1224136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PREPARACIÓN DE MEDIOS</a:t>
              </a:r>
              <a:endParaRPr lang="es-EC" sz="1200" b="1" dirty="0"/>
            </a:p>
          </p:txBody>
        </p:sp>
        <p:sp>
          <p:nvSpPr>
            <p:cNvPr id="33" name="32 CuadroTexto"/>
            <p:cNvSpPr txBox="1"/>
            <p:nvPr/>
          </p:nvSpPr>
          <p:spPr>
            <a:xfrm>
              <a:off x="251520" y="3933056"/>
              <a:ext cx="1224136" cy="46166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C" sz="1200" b="1" dirty="0" smtClean="0"/>
                <a:t>PRUEBAS DE EQUIPOS</a:t>
              </a:r>
              <a:endParaRPr lang="es-EC" sz="1200" b="1" dirty="0"/>
            </a:p>
          </p:txBody>
        </p:sp>
      </p:grpSp>
      <p:sp>
        <p:nvSpPr>
          <p:cNvPr id="38" name="37 CuadroTexto"/>
          <p:cNvSpPr txBox="1"/>
          <p:nvPr/>
        </p:nvSpPr>
        <p:spPr>
          <a:xfrm>
            <a:off x="7668344" y="2780928"/>
            <a:ext cx="1224136" cy="27699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TERRARIOS</a:t>
            </a:r>
            <a:endParaRPr lang="es-EC" sz="1200" b="1" dirty="0"/>
          </a:p>
        </p:txBody>
      </p:sp>
      <p:sp>
        <p:nvSpPr>
          <p:cNvPr id="39" name="38 CuadroTexto"/>
          <p:cNvSpPr txBox="1"/>
          <p:nvPr/>
        </p:nvSpPr>
        <p:spPr>
          <a:xfrm>
            <a:off x="7668344" y="3284984"/>
            <a:ext cx="1475656" cy="27699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BIOAUMENTACIÓN</a:t>
            </a:r>
            <a:endParaRPr lang="es-EC" sz="1200" b="1" dirty="0"/>
          </a:p>
        </p:txBody>
      </p:sp>
      <p:sp>
        <p:nvSpPr>
          <p:cNvPr id="40" name="39 CuadroTexto"/>
          <p:cNvSpPr txBox="1"/>
          <p:nvPr/>
        </p:nvSpPr>
        <p:spPr>
          <a:xfrm>
            <a:off x="7703840" y="3717032"/>
            <a:ext cx="1440160" cy="27699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BIOESTIMULACIÓN</a:t>
            </a:r>
            <a:endParaRPr lang="es-EC" sz="1200" b="1" dirty="0"/>
          </a:p>
        </p:txBody>
      </p:sp>
      <p:cxnSp>
        <p:nvCxnSpPr>
          <p:cNvPr id="42" name="41 Conector recto de flecha"/>
          <p:cNvCxnSpPr/>
          <p:nvPr/>
        </p:nvCxnSpPr>
        <p:spPr>
          <a:xfrm>
            <a:off x="827584" y="2348880"/>
            <a:ext cx="0" cy="36004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 de flecha"/>
          <p:cNvCxnSpPr/>
          <p:nvPr/>
        </p:nvCxnSpPr>
        <p:spPr>
          <a:xfrm>
            <a:off x="2267744" y="2132856"/>
            <a:ext cx="0" cy="576064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 de flecha"/>
          <p:cNvCxnSpPr/>
          <p:nvPr/>
        </p:nvCxnSpPr>
        <p:spPr>
          <a:xfrm>
            <a:off x="4572000" y="2132856"/>
            <a:ext cx="0" cy="576064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CuadroTexto"/>
          <p:cNvSpPr txBox="1"/>
          <p:nvPr/>
        </p:nvSpPr>
        <p:spPr>
          <a:xfrm>
            <a:off x="6156176" y="2780928"/>
            <a:ext cx="1368152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TEMA CONJUNTO</a:t>
            </a:r>
            <a:endParaRPr lang="es-EC" sz="1200" b="1" dirty="0"/>
          </a:p>
        </p:txBody>
      </p:sp>
      <p:sp>
        <p:nvSpPr>
          <p:cNvPr id="45" name="44 CuadroTexto"/>
          <p:cNvSpPr txBox="1"/>
          <p:nvPr/>
        </p:nvSpPr>
        <p:spPr>
          <a:xfrm>
            <a:off x="6156176" y="3284984"/>
            <a:ext cx="1368152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ACTIVIDADES</a:t>
            </a:r>
            <a:endParaRPr lang="es-EC" sz="1200" b="1" dirty="0"/>
          </a:p>
        </p:txBody>
      </p:sp>
      <p:sp>
        <p:nvSpPr>
          <p:cNvPr id="46" name="45 CuadroTexto"/>
          <p:cNvSpPr txBox="1"/>
          <p:nvPr/>
        </p:nvSpPr>
        <p:spPr>
          <a:xfrm>
            <a:off x="6156176" y="3717032"/>
            <a:ext cx="1224136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METAS</a:t>
            </a:r>
            <a:endParaRPr lang="es-EC" sz="1200" b="1" dirty="0"/>
          </a:p>
        </p:txBody>
      </p:sp>
      <p:cxnSp>
        <p:nvCxnSpPr>
          <p:cNvPr id="47" name="46 Conector recto de flecha"/>
          <p:cNvCxnSpPr/>
          <p:nvPr/>
        </p:nvCxnSpPr>
        <p:spPr>
          <a:xfrm>
            <a:off x="6804248" y="2132856"/>
            <a:ext cx="0" cy="576064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 de flecha"/>
          <p:cNvCxnSpPr/>
          <p:nvPr/>
        </p:nvCxnSpPr>
        <p:spPr>
          <a:xfrm>
            <a:off x="8316416" y="2132856"/>
            <a:ext cx="0" cy="576064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HP\Pictures\Antártida 2\Viernes 20\SDC14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998984"/>
          </a:xfrm>
        </p:spPr>
        <p:txBody>
          <a:bodyPr>
            <a:normAutofit/>
          </a:bodyPr>
          <a:lstStyle/>
          <a:p>
            <a:r>
              <a:rPr lang="es-EC" sz="3600" b="1" dirty="0" smtClean="0"/>
              <a:t>PREPARACIÓN DE MATERIALES Y MEDIOS</a:t>
            </a:r>
            <a:endParaRPr lang="es-EC" sz="3600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3</a:t>
            </a:fld>
            <a:endParaRPr lang="es-EC"/>
          </a:p>
        </p:txBody>
      </p:sp>
      <p:pic>
        <p:nvPicPr>
          <p:cNvPr id="44034" name="Picture 2" descr="C:\Users\HP\Pictures\Antártida 2\Martes 17\DSC02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76872"/>
            <a:ext cx="2572882" cy="1929662"/>
          </a:xfrm>
          <a:prstGeom prst="rect">
            <a:avLst/>
          </a:prstGeom>
          <a:noFill/>
        </p:spPr>
      </p:pic>
      <p:pic>
        <p:nvPicPr>
          <p:cNvPr id="44035" name="Picture 3" descr="C:\Users\HP\Pictures\Antártida 2\Martes 17\SDC146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293096"/>
            <a:ext cx="1800300" cy="2400400"/>
          </a:xfrm>
          <a:prstGeom prst="rect">
            <a:avLst/>
          </a:prstGeom>
          <a:noFill/>
        </p:spPr>
      </p:pic>
      <p:pic>
        <p:nvPicPr>
          <p:cNvPr id="44036" name="Picture 4" descr="C:\Users\HP\Pictures\Antártida 2\Martes 17\SDC146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2276872"/>
            <a:ext cx="2520280" cy="1890210"/>
          </a:xfrm>
          <a:prstGeom prst="rect">
            <a:avLst/>
          </a:prstGeom>
          <a:noFill/>
        </p:spPr>
      </p:pic>
      <p:pic>
        <p:nvPicPr>
          <p:cNvPr id="44037" name="Picture 5" descr="C:\Users\HP\Pictures\Antártida 2\Martes 17\SDC146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2276872"/>
            <a:ext cx="2520280" cy="1890209"/>
          </a:xfrm>
          <a:prstGeom prst="rect">
            <a:avLst/>
          </a:prstGeom>
          <a:noFill/>
        </p:spPr>
      </p:pic>
      <p:pic>
        <p:nvPicPr>
          <p:cNvPr id="44038" name="Picture 6" descr="C:\Users\HP\Pictures\Antártida 2\Martes 17\SDC146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4293096"/>
            <a:ext cx="2839344" cy="2129508"/>
          </a:xfrm>
          <a:prstGeom prst="rect">
            <a:avLst/>
          </a:prstGeom>
          <a:noFill/>
        </p:spPr>
      </p:pic>
      <p:pic>
        <p:nvPicPr>
          <p:cNvPr id="12" name="11 Imagen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2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CuadroTexto"/>
          <p:cNvSpPr txBox="1"/>
          <p:nvPr/>
        </p:nvSpPr>
        <p:spPr>
          <a:xfrm>
            <a:off x="5292080" y="4293096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 smtClean="0"/>
              <a:t>Recuperación de materiales de otras misiones, empleo de todos los equipos</a:t>
            </a:r>
            <a:endParaRPr lang="es-EC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C:\Users\HP\Pictures\Belkis\DSCF4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4</a:t>
            </a:fld>
            <a:endParaRPr lang="es-EC"/>
          </a:p>
        </p:txBody>
      </p:sp>
      <p:sp>
        <p:nvSpPr>
          <p:cNvPr id="10" name="9 CuadroTexto"/>
          <p:cNvSpPr txBox="1"/>
          <p:nvPr/>
        </p:nvSpPr>
        <p:spPr>
          <a:xfrm>
            <a:off x="251520" y="1268760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chemeClr val="bg1"/>
                </a:solidFill>
              </a:rPr>
              <a:t>MUESTREOS  DEL PROYECTO </a:t>
            </a:r>
            <a:endParaRPr lang="es-EC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179512" y="1844824"/>
          <a:ext cx="8871718" cy="4536504"/>
        </p:xfrm>
        <a:graphic>
          <a:graphicData uri="http://schemas.openxmlformats.org/presentationml/2006/ole">
            <p:oleObj spid="_x0000_s22532" name="Hoja de cálculo" r:id="rId4" imgW="10486933" imgH="4972177" progId="Excel.Sheet.12">
              <p:embed/>
            </p:oleObj>
          </a:graphicData>
        </a:graphic>
      </p:graphicFrame>
      <p:pic>
        <p:nvPicPr>
          <p:cNvPr id="9" name="8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Picture 5" descr="C:\Users\HP\Pictures\Antártida 2\Jueves 19\SDC146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96950"/>
          </a:xfrm>
        </p:spPr>
        <p:txBody>
          <a:bodyPr/>
          <a:lstStyle/>
          <a:p>
            <a:r>
              <a:rPr lang="es-EC" b="1" dirty="0" smtClean="0"/>
              <a:t>CULTIVOS</a:t>
            </a:r>
            <a:endParaRPr lang="es-EC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5</a:t>
            </a:fld>
            <a:endParaRPr lang="es-EC"/>
          </a:p>
        </p:txBody>
      </p:sp>
      <p:pic>
        <p:nvPicPr>
          <p:cNvPr id="6" name="5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C:\Users\HP\Pictures\Antártida 2\Miercoles 18\DSC020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4077072"/>
            <a:ext cx="2679371" cy="2009528"/>
          </a:xfrm>
          <a:prstGeom prst="rect">
            <a:avLst/>
          </a:prstGeom>
          <a:noFill/>
        </p:spPr>
      </p:pic>
      <p:pic>
        <p:nvPicPr>
          <p:cNvPr id="45059" name="Picture 3" descr="C:\Users\HP\Pictures\Antártida 2\Miercoles 18\SDC146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340768"/>
            <a:ext cx="2688299" cy="2016224"/>
          </a:xfrm>
          <a:prstGeom prst="rect">
            <a:avLst/>
          </a:prstGeom>
          <a:noFill/>
        </p:spPr>
      </p:pic>
      <p:pic>
        <p:nvPicPr>
          <p:cNvPr id="45060" name="Picture 4" descr="C:\Users\HP\Pictures\Antártida 2\Miercoles 18\SDC1464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3933056"/>
            <a:ext cx="2736304" cy="2052229"/>
          </a:xfrm>
          <a:prstGeom prst="rect">
            <a:avLst/>
          </a:prstGeom>
          <a:noFill/>
        </p:spPr>
      </p:pic>
      <p:pic>
        <p:nvPicPr>
          <p:cNvPr id="45062" name="Picture 6" descr="C:\Users\HP\Pictures\Antártida 2\Lunes 23\DSC0246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39951" y="1340768"/>
            <a:ext cx="2784309" cy="2088232"/>
          </a:xfrm>
          <a:prstGeom prst="rect">
            <a:avLst/>
          </a:prstGeom>
          <a:noFill/>
        </p:spPr>
      </p:pic>
      <p:cxnSp>
        <p:nvCxnSpPr>
          <p:cNvPr id="15" name="14 Conector recto de flecha"/>
          <p:cNvCxnSpPr/>
          <p:nvPr/>
        </p:nvCxnSpPr>
        <p:spPr>
          <a:xfrm>
            <a:off x="3131840" y="2204864"/>
            <a:ext cx="864096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>
            <a:off x="5364088" y="3429000"/>
            <a:ext cx="792088" cy="43204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 flipH="1">
            <a:off x="3779912" y="3501008"/>
            <a:ext cx="648072" cy="576064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395536" y="350100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 smtClean="0">
                <a:solidFill>
                  <a:schemeClr val="bg1"/>
                </a:solidFill>
              </a:rPr>
              <a:t>Preparación  de medios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6948264" y="141277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Siembras</a:t>
            </a:r>
            <a:endParaRPr lang="es-EC" b="1" dirty="0"/>
          </a:p>
        </p:txBody>
      </p:sp>
      <p:sp>
        <p:nvSpPr>
          <p:cNvPr id="20" name="19 CuadroTexto"/>
          <p:cNvSpPr txBox="1"/>
          <p:nvPr/>
        </p:nvSpPr>
        <p:spPr>
          <a:xfrm>
            <a:off x="971600" y="609329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Incubación a 15°C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5076056" y="59492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Incubación a 5°C</a:t>
            </a:r>
            <a:endParaRPr lang="es-EC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8" name="Picture 8" descr="C:\Users\HP\Pictures\Antártida 2\Martes 24\DSC025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68958"/>
          </a:xfrm>
        </p:spPr>
        <p:txBody>
          <a:bodyPr/>
          <a:lstStyle/>
          <a:p>
            <a:r>
              <a:rPr lang="es-EC" b="1" dirty="0" smtClean="0"/>
              <a:t>TRATAMIENTO</a:t>
            </a:r>
            <a:endParaRPr lang="es-EC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b="1" dirty="0" smtClean="0">
                <a:solidFill>
                  <a:schemeClr val="tx1"/>
                </a:solidFill>
              </a:rPr>
              <a:t>Biorremediación de hidrocarburos</a:t>
            </a:r>
            <a:endParaRPr lang="es-EC" b="1" dirty="0">
              <a:solidFill>
                <a:schemeClr val="tx1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>
                <a:solidFill>
                  <a:schemeClr val="tx1"/>
                </a:solidFill>
              </a:rPr>
              <a:pPr/>
              <a:t>6</a:t>
            </a:fld>
            <a:endParaRPr lang="es-EC" dirty="0">
              <a:solidFill>
                <a:schemeClr val="tx1"/>
              </a:solidFill>
            </a:endParaRPr>
          </a:p>
        </p:txBody>
      </p:sp>
      <p:pic>
        <p:nvPicPr>
          <p:cNvPr id="46082" name="Picture 2" descr="C:\Users\HP\Pictures\Antártida 2\Viernes 27\DSC028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293096"/>
            <a:ext cx="2520280" cy="1728192"/>
          </a:xfrm>
          <a:prstGeom prst="rect">
            <a:avLst/>
          </a:prstGeom>
          <a:noFill/>
        </p:spPr>
      </p:pic>
      <p:pic>
        <p:nvPicPr>
          <p:cNvPr id="46083" name="Picture 3" descr="C:\Users\HP\Pictures\Antártida 2\Viernes 27\DSC028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93096"/>
            <a:ext cx="2376264" cy="1782198"/>
          </a:xfrm>
          <a:prstGeom prst="rect">
            <a:avLst/>
          </a:prstGeom>
          <a:noFill/>
        </p:spPr>
      </p:pic>
      <p:pic>
        <p:nvPicPr>
          <p:cNvPr id="46084" name="Picture 4" descr="C:\Users\HP\Pictures\Antártida 2\Viernes 27\DSC028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838128"/>
            <a:ext cx="2505205" cy="1878904"/>
          </a:xfrm>
          <a:prstGeom prst="rect">
            <a:avLst/>
          </a:prstGeom>
          <a:noFill/>
        </p:spPr>
      </p:pic>
      <p:pic>
        <p:nvPicPr>
          <p:cNvPr id="46085" name="Picture 5" descr="C:\Users\HP\Pictures\Antártida 2\Viernes 27\DSC028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844824"/>
            <a:ext cx="2535355" cy="1901516"/>
          </a:xfrm>
          <a:prstGeom prst="rect">
            <a:avLst/>
          </a:prstGeom>
          <a:noFill/>
        </p:spPr>
      </p:pic>
      <p:pic>
        <p:nvPicPr>
          <p:cNvPr id="46086" name="Picture 6" descr="C:\Users\HP\Pictures\Antártida 2\Viernes 27\DSC0284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1844824"/>
            <a:ext cx="2382595" cy="1872208"/>
          </a:xfrm>
          <a:prstGeom prst="rect">
            <a:avLst/>
          </a:prstGeom>
          <a:noFill/>
        </p:spPr>
      </p:pic>
      <p:pic>
        <p:nvPicPr>
          <p:cNvPr id="46087" name="Picture 7" descr="C:\Users\HP\Pictures\Antártida 2\Viernes 27\DSC0286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4293096"/>
            <a:ext cx="2379845" cy="1730878"/>
          </a:xfrm>
          <a:prstGeom prst="rect">
            <a:avLst/>
          </a:prstGeom>
          <a:noFill/>
        </p:spPr>
      </p:pic>
      <p:cxnSp>
        <p:nvCxnSpPr>
          <p:cNvPr id="13" name="12 Conector recto de flecha"/>
          <p:cNvCxnSpPr/>
          <p:nvPr/>
        </p:nvCxnSpPr>
        <p:spPr>
          <a:xfrm>
            <a:off x="2843808" y="2708920"/>
            <a:ext cx="360040" cy="0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>
            <a:off x="5724128" y="2708920"/>
            <a:ext cx="360040" cy="0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5796136" y="5013176"/>
            <a:ext cx="360040" cy="0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>
            <a:off x="2915816" y="4941168"/>
            <a:ext cx="360040" cy="0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19 Imagen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20 CuadroTexto"/>
          <p:cNvSpPr txBox="1"/>
          <p:nvPr/>
        </p:nvSpPr>
        <p:spPr>
          <a:xfrm>
            <a:off x="755576" y="148478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Rotulación</a:t>
            </a:r>
            <a:endParaRPr lang="es-EC" b="1" dirty="0"/>
          </a:p>
        </p:txBody>
      </p:sp>
      <p:sp>
        <p:nvSpPr>
          <p:cNvPr id="22" name="21 CuadroTexto"/>
          <p:cNvSpPr txBox="1"/>
          <p:nvPr/>
        </p:nvSpPr>
        <p:spPr>
          <a:xfrm>
            <a:off x="3059832" y="148478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Adición de hidrocarburos</a:t>
            </a:r>
            <a:endParaRPr lang="es-EC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6732240" y="148478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Mezcla</a:t>
            </a:r>
            <a:endParaRPr lang="es-EC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611560" y="393305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Bioaumentación</a:t>
            </a:r>
            <a:endParaRPr lang="es-EC" b="1" dirty="0"/>
          </a:p>
        </p:txBody>
      </p:sp>
      <p:sp>
        <p:nvSpPr>
          <p:cNvPr id="25" name="24 CuadroTexto"/>
          <p:cNvSpPr txBox="1"/>
          <p:nvPr/>
        </p:nvSpPr>
        <p:spPr>
          <a:xfrm>
            <a:off x="3635896" y="39330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Mezcla</a:t>
            </a:r>
            <a:endParaRPr lang="es-EC" b="1" dirty="0"/>
          </a:p>
        </p:txBody>
      </p:sp>
      <p:sp>
        <p:nvSpPr>
          <p:cNvPr id="26" name="25 CuadroTexto"/>
          <p:cNvSpPr txBox="1"/>
          <p:nvPr/>
        </p:nvSpPr>
        <p:spPr>
          <a:xfrm>
            <a:off x="6732240" y="39330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Ubicación</a:t>
            </a:r>
            <a:endParaRPr lang="es-EC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HP\Pictures\Antártida 2\Viernes 20\SDC14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/>
          <a:lstStyle/>
          <a:p>
            <a:r>
              <a:rPr lang="es-EC" b="1" dirty="0" smtClean="0"/>
              <a:t>RESULTADOS OBTENIDOS</a:t>
            </a:r>
            <a:endParaRPr lang="es-EC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7</a:t>
            </a:fld>
            <a:endParaRPr lang="es-EC"/>
          </a:p>
        </p:txBody>
      </p:sp>
      <p:pic>
        <p:nvPicPr>
          <p:cNvPr id="12" name="11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CuadroTexto"/>
          <p:cNvSpPr txBox="1"/>
          <p:nvPr/>
        </p:nvSpPr>
        <p:spPr>
          <a:xfrm>
            <a:off x="323528" y="1916832"/>
            <a:ext cx="1152128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MUESTRAS COMPUESTAS</a:t>
            </a:r>
            <a:endParaRPr lang="es-EC" sz="1200" b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23528" y="2708920"/>
            <a:ext cx="115212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2 EN BARRIENTOS</a:t>
            </a:r>
            <a:endParaRPr lang="es-EC" sz="1200" b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23528" y="3501008"/>
            <a:ext cx="115212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UNA  EN MALDONADO</a:t>
            </a:r>
            <a:endParaRPr lang="es-EC" sz="1200" b="1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3528" y="4365104"/>
            <a:ext cx="1296144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UNA EN PUNTA AMBATO</a:t>
            </a:r>
            <a:endParaRPr lang="es-EC" sz="1200" b="1" dirty="0"/>
          </a:p>
        </p:txBody>
      </p:sp>
      <p:sp>
        <p:nvSpPr>
          <p:cNvPr id="19" name="18 CuadroTexto"/>
          <p:cNvSpPr txBox="1"/>
          <p:nvPr/>
        </p:nvSpPr>
        <p:spPr>
          <a:xfrm>
            <a:off x="323528" y="5229200"/>
            <a:ext cx="1152128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UNA EN DEE</a:t>
            </a:r>
            <a:endParaRPr lang="es-EC" sz="1200" b="1" dirty="0"/>
          </a:p>
        </p:txBody>
      </p:sp>
      <p:sp>
        <p:nvSpPr>
          <p:cNvPr id="20" name="19 CuadroTexto"/>
          <p:cNvSpPr txBox="1"/>
          <p:nvPr/>
        </p:nvSpPr>
        <p:spPr>
          <a:xfrm>
            <a:off x="323528" y="5949280"/>
            <a:ext cx="1152128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UNA EN PRAT</a:t>
            </a:r>
            <a:endParaRPr lang="es-EC" sz="1200" b="1" dirty="0"/>
          </a:p>
        </p:txBody>
      </p:sp>
      <p:sp>
        <p:nvSpPr>
          <p:cNvPr id="21" name="20 CuadroTexto"/>
          <p:cNvSpPr txBox="1"/>
          <p:nvPr/>
        </p:nvSpPr>
        <p:spPr>
          <a:xfrm>
            <a:off x="2411760" y="1916832"/>
            <a:ext cx="1152128" cy="461665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CULTIVOS MICROBIANOS</a:t>
            </a:r>
            <a:endParaRPr lang="es-EC" sz="1200" b="1" dirty="0"/>
          </a:p>
        </p:txBody>
      </p:sp>
      <p:sp>
        <p:nvSpPr>
          <p:cNvPr id="22" name="21 CuadroTexto"/>
          <p:cNvSpPr txBox="1"/>
          <p:nvPr/>
        </p:nvSpPr>
        <p:spPr>
          <a:xfrm>
            <a:off x="1835696" y="2636912"/>
            <a:ext cx="1152128" cy="27699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A 15 °C</a:t>
            </a:r>
            <a:endParaRPr lang="es-EC" sz="12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3059832" y="2636912"/>
            <a:ext cx="144016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A  TEMPERATURA AMBIENTE</a:t>
            </a:r>
            <a:endParaRPr lang="es-EC" sz="12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5004048" y="1916832"/>
            <a:ext cx="1152128" cy="276999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MORFOLOGÍA</a:t>
            </a:r>
            <a:endParaRPr lang="es-EC" sz="1200" b="1" dirty="0"/>
          </a:p>
        </p:txBody>
      </p:sp>
      <p:sp>
        <p:nvSpPr>
          <p:cNvPr id="25" name="24 CuadroTexto"/>
          <p:cNvSpPr txBox="1"/>
          <p:nvPr/>
        </p:nvSpPr>
        <p:spPr>
          <a:xfrm>
            <a:off x="6516216" y="1916832"/>
            <a:ext cx="1152128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TRATAMIENTO</a:t>
            </a:r>
            <a:endParaRPr lang="es-EC" sz="1200" b="1" dirty="0"/>
          </a:p>
        </p:txBody>
      </p:sp>
      <p:sp>
        <p:nvSpPr>
          <p:cNvPr id="26" name="25 CuadroTexto"/>
          <p:cNvSpPr txBox="1"/>
          <p:nvPr/>
        </p:nvSpPr>
        <p:spPr>
          <a:xfrm>
            <a:off x="7812360" y="1916832"/>
            <a:ext cx="1152128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MUESTRAS S</a:t>
            </a:r>
            <a:endParaRPr lang="es-EC" sz="1200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1763688" y="3501008"/>
            <a:ext cx="1152128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CRECIMIENTO MÁS RÁPIDO</a:t>
            </a:r>
            <a:endParaRPr lang="es-EC" sz="1200" b="1" dirty="0"/>
          </a:p>
        </p:txBody>
      </p:sp>
      <p:sp>
        <p:nvSpPr>
          <p:cNvPr id="28" name="27 CuadroTexto"/>
          <p:cNvSpPr txBox="1"/>
          <p:nvPr/>
        </p:nvSpPr>
        <p:spPr>
          <a:xfrm>
            <a:off x="5004048" y="2636912"/>
            <a:ext cx="1152128" cy="276999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SEIS GRUPOS</a:t>
            </a:r>
            <a:endParaRPr lang="es-EC" sz="1200" b="1" dirty="0"/>
          </a:p>
        </p:txBody>
      </p:sp>
      <p:sp>
        <p:nvSpPr>
          <p:cNvPr id="29" name="28 CuadroTexto"/>
          <p:cNvSpPr txBox="1"/>
          <p:nvPr/>
        </p:nvSpPr>
        <p:spPr>
          <a:xfrm>
            <a:off x="5724128" y="3212976"/>
            <a:ext cx="1224136" cy="276999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PIGMENTACIÓN</a:t>
            </a:r>
            <a:endParaRPr lang="es-EC" sz="1200" b="1" dirty="0"/>
          </a:p>
        </p:txBody>
      </p:sp>
      <p:sp>
        <p:nvSpPr>
          <p:cNvPr id="30" name="29 CuadroTexto"/>
          <p:cNvSpPr txBox="1"/>
          <p:nvPr/>
        </p:nvSpPr>
        <p:spPr>
          <a:xfrm>
            <a:off x="4644008" y="3212976"/>
            <a:ext cx="936104" cy="288032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FORMA</a:t>
            </a:r>
            <a:endParaRPr lang="es-EC" sz="1200" b="1" dirty="0"/>
          </a:p>
        </p:txBody>
      </p:sp>
      <p:sp>
        <p:nvSpPr>
          <p:cNvPr id="31" name="30 CuadroTexto"/>
          <p:cNvSpPr txBox="1"/>
          <p:nvPr/>
        </p:nvSpPr>
        <p:spPr>
          <a:xfrm>
            <a:off x="4644008" y="3645024"/>
            <a:ext cx="864096" cy="288032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BORDE</a:t>
            </a:r>
            <a:endParaRPr lang="es-EC" sz="1200" b="1" dirty="0"/>
          </a:p>
        </p:txBody>
      </p:sp>
      <p:sp>
        <p:nvSpPr>
          <p:cNvPr id="32" name="31 CuadroTexto"/>
          <p:cNvSpPr txBox="1"/>
          <p:nvPr/>
        </p:nvSpPr>
        <p:spPr>
          <a:xfrm>
            <a:off x="5724128" y="3645024"/>
            <a:ext cx="1152128" cy="276999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CONSISTENCIA</a:t>
            </a:r>
            <a:endParaRPr lang="es-EC" sz="1200" b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3203848" y="3501008"/>
            <a:ext cx="1152128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CRECIMIENTO LENTO</a:t>
            </a:r>
            <a:endParaRPr lang="es-EC" sz="1200" b="1" dirty="0"/>
          </a:p>
        </p:txBody>
      </p:sp>
      <p:sp>
        <p:nvSpPr>
          <p:cNvPr id="34" name="33 CuadroTexto"/>
          <p:cNvSpPr txBox="1"/>
          <p:nvPr/>
        </p:nvSpPr>
        <p:spPr>
          <a:xfrm>
            <a:off x="6588224" y="2564904"/>
            <a:ext cx="1008112" cy="2880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TERRARIOS</a:t>
            </a:r>
            <a:endParaRPr lang="es-EC" sz="1200" b="1" dirty="0"/>
          </a:p>
        </p:txBody>
      </p:sp>
      <p:sp>
        <p:nvSpPr>
          <p:cNvPr id="35" name="34 CuadroTexto"/>
          <p:cNvSpPr txBox="1"/>
          <p:nvPr/>
        </p:nvSpPr>
        <p:spPr>
          <a:xfrm>
            <a:off x="4139952" y="4365104"/>
            <a:ext cx="1008112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GASOLINA</a:t>
            </a:r>
            <a:endParaRPr lang="es-EC" sz="1200" b="1" dirty="0"/>
          </a:p>
        </p:txBody>
      </p:sp>
      <p:sp>
        <p:nvSpPr>
          <p:cNvPr id="36" name="35 CuadroTexto"/>
          <p:cNvSpPr txBox="1"/>
          <p:nvPr/>
        </p:nvSpPr>
        <p:spPr>
          <a:xfrm>
            <a:off x="5292080" y="4365104"/>
            <a:ext cx="792088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DIESEL</a:t>
            </a:r>
            <a:endParaRPr lang="es-EC" sz="1200" b="1" dirty="0"/>
          </a:p>
        </p:txBody>
      </p:sp>
      <p:sp>
        <p:nvSpPr>
          <p:cNvPr id="37" name="36 CuadroTexto"/>
          <p:cNvSpPr txBox="1"/>
          <p:nvPr/>
        </p:nvSpPr>
        <p:spPr>
          <a:xfrm>
            <a:off x="3779912" y="5373216"/>
            <a:ext cx="1152128" cy="276999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EXPERIMENTO</a:t>
            </a:r>
            <a:endParaRPr lang="es-EC" sz="1200" b="1" dirty="0"/>
          </a:p>
        </p:txBody>
      </p:sp>
      <p:sp>
        <p:nvSpPr>
          <p:cNvPr id="38" name="37 CuadroTexto"/>
          <p:cNvSpPr txBox="1"/>
          <p:nvPr/>
        </p:nvSpPr>
        <p:spPr>
          <a:xfrm>
            <a:off x="5076056" y="5373216"/>
            <a:ext cx="1008112" cy="288032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REPETICIÓN</a:t>
            </a:r>
            <a:endParaRPr lang="es-EC" sz="1200" b="1" dirty="0"/>
          </a:p>
        </p:txBody>
      </p:sp>
      <p:sp>
        <p:nvSpPr>
          <p:cNvPr id="39" name="38 CuadroTexto"/>
          <p:cNvSpPr txBox="1"/>
          <p:nvPr/>
        </p:nvSpPr>
        <p:spPr>
          <a:xfrm>
            <a:off x="6372200" y="5373216"/>
            <a:ext cx="864096" cy="288032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TESTIGO</a:t>
            </a:r>
            <a:endParaRPr lang="es-EC" sz="1200" b="1" dirty="0"/>
          </a:p>
        </p:txBody>
      </p:sp>
      <p:sp>
        <p:nvSpPr>
          <p:cNvPr id="40" name="39 CuadroTexto"/>
          <p:cNvSpPr txBox="1"/>
          <p:nvPr/>
        </p:nvSpPr>
        <p:spPr>
          <a:xfrm>
            <a:off x="6228184" y="4365104"/>
            <a:ext cx="936104" cy="2880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BENCENO</a:t>
            </a:r>
            <a:endParaRPr lang="es-EC" sz="1200" b="1" dirty="0"/>
          </a:p>
        </p:txBody>
      </p:sp>
      <p:sp>
        <p:nvSpPr>
          <p:cNvPr id="41" name="40 CuadroTexto"/>
          <p:cNvSpPr txBox="1"/>
          <p:nvPr/>
        </p:nvSpPr>
        <p:spPr>
          <a:xfrm>
            <a:off x="7812360" y="2852936"/>
            <a:ext cx="1152128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CADENA DE FRÍO</a:t>
            </a:r>
            <a:endParaRPr lang="es-EC" sz="1200" b="1" dirty="0"/>
          </a:p>
        </p:txBody>
      </p:sp>
      <p:sp>
        <p:nvSpPr>
          <p:cNvPr id="42" name="41 CuadroTexto"/>
          <p:cNvSpPr txBox="1"/>
          <p:nvPr/>
        </p:nvSpPr>
        <p:spPr>
          <a:xfrm>
            <a:off x="7812360" y="3717032"/>
            <a:ext cx="1152128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C" sz="1200" b="1" dirty="0" smtClean="0"/>
              <a:t>TRANSPORTE ECUADOR</a:t>
            </a:r>
            <a:endParaRPr lang="es-EC" sz="1200" b="1" dirty="0"/>
          </a:p>
        </p:txBody>
      </p:sp>
      <p:cxnSp>
        <p:nvCxnSpPr>
          <p:cNvPr id="44" name="43 Conector recto"/>
          <p:cNvCxnSpPr/>
          <p:nvPr/>
        </p:nvCxnSpPr>
        <p:spPr>
          <a:xfrm>
            <a:off x="4572000" y="4149080"/>
            <a:ext cx="26642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"/>
          <p:cNvCxnSpPr/>
          <p:nvPr/>
        </p:nvCxnSpPr>
        <p:spPr>
          <a:xfrm>
            <a:off x="7236296" y="2924944"/>
            <a:ext cx="0" cy="12241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 de flecha"/>
          <p:cNvCxnSpPr/>
          <p:nvPr/>
        </p:nvCxnSpPr>
        <p:spPr>
          <a:xfrm>
            <a:off x="4572000" y="4149080"/>
            <a:ext cx="0" cy="1440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48 Conector recto de flecha"/>
          <p:cNvCxnSpPr/>
          <p:nvPr/>
        </p:nvCxnSpPr>
        <p:spPr>
          <a:xfrm>
            <a:off x="6660232" y="4149080"/>
            <a:ext cx="0" cy="1440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 de flecha"/>
          <p:cNvCxnSpPr/>
          <p:nvPr/>
        </p:nvCxnSpPr>
        <p:spPr>
          <a:xfrm>
            <a:off x="5652120" y="4221088"/>
            <a:ext cx="0" cy="14401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57 Conector recto"/>
          <p:cNvCxnSpPr/>
          <p:nvPr/>
        </p:nvCxnSpPr>
        <p:spPr>
          <a:xfrm>
            <a:off x="4355976" y="5085184"/>
            <a:ext cx="2592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59 Conector recto de flecha"/>
          <p:cNvCxnSpPr/>
          <p:nvPr/>
        </p:nvCxnSpPr>
        <p:spPr>
          <a:xfrm flipV="1">
            <a:off x="4716016" y="4725144"/>
            <a:ext cx="0" cy="2880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60 Conector recto de flecha"/>
          <p:cNvCxnSpPr/>
          <p:nvPr/>
        </p:nvCxnSpPr>
        <p:spPr>
          <a:xfrm flipV="1">
            <a:off x="5652120" y="4725144"/>
            <a:ext cx="0" cy="2880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61 Conector recto de flecha"/>
          <p:cNvCxnSpPr/>
          <p:nvPr/>
        </p:nvCxnSpPr>
        <p:spPr>
          <a:xfrm flipV="1">
            <a:off x="6660232" y="4725144"/>
            <a:ext cx="0" cy="2880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63 Conector recto"/>
          <p:cNvCxnSpPr/>
          <p:nvPr/>
        </p:nvCxnSpPr>
        <p:spPr>
          <a:xfrm>
            <a:off x="4355976" y="5085184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64 Conector recto"/>
          <p:cNvCxnSpPr/>
          <p:nvPr/>
        </p:nvCxnSpPr>
        <p:spPr>
          <a:xfrm>
            <a:off x="5508104" y="5085184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65 Conector recto"/>
          <p:cNvCxnSpPr/>
          <p:nvPr/>
        </p:nvCxnSpPr>
        <p:spPr>
          <a:xfrm>
            <a:off x="6948264" y="5085184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66 Conector recto"/>
          <p:cNvCxnSpPr/>
          <p:nvPr/>
        </p:nvCxnSpPr>
        <p:spPr>
          <a:xfrm>
            <a:off x="7236296" y="220486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68 Conector recto"/>
          <p:cNvCxnSpPr/>
          <p:nvPr/>
        </p:nvCxnSpPr>
        <p:spPr>
          <a:xfrm>
            <a:off x="5652120" y="2204864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71 Conector recto"/>
          <p:cNvCxnSpPr/>
          <p:nvPr/>
        </p:nvCxnSpPr>
        <p:spPr>
          <a:xfrm>
            <a:off x="8316416" y="2204864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73 Conector recto"/>
          <p:cNvCxnSpPr/>
          <p:nvPr/>
        </p:nvCxnSpPr>
        <p:spPr>
          <a:xfrm>
            <a:off x="8316416" y="335699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75 Conector recto"/>
          <p:cNvCxnSpPr/>
          <p:nvPr/>
        </p:nvCxnSpPr>
        <p:spPr>
          <a:xfrm>
            <a:off x="5148064" y="2924944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76 Conector recto"/>
          <p:cNvCxnSpPr/>
          <p:nvPr/>
        </p:nvCxnSpPr>
        <p:spPr>
          <a:xfrm>
            <a:off x="6012160" y="2924944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recto"/>
          <p:cNvCxnSpPr/>
          <p:nvPr/>
        </p:nvCxnSpPr>
        <p:spPr>
          <a:xfrm>
            <a:off x="2411760" y="2924944"/>
            <a:ext cx="0" cy="5040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79 Conector recto"/>
          <p:cNvCxnSpPr/>
          <p:nvPr/>
        </p:nvCxnSpPr>
        <p:spPr>
          <a:xfrm>
            <a:off x="3779912" y="3140968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81 Conector recto"/>
          <p:cNvCxnSpPr/>
          <p:nvPr/>
        </p:nvCxnSpPr>
        <p:spPr>
          <a:xfrm>
            <a:off x="2699792" y="2420888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82 Conector recto"/>
          <p:cNvCxnSpPr/>
          <p:nvPr/>
        </p:nvCxnSpPr>
        <p:spPr>
          <a:xfrm>
            <a:off x="3419872" y="2420888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84 Conector recto"/>
          <p:cNvCxnSpPr>
            <a:endCxn id="16" idx="0"/>
          </p:cNvCxnSpPr>
          <p:nvPr/>
        </p:nvCxnSpPr>
        <p:spPr>
          <a:xfrm>
            <a:off x="899592" y="2420888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85 Conector recto"/>
          <p:cNvCxnSpPr/>
          <p:nvPr/>
        </p:nvCxnSpPr>
        <p:spPr>
          <a:xfrm>
            <a:off x="899592" y="3140968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86 Conector recto"/>
          <p:cNvCxnSpPr/>
          <p:nvPr/>
        </p:nvCxnSpPr>
        <p:spPr>
          <a:xfrm>
            <a:off x="899592" y="3933056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87 Conector recto"/>
          <p:cNvCxnSpPr/>
          <p:nvPr/>
        </p:nvCxnSpPr>
        <p:spPr>
          <a:xfrm>
            <a:off x="899592" y="4797152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88 Conector recto"/>
          <p:cNvCxnSpPr/>
          <p:nvPr/>
        </p:nvCxnSpPr>
        <p:spPr>
          <a:xfrm>
            <a:off x="899592" y="5517232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985" name="Picture 1" descr="C:\Users\HP\Pictures\Antártida 2\Lunes 23\DSC024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4509120"/>
            <a:ext cx="1431232" cy="1073424"/>
          </a:xfrm>
          <a:prstGeom prst="rect">
            <a:avLst/>
          </a:prstGeom>
          <a:noFill/>
        </p:spPr>
      </p:pic>
      <p:pic>
        <p:nvPicPr>
          <p:cNvPr id="41986" name="Picture 2" descr="C:\Users\HP\Pictures\Antártida 2\Miercoles 25\DSC0269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5703300"/>
            <a:ext cx="1440160" cy="960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HP\Pictures\Antártida 2\Viernes 20\SDC14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710952"/>
          </a:xfrm>
        </p:spPr>
        <p:txBody>
          <a:bodyPr>
            <a:normAutofit/>
          </a:bodyPr>
          <a:lstStyle/>
          <a:p>
            <a:r>
              <a:rPr lang="es-EC" sz="3600" b="1" dirty="0" smtClean="0"/>
              <a:t>SITIOS DE MUESTREO</a:t>
            </a:r>
            <a:endParaRPr lang="es-EC" sz="3600" b="1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8</a:t>
            </a:fld>
            <a:endParaRPr lang="es-EC"/>
          </a:p>
        </p:txBody>
      </p:sp>
      <p:pic>
        <p:nvPicPr>
          <p:cNvPr id="8" name="7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1" y="1556792"/>
            <a:ext cx="4104455" cy="2535894"/>
          </a:xfrm>
          <a:prstGeom prst="rect">
            <a:avLst/>
          </a:prstGeom>
          <a:noFill/>
        </p:spPr>
      </p:pic>
      <p:sp>
        <p:nvSpPr>
          <p:cNvPr id="12" name="11 Elipse"/>
          <p:cNvSpPr/>
          <p:nvPr/>
        </p:nvSpPr>
        <p:spPr>
          <a:xfrm>
            <a:off x="1115616" y="3501008"/>
            <a:ext cx="144016" cy="1223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13 Elipse"/>
          <p:cNvSpPr/>
          <p:nvPr/>
        </p:nvSpPr>
        <p:spPr>
          <a:xfrm flipH="1">
            <a:off x="3275856" y="2924944"/>
            <a:ext cx="72008" cy="7200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40964" name="Picture 4" descr="C:\Users\HP\Pictures\Antártida 2\Miercoles 18\DSC020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1556792"/>
            <a:ext cx="1883514" cy="2511352"/>
          </a:xfrm>
          <a:prstGeom prst="rect">
            <a:avLst/>
          </a:prstGeom>
          <a:noFill/>
        </p:spPr>
      </p:pic>
      <p:pic>
        <p:nvPicPr>
          <p:cNvPr id="40965" name="Picture 5" descr="C:\Users\HP\Pictures\Antártida 2\Martes 24\DSC0260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4293096"/>
            <a:ext cx="2688299" cy="2016224"/>
          </a:xfrm>
          <a:prstGeom prst="rect">
            <a:avLst/>
          </a:prstGeom>
          <a:noFill/>
        </p:spPr>
      </p:pic>
      <p:pic>
        <p:nvPicPr>
          <p:cNvPr id="40966" name="Picture 6" descr="C:\Users\HP\Pictures\Antártida 2\Jueves 19\SDC1467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6" y="3717032"/>
            <a:ext cx="1859478" cy="2479304"/>
          </a:xfrm>
          <a:prstGeom prst="rect">
            <a:avLst/>
          </a:prstGeom>
          <a:noFill/>
        </p:spPr>
      </p:pic>
      <p:cxnSp>
        <p:nvCxnSpPr>
          <p:cNvPr id="19" name="18 Conector recto de flecha"/>
          <p:cNvCxnSpPr/>
          <p:nvPr/>
        </p:nvCxnSpPr>
        <p:spPr>
          <a:xfrm>
            <a:off x="4572000" y="2708920"/>
            <a:ext cx="2088232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 de flecha"/>
          <p:cNvCxnSpPr/>
          <p:nvPr/>
        </p:nvCxnSpPr>
        <p:spPr>
          <a:xfrm flipH="1">
            <a:off x="6804248" y="4293096"/>
            <a:ext cx="1080120" cy="72008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 de flecha"/>
          <p:cNvCxnSpPr/>
          <p:nvPr/>
        </p:nvCxnSpPr>
        <p:spPr>
          <a:xfrm flipH="1">
            <a:off x="3059832" y="5157192"/>
            <a:ext cx="1584176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611560" y="126876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Barrientos</a:t>
            </a:r>
            <a:endParaRPr lang="es-EC" b="1" dirty="0"/>
          </a:p>
        </p:txBody>
      </p:sp>
      <p:sp>
        <p:nvSpPr>
          <p:cNvPr id="20" name="19 CuadroTexto"/>
          <p:cNvSpPr txBox="1"/>
          <p:nvPr/>
        </p:nvSpPr>
        <p:spPr>
          <a:xfrm>
            <a:off x="5292080" y="191683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Maldonado</a:t>
            </a:r>
            <a:endParaRPr lang="es-EC" b="1" dirty="0"/>
          </a:p>
        </p:txBody>
      </p:sp>
      <p:sp>
        <p:nvSpPr>
          <p:cNvPr id="22" name="21 CuadroTexto"/>
          <p:cNvSpPr txBox="1"/>
          <p:nvPr/>
        </p:nvSpPr>
        <p:spPr>
          <a:xfrm>
            <a:off x="4932040" y="328498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Punta Ambato</a:t>
            </a:r>
            <a:endParaRPr lang="es-EC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3059832" y="47251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Prat</a:t>
            </a:r>
            <a:endParaRPr lang="es-EC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C" smtClean="0"/>
              <a:t>Biorremediación de hidrocarburos</a:t>
            </a:r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B80A-2359-4781-84F3-CEED4799930D}" type="slidenum">
              <a:rPr lang="es-EC" smtClean="0"/>
              <a:pPr/>
              <a:t>9</a:t>
            </a:fld>
            <a:endParaRPr lang="es-EC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8424936" cy="523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896" y="0"/>
            <a:ext cx="936104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0"/>
            <a:ext cx="2843808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12 CuadroTexto"/>
          <p:cNvSpPr txBox="1"/>
          <p:nvPr/>
        </p:nvSpPr>
        <p:spPr>
          <a:xfrm>
            <a:off x="1979712" y="692696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 smtClean="0"/>
              <a:t>CRECIMIENTO MICROBIANO POR MEDIO Y POR MUESTRA</a:t>
            </a:r>
            <a:endParaRPr lang="es-EC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613</Words>
  <Application>Microsoft Office PowerPoint</Application>
  <PresentationFormat>Presentación en pantalla (4:3)</PresentationFormat>
  <Paragraphs>316</Paragraphs>
  <Slides>16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8" baseType="lpstr">
      <vt:lpstr>Tema de Office</vt:lpstr>
      <vt:lpstr>Hoja de cálculo</vt:lpstr>
      <vt:lpstr>INFORME DE ACTIVIDADES CUMPLIDAS</vt:lpstr>
      <vt:lpstr>Actividades cumplidas</vt:lpstr>
      <vt:lpstr>PREPARACIÓN DE MATERIALES Y MEDIOS</vt:lpstr>
      <vt:lpstr>Diapositiva 4</vt:lpstr>
      <vt:lpstr>CULTIVOS</vt:lpstr>
      <vt:lpstr>TRATAMIENTO</vt:lpstr>
      <vt:lpstr>RESULTADOS OBTENIDOS</vt:lpstr>
      <vt:lpstr>SITIOS DE MUESTREO</vt:lpstr>
      <vt:lpstr>Diapositiva 9</vt:lpstr>
      <vt:lpstr>RESULTADOS</vt:lpstr>
      <vt:lpstr>RESULTADOS</vt:lpstr>
      <vt:lpstr>Diapositiva 12</vt:lpstr>
      <vt:lpstr>CONCLUSIONES</vt:lpstr>
      <vt:lpstr>ACTIVIDADES PENDIENTES</vt:lpstr>
      <vt:lpstr>¡PENDIENTE!</vt:lpstr>
      <vt:lpstr>¡GRACIAS!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INFORME DE ACTIVIDADES CUMPLIDAS</dc:title>
  <dc:creator>HP</dc:creator>
  <cp:lastModifiedBy>HP</cp:lastModifiedBy>
  <cp:revision>72</cp:revision>
  <dcterms:created xsi:type="dcterms:W3CDTF">2012-01-22T01:22:15Z</dcterms:created>
  <dcterms:modified xsi:type="dcterms:W3CDTF">2012-01-30T11:37:52Z</dcterms:modified>
</cp:coreProperties>
</file>