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6" r:id="rId6"/>
    <p:sldId id="260" r:id="rId7"/>
    <p:sldId id="264" r:id="rId8"/>
    <p:sldId id="267" r:id="rId9"/>
    <p:sldId id="265" r:id="rId10"/>
    <p:sldId id="263" r:id="rId11"/>
    <p:sldId id="268" r:id="rId12"/>
    <p:sldId id="269" r:id="rId13"/>
    <p:sldId id="270" r:id="rId14"/>
    <p:sldId id="261" r:id="rId15"/>
    <p:sldId id="271" r:id="rId16"/>
    <p:sldId id="272" r:id="rId17"/>
    <p:sldId id="273" r:id="rId18"/>
    <p:sldId id="262" r:id="rId19"/>
    <p:sldId id="274" r:id="rId20"/>
    <p:sldId id="275" r:id="rId21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219" autoAdjust="0"/>
  </p:normalViewPr>
  <p:slideViewPr>
    <p:cSldViewPr>
      <p:cViewPr varScale="1">
        <p:scale>
          <a:sx n="62" d="100"/>
          <a:sy n="62" d="100"/>
        </p:scale>
        <p:origin x="-15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cuments\Proyectos%20personales\Ant&#225;rtida\Exel%20Ant&#225;rtida\Laboratorio%20III%20Mision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cuments\Proyectos%20personales\Ant&#225;rtida\Exel%20Ant&#225;rtida\Laboratorio%20III%20Mision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cuments\Proyectos%20personales\Ant&#225;rtida\Exel%20Ant&#225;rtida\Laboratorio%20III%20Misio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C"/>
  <c:chart>
    <c:title>
      <c:tx>
        <c:rich>
          <a:bodyPr/>
          <a:lstStyle/>
          <a:p>
            <a:pPr>
              <a:defRPr/>
            </a:pPr>
            <a:r>
              <a:rPr lang="en-US"/>
              <a:t>Crecimiento, media por celda</a:t>
            </a:r>
          </a:p>
        </c:rich>
      </c:tx>
      <c:layout>
        <c:manualLayout>
          <c:xMode val="edge"/>
          <c:yMode val="edge"/>
          <c:x val="0.26454855643044617"/>
          <c:y val="3.7037037037037215E-2"/>
        </c:manualLayout>
      </c:layout>
    </c:title>
    <c:plotArea>
      <c:layout/>
      <c:lineChart>
        <c:grouping val="standard"/>
        <c:ser>
          <c:idx val="0"/>
          <c:order val="0"/>
          <c:val>
            <c:numRef>
              <c:f>Hoja2!$L$9:$L$15</c:f>
              <c:numCache>
                <c:formatCode>0.00</c:formatCode>
                <c:ptCount val="7"/>
                <c:pt idx="0">
                  <c:v>2.7466666666666661</c:v>
                </c:pt>
                <c:pt idx="1">
                  <c:v>2.5966666666666667</c:v>
                </c:pt>
                <c:pt idx="2" formatCode="General">
                  <c:v>2.92</c:v>
                </c:pt>
                <c:pt idx="3">
                  <c:v>3.2533333333333352</c:v>
                </c:pt>
                <c:pt idx="4">
                  <c:v>3.7966666666666669</c:v>
                </c:pt>
                <c:pt idx="5">
                  <c:v>2.5133333333333332</c:v>
                </c:pt>
                <c:pt idx="6">
                  <c:v>2.8633333333333342</c:v>
                </c:pt>
              </c:numCache>
            </c:numRef>
          </c:val>
        </c:ser>
        <c:marker val="1"/>
        <c:axId val="50551424"/>
        <c:axId val="50651904"/>
      </c:lineChart>
      <c:catAx>
        <c:axId val="50551424"/>
        <c:scaling>
          <c:orientation val="minMax"/>
        </c:scaling>
        <c:axPos val="b"/>
        <c:majorTickMark val="none"/>
        <c:tickLblPos val="nextTo"/>
        <c:crossAx val="50651904"/>
        <c:crosses val="autoZero"/>
        <c:auto val="1"/>
        <c:lblAlgn val="ctr"/>
        <c:lblOffset val="100"/>
      </c:catAx>
      <c:valAx>
        <c:axId val="5065190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Ln UFCs</a:t>
                </a:r>
              </a:p>
            </c:rich>
          </c:tx>
          <c:layout/>
        </c:title>
        <c:numFmt formatCode="0.00" sourceLinked="1"/>
        <c:majorTickMark val="none"/>
        <c:tickLblPos val="nextTo"/>
        <c:crossAx val="50551424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accent4">
        <a:lumMod val="40000"/>
        <a:lumOff val="60000"/>
      </a:schemeClr>
    </a:soli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C"/>
  <c:chart>
    <c:title>
      <c:tx>
        <c:rich>
          <a:bodyPr/>
          <a:lstStyle/>
          <a:p>
            <a:pPr>
              <a:defRPr/>
            </a:pPr>
            <a:r>
              <a:rPr lang="en-US"/>
              <a:t>Medio Vs abundancia media de UFCs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val>
            <c:numRef>
              <c:f>Hoja2!$H$17:$J$17</c:f>
              <c:numCache>
                <c:formatCode>0.00</c:formatCode>
                <c:ptCount val="3"/>
                <c:pt idx="0">
                  <c:v>2.7628571428571442</c:v>
                </c:pt>
                <c:pt idx="1">
                  <c:v>3.3914285714285604</c:v>
                </c:pt>
                <c:pt idx="2">
                  <c:v>2.7128571428571426</c:v>
                </c:pt>
              </c:numCache>
            </c:numRef>
          </c:val>
        </c:ser>
        <c:marker val="1"/>
        <c:axId val="50992256"/>
        <c:axId val="50993792"/>
      </c:lineChart>
      <c:catAx>
        <c:axId val="50992256"/>
        <c:scaling>
          <c:orientation val="minMax"/>
        </c:scaling>
        <c:axPos val="b"/>
        <c:majorTickMark val="none"/>
        <c:tickLblPos val="nextTo"/>
        <c:crossAx val="50993792"/>
        <c:crosses val="autoZero"/>
        <c:auto val="1"/>
        <c:lblAlgn val="ctr"/>
        <c:lblOffset val="100"/>
      </c:catAx>
      <c:valAx>
        <c:axId val="5099379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Ln UFCs</a:t>
                </a:r>
              </a:p>
            </c:rich>
          </c:tx>
          <c:layout/>
        </c:title>
        <c:numFmt formatCode="0.00" sourceLinked="1"/>
        <c:majorTickMark val="none"/>
        <c:tickLblPos val="nextTo"/>
        <c:crossAx val="50992256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accent6">
        <a:lumMod val="40000"/>
        <a:lumOff val="60000"/>
      </a:schemeClr>
    </a:solidFill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C"/>
  <c:chart>
    <c:title>
      <c:tx>
        <c:rich>
          <a:bodyPr/>
          <a:lstStyle/>
          <a:p>
            <a:pPr>
              <a:defRPr/>
            </a:pPr>
            <a:r>
              <a:rPr lang="en-US"/>
              <a:t>Número de generos por medio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2930796150481189"/>
          <c:y val="0.17477698465261934"/>
          <c:w val="0.65873359580052493"/>
          <c:h val="0.60723395556863791"/>
        </c:manualLayout>
      </c:layout>
      <c:lineChart>
        <c:grouping val="standard"/>
        <c:ser>
          <c:idx val="0"/>
          <c:order val="0"/>
          <c:val>
            <c:numRef>
              <c:f>Hoja2!$F$47:$F$49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6</c:v>
                </c:pt>
              </c:numCache>
            </c:numRef>
          </c:val>
        </c:ser>
        <c:marker val="1"/>
        <c:axId val="51018368"/>
        <c:axId val="51032448"/>
      </c:lineChart>
      <c:catAx>
        <c:axId val="51018368"/>
        <c:scaling>
          <c:orientation val="minMax"/>
        </c:scaling>
        <c:axPos val="b"/>
        <c:majorTickMark val="none"/>
        <c:tickLblPos val="nextTo"/>
        <c:crossAx val="51032448"/>
        <c:crosses val="autoZero"/>
        <c:auto val="1"/>
        <c:lblAlgn val="ctr"/>
        <c:lblOffset val="100"/>
      </c:catAx>
      <c:valAx>
        <c:axId val="5103244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N-géneros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51018368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accent3">
        <a:lumMod val="40000"/>
        <a:lumOff val="60000"/>
      </a:schemeClr>
    </a:solidFill>
  </c:spPr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B964C-F534-46F8-8CCB-C4791A626577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230DC-7D97-4516-BD69-13705F6EF878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230DC-7D97-4516-BD69-13705F6EF878}" type="slidenum">
              <a:rPr lang="es-EC" smtClean="0"/>
              <a:pPr/>
              <a:t>12</a:t>
            </a:fld>
            <a:endParaRPr lang="es-EC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6A32-9300-4BB4-B089-8B6A00E3C894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38A59-4FCB-46A5-AD62-FECA19585B70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6A32-9300-4BB4-B089-8B6A00E3C894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38A59-4FCB-46A5-AD62-FECA19585B70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6A32-9300-4BB4-B089-8B6A00E3C894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38A59-4FCB-46A5-AD62-FECA19585B70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6A32-9300-4BB4-B089-8B6A00E3C894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38A59-4FCB-46A5-AD62-FECA19585B70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6A32-9300-4BB4-B089-8B6A00E3C894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38A59-4FCB-46A5-AD62-FECA19585B70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6A32-9300-4BB4-B089-8B6A00E3C894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38A59-4FCB-46A5-AD62-FECA19585B70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6A32-9300-4BB4-B089-8B6A00E3C894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38A59-4FCB-46A5-AD62-FECA19585B70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6A32-9300-4BB4-B089-8B6A00E3C894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38A59-4FCB-46A5-AD62-FECA19585B70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6A32-9300-4BB4-B089-8B6A00E3C894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38A59-4FCB-46A5-AD62-FECA19585B70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6A32-9300-4BB4-B089-8B6A00E3C894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38A59-4FCB-46A5-AD62-FECA19585B70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6A32-9300-4BB4-B089-8B6A00E3C894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38A59-4FCB-46A5-AD62-FECA19585B70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66A32-9300-4BB4-B089-8B6A00E3C894}" type="datetimeFigureOut">
              <a:rPr lang="es-EC" smtClean="0"/>
              <a:pPr/>
              <a:t>29/01/2013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38A59-4FCB-46A5-AD62-FECA19585B70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2.png"/><Relationship Id="rId2" Type="http://schemas.openxmlformats.org/officeDocument/2006/relationships/image" Target="../media/image11.jpe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2.png"/><Relationship Id="rId4" Type="http://schemas.openxmlformats.org/officeDocument/2006/relationships/image" Target="../media/image6.jpe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2.png"/><Relationship Id="rId3" Type="http://schemas.openxmlformats.org/officeDocument/2006/relationships/image" Target="../media/image11.jpe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3.png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1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Antártida 3\fotos ruso\resize\DSC_13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092" y="0"/>
            <a:ext cx="9191092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42910" y="1428736"/>
            <a:ext cx="7772400" cy="1470025"/>
          </a:xfrm>
        </p:spPr>
        <p:txBody>
          <a:bodyPr/>
          <a:lstStyle/>
          <a:p>
            <a:r>
              <a:rPr lang="es-EC" b="1" dirty="0" smtClean="0">
                <a:solidFill>
                  <a:schemeClr val="bg1"/>
                </a:solidFill>
              </a:rPr>
              <a:t>INFORME DE ACTIVIDADES CUMPLIDAS</a:t>
            </a:r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214414" y="4286256"/>
            <a:ext cx="6400800" cy="1500198"/>
          </a:xfrm>
        </p:spPr>
        <p:txBody>
          <a:bodyPr>
            <a:normAutofit fontScale="77500" lnSpcReduction="20000"/>
          </a:bodyPr>
          <a:lstStyle/>
          <a:p>
            <a:r>
              <a:rPr lang="es-EC" b="1" dirty="0" smtClean="0">
                <a:solidFill>
                  <a:schemeClr val="bg1"/>
                </a:solidFill>
              </a:rPr>
              <a:t>XVII EXPEDICIÓN CIENTÍFICA A LA ANTÁRTIDA</a:t>
            </a:r>
          </a:p>
          <a:p>
            <a:r>
              <a:rPr lang="es-EC" b="1" dirty="0" smtClean="0">
                <a:solidFill>
                  <a:schemeClr val="bg1"/>
                </a:solidFill>
              </a:rPr>
              <a:t>BIORREMEDIACIÓN DE HIDROCARBUROS CON MICROORGANISMOS</a:t>
            </a:r>
            <a:r>
              <a:rPr lang="es-EC" dirty="0" smtClean="0">
                <a:solidFill>
                  <a:schemeClr val="bg1"/>
                </a:solidFill>
              </a:rPr>
              <a:t> </a:t>
            </a:r>
            <a:r>
              <a:rPr lang="es-EC" b="1" dirty="0" smtClean="0">
                <a:solidFill>
                  <a:schemeClr val="bg1"/>
                </a:solidFill>
              </a:rPr>
              <a:t>ANTÁRTICOS EN TERRARIOS</a:t>
            </a:r>
          </a:p>
          <a:p>
            <a:endParaRPr lang="es-EC" dirty="0"/>
          </a:p>
        </p:txBody>
      </p:sp>
      <p:pic>
        <p:nvPicPr>
          <p:cNvPr id="5" name="4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5429264"/>
            <a:ext cx="1500166" cy="142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5547472"/>
            <a:ext cx="1357290" cy="131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C:\Users\User\Pictures\Antártida 3\Viernes 25\DSC0468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714348" y="1928802"/>
          <a:ext cx="7713849" cy="2171928"/>
        </p:xfrm>
        <a:graphic>
          <a:graphicData uri="http://schemas.openxmlformats.org/drawingml/2006/table">
            <a:tbl>
              <a:tblPr/>
              <a:tblGrid>
                <a:gridCol w="712924"/>
                <a:gridCol w="839580"/>
                <a:gridCol w="1177570"/>
                <a:gridCol w="1017654"/>
                <a:gridCol w="866822"/>
                <a:gridCol w="1787254"/>
                <a:gridCol w="1312045"/>
              </a:tblGrid>
              <a:tr h="333466">
                <a:tc>
                  <a:txBody>
                    <a:bodyPr/>
                    <a:lstStyle/>
                    <a:p>
                      <a:pPr marL="18097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 dirty="0">
                          <a:latin typeface="Times New Roman"/>
                          <a:ea typeface="Calibri"/>
                          <a:cs typeface="Times New Roman"/>
                        </a:rPr>
                        <a:t>No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 dirty="0">
                          <a:latin typeface="Times New Roman"/>
                          <a:ea typeface="Calibri"/>
                          <a:cs typeface="Times New Roman"/>
                        </a:rPr>
                        <a:t>MEDIO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683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488" algn="l"/>
                        </a:tabLst>
                      </a:pPr>
                      <a:r>
                        <a:rPr lang="es-EC" sz="1200" b="1" dirty="0">
                          <a:latin typeface="Times New Roman"/>
                          <a:ea typeface="Calibri"/>
                          <a:cs typeface="Times New Roman"/>
                        </a:rPr>
                        <a:t>SIEMBRA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622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 dirty="0">
                          <a:latin typeface="Times New Roman"/>
                          <a:ea typeface="Calibri"/>
                          <a:cs typeface="Times New Roman"/>
                        </a:rPr>
                        <a:t>UFCs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 dirty="0" err="1">
                          <a:latin typeface="Times New Roman"/>
                          <a:ea typeface="Calibri"/>
                          <a:cs typeface="Times New Roman"/>
                        </a:rPr>
                        <a:t>ln</a:t>
                      </a:r>
                      <a:r>
                        <a:rPr lang="es-EC" sz="1200" b="1" dirty="0">
                          <a:latin typeface="Times New Roman"/>
                          <a:ea typeface="Calibri"/>
                          <a:cs typeface="Times New Roman"/>
                        </a:rPr>
                        <a:t> N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6713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 dirty="0">
                          <a:latin typeface="Times New Roman"/>
                          <a:ea typeface="Calibri"/>
                          <a:cs typeface="Times New Roman"/>
                        </a:rPr>
                        <a:t>MORFOLOGÍA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 dirty="0">
                          <a:latin typeface="Times New Roman"/>
                          <a:ea typeface="Calibri"/>
                          <a:cs typeface="Times New Roman"/>
                        </a:rPr>
                        <a:t>REACCIÓN GRAM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57285">
                <a:tc>
                  <a:txBody>
                    <a:bodyPr/>
                    <a:lstStyle/>
                    <a:p>
                      <a:pPr marL="271463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PDA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Directa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3,36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Cocos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(+)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57285">
                <a:tc>
                  <a:txBody>
                    <a:bodyPr/>
                    <a:lstStyle/>
                    <a:p>
                      <a:pPr marL="271463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AN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Directa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3,71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Cocos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(-)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4465">
                <a:tc>
                  <a:txBody>
                    <a:bodyPr/>
                    <a:lstStyle/>
                    <a:p>
                      <a:pPr marL="271463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9875" algn="l"/>
                        </a:tabLs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AN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s-EC" sz="1200" baseline="30000">
                          <a:latin typeface="Times New Roman"/>
                          <a:ea typeface="Calibri"/>
                          <a:cs typeface="Times New Roman"/>
                        </a:rPr>
                        <a:t>-1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3,73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Bacilos/cocos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(-)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4465">
                <a:tc>
                  <a:txBody>
                    <a:bodyPr/>
                    <a:lstStyle/>
                    <a:p>
                      <a:pPr marL="271463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AN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s-EC" sz="1200" baseline="30000">
                          <a:latin typeface="Times New Roman"/>
                          <a:ea typeface="Calibri"/>
                          <a:cs typeface="Times New Roman"/>
                        </a:rPr>
                        <a:t>-2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2,70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573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Bacilos/cocos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(-)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4465">
                <a:tc>
                  <a:txBody>
                    <a:bodyPr/>
                    <a:lstStyle/>
                    <a:p>
                      <a:pPr marL="271463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AN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s-EC" sz="1200" baseline="30000">
                          <a:latin typeface="Times New Roman"/>
                          <a:ea typeface="Calibri"/>
                          <a:cs typeface="Times New Roman"/>
                        </a:rPr>
                        <a:t>-3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1,09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7622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Bacilos/cocos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(-)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37" marR="54837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785786" y="1142984"/>
            <a:ext cx="7715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2400" b="1" dirty="0" smtClean="0"/>
              <a:t>MICROORGANISMOS DE LA HECES DE PINGÜINO</a:t>
            </a:r>
            <a:endParaRPr lang="es-EC" sz="24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C:\Users\User\Pictures\Antártida 3\Viernes 25\DSC0468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C" b="1" dirty="0" smtClean="0"/>
              <a:t>Microorganismos seleccionados para ser transportados</a:t>
            </a:r>
            <a:endParaRPr lang="es-EC" b="1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857224" y="2428868"/>
          <a:ext cx="7429552" cy="4247226"/>
        </p:xfrm>
        <a:graphic>
          <a:graphicData uri="http://schemas.openxmlformats.org/drawingml/2006/table">
            <a:tbl>
              <a:tblPr/>
              <a:tblGrid>
                <a:gridCol w="1285884"/>
                <a:gridCol w="1805570"/>
                <a:gridCol w="2169049"/>
                <a:gridCol w="2169049"/>
              </a:tblGrid>
              <a:tr h="229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No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CÓDIGO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b="1">
                          <a:latin typeface="Times New Roman"/>
                          <a:ea typeface="Times New Roman"/>
                          <a:cs typeface="Times New Roman"/>
                        </a:rPr>
                        <a:t>Tipo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Apariencia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TSI--R-1.G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Hongos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Blanco filamentoso (1)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Crema filamentoso (2)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Verde (3)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Bacteria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Blanquecina fusiforme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TSI-R-2-D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Bacteria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Blanco lechosa, globular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3393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TSI-R-1-G-1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Bacteria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Blanquecina mucosa, brillante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TSI-1-G-2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b="1" dirty="0">
                          <a:latin typeface="Times New Roman"/>
                          <a:ea typeface="Times New Roman"/>
                          <a:cs typeface="Times New Roman"/>
                        </a:rPr>
                        <a:t>Hongo</a:t>
                      </a:r>
                      <a:endParaRPr lang="es-EC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Blanco filamentoso, redondeado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TSI-R-3-B-1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Bacteria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Blanco, lechoso, mucoso, brillante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TSI-R-3-B-2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Bacteria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Blanco rosáceo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AN-PIN-DIR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Bacteria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Blanco crema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3333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PDA-PIN-DIR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Bacteria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Blanco amarillento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PDA-3-B-1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Bacteria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Violeta, redonda, pegajosa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PDA-3-B-2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Bacteria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Blanco, lechoso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PDA-R-2-DIR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Bacteria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Blanco lechoso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TSI-3-B-2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Bacteria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Amarillenta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29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TSI-TESTIGO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latin typeface="Times New Roman"/>
                          <a:ea typeface="Times New Roman"/>
                          <a:cs typeface="Times New Roman"/>
                        </a:rPr>
                        <a:t>Bacteria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200" dirty="0">
                          <a:latin typeface="Times New Roman"/>
                          <a:ea typeface="Times New Roman"/>
                          <a:cs typeface="Times New Roman"/>
                        </a:rPr>
                        <a:t>Blanco, lechoso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035" marR="450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User\Pictures\Antártida 3\Paisajes antárticos\DSC040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85918" y="714356"/>
            <a:ext cx="5572164" cy="939784"/>
          </a:xfrm>
        </p:spPr>
        <p:txBody>
          <a:bodyPr/>
          <a:lstStyle/>
          <a:p>
            <a:r>
              <a:rPr lang="es-EC" b="1" dirty="0" smtClean="0"/>
              <a:t>RESULTADOS</a:t>
            </a:r>
            <a:endParaRPr lang="es-EC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C" dirty="0" smtClean="0"/>
              <a:t>Los microorganismos inyectados en las celdas experimentales sobrevivieron al invierno y a la presencia de los hidrocarburos.</a:t>
            </a:r>
          </a:p>
          <a:p>
            <a:r>
              <a:rPr lang="es-EC" dirty="0" smtClean="0"/>
              <a:t>Las celdas que presentan mayor lnN, son las correspondientes al benceno.</a:t>
            </a:r>
          </a:p>
          <a:p>
            <a:r>
              <a:rPr lang="es-EC" dirty="0" smtClean="0"/>
              <a:t>El medio de mayor lnN es PDA (confirma datos obtenidos en el 2012).</a:t>
            </a:r>
          </a:p>
          <a:p>
            <a:r>
              <a:rPr lang="es-EC" dirty="0" smtClean="0"/>
              <a:t>El medio con mayo diversidad microbiana, es TSI.</a:t>
            </a:r>
          </a:p>
          <a:p>
            <a:endParaRPr lang="es-EC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Pictures\Antártida 3\Paisajes antárticos\DSC04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868346"/>
          </a:xfrm>
        </p:spPr>
        <p:txBody>
          <a:bodyPr/>
          <a:lstStyle/>
          <a:p>
            <a:r>
              <a:rPr lang="es-EC" b="1" dirty="0" smtClean="0"/>
              <a:t>RESULTADOS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dirty="0" smtClean="0"/>
              <a:t>Olor a combustibles en cuatro de las celdas experimentales y casi ausencia en las dos ultimas (benceno).</a:t>
            </a:r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r>
              <a:rPr lang="es-EC" dirty="0" smtClean="0"/>
              <a:t>Presencia de microorganismos no inyectados (hongos).</a:t>
            </a:r>
            <a:endParaRPr lang="es-EC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C:\Users\User\Pictures\Antártida 3\Viernes 25\DSC04684.JPG"/>
          <p:cNvPicPr/>
          <p:nvPr/>
        </p:nvPicPr>
        <p:blipFill>
          <a:blip r:embed="rId2" cstate="print">
            <a:lum bright="45000" contrast="-3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b="1" dirty="0" smtClean="0"/>
              <a:t>CONCLUSIONES</a:t>
            </a:r>
            <a:endParaRPr lang="es-EC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C" dirty="0" smtClean="0"/>
              <a:t>Los microorganismos sobrevivieron a la presencia de los hidrocarburos, porque los metabolizaron o por que desarrollaron tolerancia. Aspecto a confirmarse en Ecuador.</a:t>
            </a:r>
          </a:p>
          <a:p>
            <a:r>
              <a:rPr lang="es-EC" dirty="0" smtClean="0"/>
              <a:t>La casi ausencia de olor en la celda 5 y 6 (benceno), hacen suponer una buena tasa de biodegradación.</a:t>
            </a:r>
          </a:p>
          <a:p>
            <a:r>
              <a:rPr lang="es-EC" dirty="0" smtClean="0"/>
              <a:t>La presencia de hongos en las celdas de benceno podrían ser la causa de la ausencia de olor a este hidrocarburo.</a:t>
            </a:r>
          </a:p>
          <a:p>
            <a:pPr>
              <a:buNone/>
            </a:pPr>
            <a:endParaRPr lang="es-EC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19 Imagen" descr="C:\Users\User\Pictures\Antártida 3\Viernes 25\DSC0468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571604" y="357166"/>
            <a:ext cx="6072230" cy="55402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s-EC" b="1" dirty="0" smtClean="0"/>
              <a:t>SIMILITUD ESTRUCTURAL</a:t>
            </a:r>
          </a:p>
          <a:p>
            <a:endParaRPr lang="es-EC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5500702"/>
            <a:ext cx="136900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5500702"/>
            <a:ext cx="1428759" cy="104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5500702"/>
            <a:ext cx="1438521" cy="110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5500702"/>
            <a:ext cx="1500631" cy="1100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4357694"/>
            <a:ext cx="141558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357" y="5500702"/>
            <a:ext cx="163336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350530"/>
            <a:ext cx="1571636" cy="1031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00232" y="4357694"/>
            <a:ext cx="1453450" cy="95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agen 1" descr="olores.gif (3376 bytes)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60128" y="1571612"/>
            <a:ext cx="3883872" cy="328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282" y="1285860"/>
            <a:ext cx="1714512" cy="1309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71670" y="1285860"/>
            <a:ext cx="1785950" cy="1325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071670" y="2714620"/>
            <a:ext cx="1714512" cy="128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4282" y="2714620"/>
            <a:ext cx="171451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21 Imagen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User\Pictures\Antártida 3\Lunes 21\DSC04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939784"/>
          </a:xfrm>
        </p:spPr>
        <p:txBody>
          <a:bodyPr/>
          <a:lstStyle/>
          <a:p>
            <a:r>
              <a:rPr lang="es-EC" b="1" dirty="0" smtClean="0"/>
              <a:t>CONCLUSIONES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571604" y="1571612"/>
            <a:ext cx="7286676" cy="4525963"/>
          </a:xfrm>
        </p:spPr>
        <p:txBody>
          <a:bodyPr/>
          <a:lstStyle/>
          <a:p>
            <a:r>
              <a:rPr lang="es-EC" dirty="0" smtClean="0"/>
              <a:t>La sola presencia de microorganismos viables, no es prueba de la degradación de combustibles. Serán los análisis de laboratorio, según la 1215 del RAOHE, las que confirmen o denieguen la hipótesis de la investigación.</a:t>
            </a:r>
            <a:endParaRPr lang="es-EC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:\Users\User\Pictures\Antártida 3\Paisajes antárticos\DSC04048.JPG"/>
          <p:cNvPicPr/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143000"/>
          </a:xfrm>
        </p:spPr>
        <p:txBody>
          <a:bodyPr/>
          <a:lstStyle/>
          <a:p>
            <a:r>
              <a:rPr lang="es-EC" b="1" dirty="0" smtClean="0"/>
              <a:t>RECOMENDACIONES</a:t>
            </a:r>
            <a:endParaRPr lang="es-EC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txBody>
          <a:bodyPr/>
          <a:lstStyle/>
          <a:p>
            <a:r>
              <a:rPr lang="es-EC" b="1" dirty="0" smtClean="0"/>
              <a:t>Implementación de un experimento de biorremediación que incluya la bioestimulación, en especial de fuentes orgánicas de nitrógeno y fósforo, tal como lo afirman varios estudios de biorremediación realizados en zonas frías (Hoyle </a:t>
            </a:r>
            <a:r>
              <a:rPr lang="es-EC" b="1" i="1" dirty="0" smtClean="0"/>
              <a:t>et al. 1995, Lewis et al. 1986; Ferguson et al. 2003a, Braddock et al. 1997; Braddock et al. 1999). </a:t>
            </a:r>
            <a:endParaRPr lang="es-EC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Pictures\Antártida 3\Lunes 21\DSC04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b="1" dirty="0" smtClean="0"/>
              <a:t>ACTIVIDADES PENDIENTES</a:t>
            </a:r>
            <a:endParaRPr lang="es-EC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472006"/>
          </a:xfrm>
        </p:spPr>
        <p:txBody>
          <a:bodyPr/>
          <a:lstStyle/>
          <a:p>
            <a:r>
              <a:rPr lang="es-EC" dirty="0" smtClean="0"/>
              <a:t>Trabajos de biorremediación in situ, en zonas de montaña cercanas a la ciudad de Ibarra (sede de la Universidad Técnica del Norte), en las inmediaciones al nevado Cayambe. </a:t>
            </a:r>
          </a:p>
          <a:p>
            <a:r>
              <a:rPr lang="es-EC" dirty="0" smtClean="0"/>
              <a:t>La generación de un manual de bioseguridad para los trabajos de laboratorio y campo, que garanticen la seguridad del personal,  equipos, instalaciones y ambiente. </a:t>
            </a:r>
            <a:endParaRPr lang="es-EC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Pictures\Antártida 3\Lunes 21\DSC04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b="1" dirty="0" smtClean="0"/>
              <a:t>ACTIVIDADES PENDIENTES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dirty="0" smtClean="0"/>
              <a:t>Identificación molecular de las cepas con capacidad para degradar hidrocarburos.</a:t>
            </a:r>
          </a:p>
          <a:p>
            <a:r>
              <a:rPr lang="es-EC" dirty="0" smtClean="0"/>
              <a:t>Hibridación microbiana antártico- andina.</a:t>
            </a:r>
          </a:p>
          <a:p>
            <a:r>
              <a:rPr lang="es-EC" dirty="0" smtClean="0"/>
              <a:t>Empleo en programas de biorremediación a gran escala.</a:t>
            </a:r>
            <a:endParaRPr lang="es-EC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Antártida 3\Miercoles 16\DSC04406.JPG"/>
          <p:cNvPicPr>
            <a:picLocks noChangeAspect="1" noChangeArrowheads="1"/>
          </p:cNvPicPr>
          <p:nvPr/>
        </p:nvPicPr>
        <p:blipFill>
          <a:blip r:embed="rId2" cstate="print">
            <a:lum bright="-6000" contrast="-6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939784"/>
          </a:xfrm>
        </p:spPr>
        <p:txBody>
          <a:bodyPr/>
          <a:lstStyle/>
          <a:p>
            <a:r>
              <a:rPr lang="es-EC" b="1" dirty="0" smtClean="0"/>
              <a:t>ACTVIDADES CUMPLIDAS</a:t>
            </a:r>
            <a:endParaRPr lang="es-EC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C" b="1" dirty="0" smtClean="0"/>
              <a:t>Recuperación de las celdas  experimentales (terrarios).</a:t>
            </a:r>
          </a:p>
          <a:p>
            <a:r>
              <a:rPr lang="es-EC" b="1" dirty="0" smtClean="0"/>
              <a:t>Toma de muestra para siembra.</a:t>
            </a:r>
          </a:p>
          <a:p>
            <a:r>
              <a:rPr lang="es-EC" b="1" dirty="0" smtClean="0"/>
              <a:t>Cultivo en tres medios: AN, PDA y TSI.</a:t>
            </a:r>
          </a:p>
          <a:p>
            <a:r>
              <a:rPr lang="es-EC" b="1" dirty="0" smtClean="0"/>
              <a:t>Identificación </a:t>
            </a:r>
            <a:r>
              <a:rPr lang="es-EC" b="1" dirty="0" err="1" smtClean="0"/>
              <a:t>Gram</a:t>
            </a:r>
            <a:r>
              <a:rPr lang="es-EC" b="1" dirty="0" smtClean="0"/>
              <a:t>.</a:t>
            </a:r>
          </a:p>
          <a:p>
            <a:r>
              <a:rPr lang="es-EC" b="1" dirty="0" smtClean="0"/>
              <a:t>Cultivo de heces de pingüino.</a:t>
            </a:r>
          </a:p>
          <a:p>
            <a:r>
              <a:rPr lang="es-EC" b="1" dirty="0" smtClean="0"/>
              <a:t>Muestreo de suelos.</a:t>
            </a:r>
          </a:p>
          <a:p>
            <a:r>
              <a:rPr lang="es-EC" b="1" dirty="0" smtClean="0"/>
              <a:t>Preservación de muestras.</a:t>
            </a:r>
          </a:p>
          <a:p>
            <a:endParaRPr lang="es-EC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User\Pictures\Antártida 3\Lunes 21\DSC04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2357430"/>
            <a:ext cx="8229600" cy="1143000"/>
          </a:xfrm>
        </p:spPr>
        <p:txBody>
          <a:bodyPr>
            <a:normAutofit/>
          </a:bodyPr>
          <a:lstStyle/>
          <a:p>
            <a:r>
              <a:rPr lang="es-EC" sz="6000" b="1" dirty="0" smtClean="0"/>
              <a:t>¡GRACIAS!</a:t>
            </a:r>
            <a:endParaRPr lang="es-EC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Pictures\Antártida 3\Miercoles 16\DSC04406.JPG"/>
          <p:cNvPicPr>
            <a:picLocks noChangeAspect="1" noChangeArrowheads="1"/>
          </p:cNvPicPr>
          <p:nvPr/>
        </p:nvPicPr>
        <p:blipFill>
          <a:blip r:embed="rId2" cstate="print">
            <a:lum bright="-6000" contrast="-65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868346"/>
          </a:xfrm>
        </p:spPr>
        <p:txBody>
          <a:bodyPr/>
          <a:lstStyle/>
          <a:p>
            <a:r>
              <a:rPr lang="es-EC" b="1" dirty="0" smtClean="0"/>
              <a:t>ACTIVIDADES  CUMPLIDAS</a:t>
            </a:r>
            <a:endParaRPr lang="es-EC" b="1" dirty="0"/>
          </a:p>
        </p:txBody>
      </p:sp>
      <p:pic>
        <p:nvPicPr>
          <p:cNvPr id="5" name="4 Imagen" descr="C:\Users\User\Pictures\Antártida 3\Lunes 14\DSC042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71612"/>
            <a:ext cx="2647950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Marcador de contenido" descr="C:\Users\User\Pictures\Antártida 3\Lunes 14\DSC04255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571612"/>
            <a:ext cx="271464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C:\Users\User\Pictures\Antártida 3\Martes 15\DSC0432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6525" y="1571612"/>
            <a:ext cx="2657475" cy="1993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 descr="C:\Users\User\Pictures\Antártida 3\Viernes 18\DSC0452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86525" y="4357694"/>
            <a:ext cx="2657475" cy="1993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 descr="C:\Users\User\Pictures\Antártida 3\Viernes 18\DSC0452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4357694"/>
            <a:ext cx="268605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357694"/>
            <a:ext cx="2686050" cy="194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4" name="13 Conector recto de flecha"/>
          <p:cNvCxnSpPr/>
          <p:nvPr/>
        </p:nvCxnSpPr>
        <p:spPr>
          <a:xfrm>
            <a:off x="2500298" y="2285992"/>
            <a:ext cx="78581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>
            <a:off x="5786446" y="2285992"/>
            <a:ext cx="78581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 rot="10800000">
            <a:off x="5643570" y="5143512"/>
            <a:ext cx="100013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 rot="10800000">
            <a:off x="2357422" y="5072074"/>
            <a:ext cx="100013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 de flecha"/>
          <p:cNvCxnSpPr/>
          <p:nvPr/>
        </p:nvCxnSpPr>
        <p:spPr>
          <a:xfrm rot="5400000">
            <a:off x="6001554" y="3857628"/>
            <a:ext cx="1427966" cy="7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C:\Users\User\Pictures\Antártida 3\Viernes 25\DSC0468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868346"/>
          </a:xfrm>
        </p:spPr>
        <p:txBody>
          <a:bodyPr/>
          <a:lstStyle/>
          <a:p>
            <a:r>
              <a:rPr lang="es-EC" b="1" i="1" dirty="0" smtClean="0"/>
              <a:t>MUESTREO DE SUELOS</a:t>
            </a:r>
            <a:endParaRPr lang="es-EC" b="1" i="1" dirty="0"/>
          </a:p>
        </p:txBody>
      </p:sp>
      <p:pic>
        <p:nvPicPr>
          <p:cNvPr id="5" name="4 Imagen" descr="C:\Users\User\Pictures\Antártida 3\Miercoles 16\DSC0436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500174"/>
            <a:ext cx="2771775" cy="2078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 descr="C:\Users\User\Pictures\Antártida 3\Miercoles 16\DSC0436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500174"/>
            <a:ext cx="2771775" cy="2078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C:\Users\User\Pictures\Antártida 3\Viernes 25\DSC0467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4357694"/>
            <a:ext cx="2714625" cy="203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8 Conector recto de flecha"/>
          <p:cNvCxnSpPr/>
          <p:nvPr/>
        </p:nvCxnSpPr>
        <p:spPr>
          <a:xfrm rot="10800000">
            <a:off x="4500562" y="2071678"/>
            <a:ext cx="171451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rot="5400000">
            <a:off x="6607983" y="4036223"/>
            <a:ext cx="121444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2 Imagen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40962" name="Picture 2" descr="C:\Users\User\Downloads\ANTARTIDA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2071670" y="307181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>
                <a:solidFill>
                  <a:schemeClr val="bg1"/>
                </a:solidFill>
              </a:rPr>
              <a:t>P1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929322" y="557214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>
                <a:solidFill>
                  <a:schemeClr val="bg1"/>
                </a:solidFill>
              </a:rPr>
              <a:t>P2</a:t>
            </a:r>
            <a:endParaRPr lang="es-EC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C:\Users\User\Pictures\Antártida 3\Viernes 25\DSC0468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96908"/>
          </a:xfrm>
        </p:spPr>
        <p:txBody>
          <a:bodyPr/>
          <a:lstStyle/>
          <a:p>
            <a:r>
              <a:rPr lang="es-EC" b="1" dirty="0" smtClean="0"/>
              <a:t>RESULTADOS</a:t>
            </a:r>
            <a:endParaRPr lang="es-EC" b="1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642910" y="1714488"/>
          <a:ext cx="8143933" cy="4954704"/>
        </p:xfrm>
        <a:graphic>
          <a:graphicData uri="http://schemas.openxmlformats.org/drawingml/2006/table">
            <a:tbl>
              <a:tblPr/>
              <a:tblGrid>
                <a:gridCol w="785818"/>
                <a:gridCol w="1409379"/>
                <a:gridCol w="2179931"/>
                <a:gridCol w="2223551"/>
                <a:gridCol w="1545254"/>
              </a:tblGrid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 dirty="0">
                          <a:latin typeface="Times New Roman"/>
                          <a:ea typeface="Calibri"/>
                          <a:cs typeface="Times New Roman"/>
                        </a:rPr>
                        <a:t>No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 dirty="0">
                          <a:latin typeface="Times New Roman"/>
                          <a:ea typeface="Calibri"/>
                          <a:cs typeface="Times New Roman"/>
                        </a:rPr>
                        <a:t>MEDIO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 dirty="0">
                          <a:latin typeface="Times New Roman"/>
                          <a:ea typeface="Calibri"/>
                          <a:cs typeface="Times New Roman"/>
                        </a:rPr>
                        <a:t>CÓDIGO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 dirty="0">
                          <a:latin typeface="Times New Roman"/>
                          <a:ea typeface="Calibri"/>
                          <a:cs typeface="Times New Roman"/>
                        </a:rPr>
                        <a:t>N UFCs / 72 Horas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b="1" dirty="0" err="1">
                          <a:latin typeface="Times New Roman"/>
                          <a:ea typeface="Calibri"/>
                          <a:cs typeface="Times New Roman"/>
                        </a:rPr>
                        <a:t>ln</a:t>
                      </a:r>
                      <a:r>
                        <a:rPr lang="es-EC" sz="1200" b="1" dirty="0">
                          <a:latin typeface="Times New Roman"/>
                          <a:ea typeface="Calibri"/>
                          <a:cs typeface="Times New Roman"/>
                        </a:rPr>
                        <a:t> N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>
                          <a:latin typeface="Times New Roman"/>
                          <a:ea typeface="Calibri"/>
                          <a:cs typeface="Times New Roman"/>
                        </a:rPr>
                        <a:t>Agar nutritivo</a:t>
                      </a:r>
                      <a:endParaRPr lang="es-EC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AN-PBR-1-G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3.46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AN-PBR-R-1-G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2,39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AN-PBR-2-D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3,63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AN-PBR-R-2-D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3,09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AN-PBR-3-B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4,21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AN-PBR-R-3-B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0" algn="l"/>
                        </a:tabLs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0,00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543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Testigo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2,56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>
                          <a:latin typeface="Times New Roman"/>
                          <a:ea typeface="Calibri"/>
                          <a:cs typeface="Times New Roman"/>
                        </a:rPr>
                        <a:t>Potato dextrosa agar PDA</a:t>
                      </a:r>
                      <a:endParaRPr lang="es-EC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PDA-PBR-1-G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2,48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1629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PDA-PBR-R-1-G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 dirty="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es-EC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2,70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PDA-PBR-2-D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2,83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1629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PDA-PBR-R-2-D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3,78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PDA-PBR-3-B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3,85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629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PDA-PBR-R-3-B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95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4,55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Testigo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3,55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>
                          <a:latin typeface="Times New Roman"/>
                          <a:ea typeface="Calibri"/>
                          <a:cs typeface="Times New Roman"/>
                        </a:rPr>
                        <a:t>Triple azúcar, hierro agar TSI</a:t>
                      </a:r>
                      <a:endParaRPr lang="es-EC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TSI-PBR-1-G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2,30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TSI-PBR-R-1-G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2,70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TSI-PBR-2-D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2,30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TSI-PBR-R-2-D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2,89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TSI-PBR-3-B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3,33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TSI-PBR-R-3-B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2,99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086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Testigo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C" sz="12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es-EC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809" marR="28809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2,48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8809" marR="28809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857224" y="1142984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NÚMERO DE COLONIAS POR CELDA EXPERIMENTAL</a:t>
            </a:r>
            <a:endParaRPr lang="es-EC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4" name="3 Imagen" descr="C:\Users\User\Pictures\Antártida 3\Viernes 25\DSC0468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4 Gráfico"/>
          <p:cNvGraphicFramePr/>
          <p:nvPr/>
        </p:nvGraphicFramePr>
        <p:xfrm>
          <a:off x="642910" y="1142984"/>
          <a:ext cx="3562350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5 Gráfico"/>
          <p:cNvGraphicFramePr/>
          <p:nvPr/>
        </p:nvGraphicFramePr>
        <p:xfrm>
          <a:off x="4929190" y="1071546"/>
          <a:ext cx="3562350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6 Gráfico"/>
          <p:cNvGraphicFramePr/>
          <p:nvPr/>
        </p:nvGraphicFramePr>
        <p:xfrm>
          <a:off x="642910" y="4000504"/>
          <a:ext cx="3562350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9 CuadroTexto"/>
          <p:cNvSpPr txBox="1"/>
          <p:nvPr/>
        </p:nvSpPr>
        <p:spPr>
          <a:xfrm>
            <a:off x="4572000" y="4143380"/>
            <a:ext cx="45720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dirty="0" smtClean="0"/>
              <a:t>Bacilos G(-), cocoides G(+),  cocos G(-) vibriones  G(-), bacilos G(+), hongos.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18 Imagen" descr="C:\Users\User\Pictures\Antártida 3\Viernes 25\DSC0468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5984" y="274638"/>
            <a:ext cx="4786346" cy="1143000"/>
          </a:xfrm>
        </p:spPr>
        <p:txBody>
          <a:bodyPr/>
          <a:lstStyle/>
          <a:p>
            <a:r>
              <a:rPr lang="es-EC" b="1" dirty="0" smtClean="0"/>
              <a:t>Morfología</a:t>
            </a:r>
            <a:endParaRPr lang="es-EC" b="1" dirty="0"/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C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357158" y="1500174"/>
          <a:ext cx="1914529" cy="1656543"/>
        </p:xfrm>
        <a:graphic>
          <a:graphicData uri="http://schemas.openxmlformats.org/presentationml/2006/ole">
            <p:oleObj spid="_x0000_s41985" name="Imagen de mapa de bits" r:id="rId4" imgW="11019048" imgH="9535856" progId="PBrush">
              <p:embed/>
            </p:oleObj>
          </a:graphicData>
        </a:graphic>
      </p:graphicFrame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C"/>
          </a:p>
        </p:txBody>
      </p:sp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2357422" y="1785926"/>
          <a:ext cx="2014538" cy="1714512"/>
        </p:xfrm>
        <a:graphic>
          <a:graphicData uri="http://schemas.openxmlformats.org/presentationml/2006/ole">
            <p:oleObj spid="_x0000_s41987" name="Imagen de mapa de bits" r:id="rId5" imgW="8733333" imgH="6447619" progId="PBrush">
              <p:embed/>
            </p:oleObj>
          </a:graphicData>
        </a:graphic>
      </p:graphicFrame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C"/>
          </a:p>
        </p:txBody>
      </p:sp>
      <p:graphicFrame>
        <p:nvGraphicFramePr>
          <p:cNvPr id="41989" name="Object 5"/>
          <p:cNvGraphicFramePr>
            <a:graphicFrameLocks noChangeAspect="1"/>
          </p:cNvGraphicFramePr>
          <p:nvPr/>
        </p:nvGraphicFramePr>
        <p:xfrm>
          <a:off x="4429124" y="2143116"/>
          <a:ext cx="2060296" cy="1714512"/>
        </p:xfrm>
        <a:graphic>
          <a:graphicData uri="http://schemas.openxmlformats.org/presentationml/2006/ole">
            <p:oleObj spid="_x0000_s41989" name="Imagen de mapa de bits" r:id="rId6" imgW="6409524" imgH="5342857" progId="PBrush">
              <p:embed/>
            </p:oleObj>
          </a:graphicData>
        </a:graphic>
      </p:graphicFrame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C"/>
          </a:p>
        </p:txBody>
      </p:sp>
      <p:graphicFrame>
        <p:nvGraphicFramePr>
          <p:cNvPr id="41991" name="Object 7"/>
          <p:cNvGraphicFramePr>
            <a:graphicFrameLocks noChangeAspect="1"/>
          </p:cNvGraphicFramePr>
          <p:nvPr/>
        </p:nvGraphicFramePr>
        <p:xfrm>
          <a:off x="6572264" y="2500306"/>
          <a:ext cx="1905004" cy="1734926"/>
        </p:xfrm>
        <a:graphic>
          <a:graphicData uri="http://schemas.openxmlformats.org/presentationml/2006/ole">
            <p:oleObj spid="_x0000_s41991" name="Imagen de mapa de bits" r:id="rId7" imgW="10402752" imgH="8609524" progId="PBrush">
              <p:embed/>
            </p:oleObj>
          </a:graphicData>
        </a:graphic>
      </p:graphicFrame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C"/>
          </a:p>
        </p:txBody>
      </p:sp>
      <p:graphicFrame>
        <p:nvGraphicFramePr>
          <p:cNvPr id="41993" name="Object 9"/>
          <p:cNvGraphicFramePr>
            <a:graphicFrameLocks noChangeAspect="1"/>
          </p:cNvGraphicFramePr>
          <p:nvPr/>
        </p:nvGraphicFramePr>
        <p:xfrm>
          <a:off x="357158" y="4143380"/>
          <a:ext cx="1928826" cy="1610464"/>
        </p:xfrm>
        <a:graphic>
          <a:graphicData uri="http://schemas.openxmlformats.org/presentationml/2006/ole">
            <p:oleObj spid="_x0000_s41993" name="Imagen de mapa de bits" r:id="rId8" imgW="7400000" imgH="5304762" progId="PBrush">
              <p:embed/>
            </p:oleObj>
          </a:graphicData>
        </a:graphic>
      </p:graphicFrame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C"/>
          </a:p>
        </p:txBody>
      </p:sp>
      <p:graphicFrame>
        <p:nvGraphicFramePr>
          <p:cNvPr id="41995" name="Object 11"/>
          <p:cNvGraphicFramePr>
            <a:graphicFrameLocks noChangeAspect="1"/>
          </p:cNvGraphicFramePr>
          <p:nvPr/>
        </p:nvGraphicFramePr>
        <p:xfrm>
          <a:off x="2357422" y="4500570"/>
          <a:ext cx="2053843" cy="1643074"/>
        </p:xfrm>
        <a:graphic>
          <a:graphicData uri="http://schemas.openxmlformats.org/presentationml/2006/ole">
            <p:oleObj spid="_x0000_s41995" name="Imagen de mapa de bits" r:id="rId9" imgW="15061127" imgH="10945753" progId="PBrush">
              <p:embed/>
            </p:oleObj>
          </a:graphicData>
        </a:graphic>
      </p:graphicFrame>
      <p:pic>
        <p:nvPicPr>
          <p:cNvPr id="16" name="15 Imagen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00562" y="4714884"/>
            <a:ext cx="205581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C"/>
          </a:p>
        </p:txBody>
      </p:sp>
      <p:graphicFrame>
        <p:nvGraphicFramePr>
          <p:cNvPr id="41997" name="Object 13"/>
          <p:cNvGraphicFramePr>
            <a:graphicFrameLocks noChangeAspect="1"/>
          </p:cNvGraphicFramePr>
          <p:nvPr/>
        </p:nvGraphicFramePr>
        <p:xfrm>
          <a:off x="6643702" y="5000636"/>
          <a:ext cx="1907632" cy="1676404"/>
        </p:xfrm>
        <a:graphic>
          <a:graphicData uri="http://schemas.openxmlformats.org/presentationml/2006/ole">
            <p:oleObj spid="_x0000_s41997" name="Imagen de mapa de bits" r:id="rId11" imgW="15780952" imgH="13723810" progId="PBrush">
              <p:embed/>
            </p:oleObj>
          </a:graphicData>
        </a:graphic>
      </p:graphicFrame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20 Imagen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C:\Users\User\Pictures\Antártida 3\Viernes 25\DSC0468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5720" y="1714488"/>
            <a:ext cx="5286412" cy="868346"/>
          </a:xfrm>
        </p:spPr>
        <p:txBody>
          <a:bodyPr/>
          <a:lstStyle/>
          <a:p>
            <a:r>
              <a:rPr lang="es-EC" b="1" dirty="0" smtClean="0"/>
              <a:t>Colonias fúngicas</a:t>
            </a:r>
            <a:endParaRPr lang="es-EC" b="1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C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1928794" y="2928934"/>
          <a:ext cx="2500330" cy="1857388"/>
        </p:xfrm>
        <a:graphic>
          <a:graphicData uri="http://schemas.openxmlformats.org/presentationml/2006/ole">
            <p:oleObj spid="_x0000_s21505" name="Imagen de mapa de bits" r:id="rId4" imgW="19552381" imgH="13419048" progId="PBrush">
              <p:embed/>
            </p:oleObj>
          </a:graphicData>
        </a:graphic>
      </p:graphicFrame>
      <p:pic>
        <p:nvPicPr>
          <p:cNvPr id="6" name="5 Imagen" descr="C:\Users\User\Pictures\Antártida 3\Domingo 27\DSC0479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1643050"/>
            <a:ext cx="2924176" cy="230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C:\Users\User\Pictures\Antártida 3\Domingo 27\DSC0479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4143380"/>
            <a:ext cx="2924176" cy="237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0392" y="0"/>
            <a:ext cx="1043608" cy="100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259632" cy="1052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10 CuadroTexto"/>
          <p:cNvSpPr txBox="1"/>
          <p:nvPr/>
        </p:nvSpPr>
        <p:spPr>
          <a:xfrm>
            <a:off x="785786" y="5072074"/>
            <a:ext cx="464347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No fueron inyectados en las celdas experimentales</a:t>
            </a:r>
            <a:endParaRPr lang="es-EC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741</Words>
  <Application>Microsoft Office PowerPoint</Application>
  <PresentationFormat>Presentación en pantalla (4:3)</PresentationFormat>
  <Paragraphs>252</Paragraphs>
  <Slides>20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2" baseType="lpstr">
      <vt:lpstr>Tema de Office</vt:lpstr>
      <vt:lpstr>Imagen de mapa de bits</vt:lpstr>
      <vt:lpstr>INFORME DE ACTIVIDADES CUMPLIDAS</vt:lpstr>
      <vt:lpstr>ACTVIDADES CUMPLIDAS</vt:lpstr>
      <vt:lpstr>ACTIVIDADES  CUMPLIDAS</vt:lpstr>
      <vt:lpstr>MUESTREO DE SUELOS</vt:lpstr>
      <vt:lpstr>Diapositiva 5</vt:lpstr>
      <vt:lpstr>RESULTADOS</vt:lpstr>
      <vt:lpstr>Diapositiva 7</vt:lpstr>
      <vt:lpstr>Morfología</vt:lpstr>
      <vt:lpstr>Colonias fúngicas</vt:lpstr>
      <vt:lpstr>Diapositiva 10</vt:lpstr>
      <vt:lpstr>Microorganismos seleccionados para ser transportados</vt:lpstr>
      <vt:lpstr>RESULTADOS</vt:lpstr>
      <vt:lpstr>RESULTADOS</vt:lpstr>
      <vt:lpstr>CONCLUSIONES</vt:lpstr>
      <vt:lpstr>Diapositiva 15</vt:lpstr>
      <vt:lpstr>CONCLUSIONES</vt:lpstr>
      <vt:lpstr>RECOMENDACIONES</vt:lpstr>
      <vt:lpstr>ACTIVIDADES PENDIENTES</vt:lpstr>
      <vt:lpstr>ACTIVIDADES PENDIENTES</vt:lpstr>
      <vt:lpstr>¡GRACIAS!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INFORME DE ACTIVIDADES CUMPLIDAS</dc:title>
  <dc:creator>User</dc:creator>
  <cp:lastModifiedBy>User</cp:lastModifiedBy>
  <cp:revision>31</cp:revision>
  <dcterms:created xsi:type="dcterms:W3CDTF">2013-01-28T00:05:03Z</dcterms:created>
  <dcterms:modified xsi:type="dcterms:W3CDTF">2013-01-29T12:17:54Z</dcterms:modified>
</cp:coreProperties>
</file>