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0" r:id="rId8"/>
    <p:sldId id="271" r:id="rId9"/>
    <p:sldId id="272" r:id="rId10"/>
    <p:sldId id="273" r:id="rId11"/>
    <p:sldId id="274" r:id="rId12"/>
    <p:sldId id="262" r:id="rId13"/>
    <p:sldId id="275" r:id="rId14"/>
    <p:sldId id="276" r:id="rId15"/>
    <p:sldId id="277" r:id="rId16"/>
    <p:sldId id="278" r:id="rId17"/>
    <p:sldId id="265" r:id="rId18"/>
    <p:sldId id="266" r:id="rId19"/>
    <p:sldId id="267" r:id="rId20"/>
    <p:sldId id="269" r:id="rId21"/>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092" y="-90"/>
      </p:cViewPr>
      <p:guideLst>
        <p:guide orient="horz" pos="2160"/>
        <p:guide pos="2880"/>
      </p:guideLst>
    </p:cSldViewPr>
  </p:slideViewPr>
  <p:notesTextViewPr>
    <p:cViewPr>
      <p:scale>
        <a:sx n="1" d="1"/>
        <a:sy n="1" d="1"/>
      </p:scale>
      <p:origin x="0" y="0"/>
    </p:cViewPr>
  </p:notesTextViewPr>
  <p:sorterViewPr>
    <p:cViewPr>
      <p:scale>
        <a:sx n="100" d="100"/>
        <a:sy n="100" d="100"/>
      </p:scale>
      <p:origin x="0" y="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s-ES" smtClean="0"/>
              <a:t>Haga clic para modificar el estilo de título del patrón</a:t>
            </a:r>
            <a:endParaRPr lang="en-US" dirty="0"/>
          </a:p>
        </p:txBody>
      </p:sp>
      <p:sp>
        <p:nvSpPr>
          <p:cNvPr id="11" name="Date Placeholder 10"/>
          <p:cNvSpPr>
            <a:spLocks noGrp="1"/>
          </p:cNvSpPr>
          <p:nvPr>
            <p:ph type="dt" sz="half" idx="10"/>
          </p:nvPr>
        </p:nvSpPr>
        <p:spPr bwMode="black"/>
        <p:txBody>
          <a:bodyPr/>
          <a:lstStyle/>
          <a:p>
            <a:fld id="{F993EE07-B2F2-4BB8-B64B-E86FE6F740AA}" type="datetimeFigureOut">
              <a:rPr lang="es-EC" smtClean="0"/>
              <a:t>26/4/2018</a:t>
            </a:fld>
            <a:endParaRPr lang="es-EC"/>
          </a:p>
        </p:txBody>
      </p:sp>
      <p:sp>
        <p:nvSpPr>
          <p:cNvPr id="17" name="Slide Number Placeholder 16"/>
          <p:cNvSpPr>
            <a:spLocks noGrp="1"/>
          </p:cNvSpPr>
          <p:nvPr>
            <p:ph type="sldNum" sz="quarter" idx="11"/>
          </p:nvPr>
        </p:nvSpPr>
        <p:spPr/>
        <p:txBody>
          <a:bodyPr/>
          <a:lstStyle/>
          <a:p>
            <a:fld id="{EBDD682F-7DDD-417A-9C0D-549472066697}" type="slidenum">
              <a:rPr lang="es-EC" smtClean="0"/>
              <a:t>‹Nº›</a:t>
            </a:fld>
            <a:endParaRPr lang="es-EC"/>
          </a:p>
        </p:txBody>
      </p:sp>
      <p:sp>
        <p:nvSpPr>
          <p:cNvPr id="19" name="Footer Placeholder 18"/>
          <p:cNvSpPr>
            <a:spLocks noGrp="1"/>
          </p:cNvSpPr>
          <p:nvPr>
            <p:ph type="ftr" sz="quarter" idx="12"/>
          </p:nvPr>
        </p:nvSpPr>
        <p:spPr/>
        <p:txBody>
          <a:bodyPr/>
          <a:lstStyle/>
          <a:p>
            <a:endParaRPr lang="es-EC"/>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F993EE07-B2F2-4BB8-B64B-E86FE6F740AA}" type="datetimeFigureOut">
              <a:rPr lang="es-EC" smtClean="0"/>
              <a:t>26/4/2018</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EBDD682F-7DDD-417A-9C0D-549472066697}" type="slidenum">
              <a:rPr lang="es-EC" smtClean="0"/>
              <a:t>‹Nº›</a:t>
            </a:fld>
            <a:endParaRPr lang="es-EC"/>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F993EE07-B2F2-4BB8-B64B-E86FE6F740AA}" type="datetimeFigureOut">
              <a:rPr lang="es-EC" smtClean="0"/>
              <a:t>26/4/2018</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EBDD682F-7DDD-417A-9C0D-549472066697}" type="slidenum">
              <a:rPr lang="es-EC" smtClean="0"/>
              <a:t>‹Nº›</a:t>
            </a:fld>
            <a:endParaRPr lang="es-EC"/>
          </a:p>
        </p:txBody>
      </p:sp>
      <p:sp>
        <p:nvSpPr>
          <p:cNvPr id="2" name="Vertical Title 1"/>
          <p:cNvSpPr>
            <a:spLocks noGrp="1"/>
          </p:cNvSpPr>
          <p:nvPr>
            <p:ph type="title" orient="vert"/>
          </p:nvPr>
        </p:nvSpPr>
        <p:spPr>
          <a:xfrm>
            <a:off x="7239000" y="914401"/>
            <a:ext cx="926980" cy="5029200"/>
          </a:xfrm>
        </p:spPr>
        <p:txBody>
          <a:bodyPr vert="eaVert"/>
          <a:lstStyle/>
          <a:p>
            <a:r>
              <a:rPr lang="es-ES" smtClean="0"/>
              <a:t>Haga clic para modificar el estilo de título del patrón</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Title 8"/>
          <p:cNvSpPr>
            <a:spLocks noGrp="1"/>
          </p:cNvSpPr>
          <p:nvPr>
            <p:ph type="title"/>
          </p:nvPr>
        </p:nvSpPr>
        <p:spPr/>
        <p:txBody>
          <a:bodyPr/>
          <a:lstStyle/>
          <a:p>
            <a:r>
              <a:rPr lang="es-ES" smtClean="0"/>
              <a:t>Haga clic para modificar el estilo de título del patrón</a:t>
            </a:r>
            <a:endParaRPr lang="en-US"/>
          </a:p>
        </p:txBody>
      </p:sp>
      <p:sp>
        <p:nvSpPr>
          <p:cNvPr id="11" name="Date Placeholder 10"/>
          <p:cNvSpPr>
            <a:spLocks noGrp="1"/>
          </p:cNvSpPr>
          <p:nvPr>
            <p:ph type="dt" sz="half" idx="14"/>
          </p:nvPr>
        </p:nvSpPr>
        <p:spPr/>
        <p:txBody>
          <a:bodyPr/>
          <a:lstStyle/>
          <a:p>
            <a:fld id="{F993EE07-B2F2-4BB8-B64B-E86FE6F740AA}" type="datetimeFigureOut">
              <a:rPr lang="es-EC" smtClean="0"/>
              <a:t>26/4/2018</a:t>
            </a:fld>
            <a:endParaRPr lang="es-EC"/>
          </a:p>
        </p:txBody>
      </p:sp>
      <p:sp>
        <p:nvSpPr>
          <p:cNvPr id="12" name="Slide Number Placeholder 11"/>
          <p:cNvSpPr>
            <a:spLocks noGrp="1"/>
          </p:cNvSpPr>
          <p:nvPr>
            <p:ph type="sldNum" sz="quarter" idx="15"/>
          </p:nvPr>
        </p:nvSpPr>
        <p:spPr/>
        <p:txBody>
          <a:bodyPr/>
          <a:lstStyle/>
          <a:p>
            <a:fld id="{EBDD682F-7DDD-417A-9C0D-549472066697}" type="slidenum">
              <a:rPr lang="es-EC" smtClean="0"/>
              <a:t>‹Nº›</a:t>
            </a:fld>
            <a:endParaRPr lang="es-EC"/>
          </a:p>
        </p:txBody>
      </p:sp>
      <p:sp>
        <p:nvSpPr>
          <p:cNvPr id="13" name="Footer Placeholder 12"/>
          <p:cNvSpPr>
            <a:spLocks noGrp="1"/>
          </p:cNvSpPr>
          <p:nvPr>
            <p:ph type="ftr" sz="quarter" idx="16"/>
          </p:nvPr>
        </p:nvSpPr>
        <p:spPr/>
        <p:txBody>
          <a:bodyPr/>
          <a:lstStyle/>
          <a:p>
            <a:endParaRPr 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s-ES" smtClean="0"/>
              <a:t>Haga clic para modificar el estilo de título del patrón</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13" name="Date Placeholder 12"/>
          <p:cNvSpPr>
            <a:spLocks noGrp="1"/>
          </p:cNvSpPr>
          <p:nvPr>
            <p:ph type="dt" sz="half" idx="10"/>
          </p:nvPr>
        </p:nvSpPr>
        <p:spPr/>
        <p:txBody>
          <a:bodyPr/>
          <a:lstStyle/>
          <a:p>
            <a:fld id="{F993EE07-B2F2-4BB8-B64B-E86FE6F740AA}" type="datetimeFigureOut">
              <a:rPr lang="es-EC" smtClean="0"/>
              <a:t>26/4/2018</a:t>
            </a:fld>
            <a:endParaRPr lang="es-EC"/>
          </a:p>
        </p:txBody>
      </p:sp>
      <p:sp>
        <p:nvSpPr>
          <p:cNvPr id="14" name="Slide Number Placeholder 13"/>
          <p:cNvSpPr>
            <a:spLocks noGrp="1"/>
          </p:cNvSpPr>
          <p:nvPr>
            <p:ph type="sldNum" sz="quarter" idx="11"/>
          </p:nvPr>
        </p:nvSpPr>
        <p:spPr/>
        <p:txBody>
          <a:bodyPr/>
          <a:lstStyle/>
          <a:p>
            <a:fld id="{EBDD682F-7DDD-417A-9C0D-549472066697}" type="slidenum">
              <a:rPr lang="es-EC" smtClean="0"/>
              <a:t>‹Nº›</a:t>
            </a:fld>
            <a:endParaRPr lang="es-EC"/>
          </a:p>
        </p:txBody>
      </p:sp>
      <p:sp>
        <p:nvSpPr>
          <p:cNvPr id="15" name="Footer Placeholder 14"/>
          <p:cNvSpPr>
            <a:spLocks noGrp="1"/>
          </p:cNvSpPr>
          <p:nvPr>
            <p:ph type="ftr" sz="quarter" idx="12"/>
          </p:nvPr>
        </p:nvSpPr>
        <p:spPr/>
        <p:txBody>
          <a:bodyPr/>
          <a:lstStyle/>
          <a:p>
            <a:endParaRPr lang="es-EC"/>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5"/>
          </p:nvPr>
        </p:nvSpPr>
        <p:spPr/>
        <p:txBody>
          <a:bodyPr/>
          <a:lstStyle/>
          <a:p>
            <a:fld id="{F993EE07-B2F2-4BB8-B64B-E86FE6F740AA}" type="datetimeFigureOut">
              <a:rPr lang="es-EC" smtClean="0"/>
              <a:t>26/4/2018</a:t>
            </a:fld>
            <a:endParaRPr lang="es-EC"/>
          </a:p>
        </p:txBody>
      </p:sp>
      <p:sp>
        <p:nvSpPr>
          <p:cNvPr id="12" name="Slide Number Placeholder 11"/>
          <p:cNvSpPr>
            <a:spLocks noGrp="1"/>
          </p:cNvSpPr>
          <p:nvPr>
            <p:ph type="sldNum" sz="quarter" idx="16"/>
          </p:nvPr>
        </p:nvSpPr>
        <p:spPr/>
        <p:txBody>
          <a:bodyPr/>
          <a:lstStyle/>
          <a:p>
            <a:fld id="{EBDD682F-7DDD-417A-9C0D-549472066697}" type="slidenum">
              <a:rPr lang="es-EC" smtClean="0"/>
              <a:t>‹Nº›</a:t>
            </a:fld>
            <a:endParaRPr lang="es-EC"/>
          </a:p>
        </p:txBody>
      </p:sp>
      <p:sp>
        <p:nvSpPr>
          <p:cNvPr id="13" name="Footer Placeholder 12"/>
          <p:cNvSpPr>
            <a:spLocks noGrp="1"/>
          </p:cNvSpPr>
          <p:nvPr>
            <p:ph type="ftr" sz="quarter" idx="17"/>
          </p:nvPr>
        </p:nvSpPr>
        <p:spPr/>
        <p:txBody>
          <a:bodyPr/>
          <a:lstStyle/>
          <a:p>
            <a:endParaRPr lang="es-EC"/>
          </a:p>
        </p:txBody>
      </p:sp>
      <p:sp>
        <p:nvSpPr>
          <p:cNvPr id="16" name="Title 15"/>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s-ES" smtClean="0"/>
              <a:t>Haga clic para modificar el estilo de texto del patrón</a:t>
            </a:r>
          </a:p>
        </p:txBody>
      </p:sp>
      <p:sp>
        <p:nvSpPr>
          <p:cNvPr id="11" name="Date Placeholder 10"/>
          <p:cNvSpPr>
            <a:spLocks noGrp="1"/>
          </p:cNvSpPr>
          <p:nvPr>
            <p:ph type="dt" sz="half" idx="16"/>
          </p:nvPr>
        </p:nvSpPr>
        <p:spPr/>
        <p:txBody>
          <a:bodyPr/>
          <a:lstStyle/>
          <a:p>
            <a:fld id="{F993EE07-B2F2-4BB8-B64B-E86FE6F740AA}" type="datetimeFigureOut">
              <a:rPr lang="es-EC" smtClean="0"/>
              <a:t>26/4/2018</a:t>
            </a:fld>
            <a:endParaRPr lang="es-EC"/>
          </a:p>
        </p:txBody>
      </p:sp>
      <p:sp>
        <p:nvSpPr>
          <p:cNvPr id="12" name="Slide Number Placeholder 11"/>
          <p:cNvSpPr>
            <a:spLocks noGrp="1"/>
          </p:cNvSpPr>
          <p:nvPr>
            <p:ph type="sldNum" sz="quarter" idx="17"/>
          </p:nvPr>
        </p:nvSpPr>
        <p:spPr/>
        <p:txBody>
          <a:bodyPr/>
          <a:lstStyle/>
          <a:p>
            <a:fld id="{EBDD682F-7DDD-417A-9C0D-549472066697}" type="slidenum">
              <a:rPr lang="es-EC" smtClean="0"/>
              <a:t>‹Nº›</a:t>
            </a:fld>
            <a:endParaRPr lang="es-EC"/>
          </a:p>
        </p:txBody>
      </p:sp>
      <p:sp>
        <p:nvSpPr>
          <p:cNvPr id="13" name="Footer Placeholder 12"/>
          <p:cNvSpPr>
            <a:spLocks noGrp="1"/>
          </p:cNvSpPr>
          <p:nvPr>
            <p:ph type="ftr" sz="quarter" idx="18"/>
          </p:nvPr>
        </p:nvSpPr>
        <p:spPr/>
        <p:txBody>
          <a:bodyPr/>
          <a:lstStyle/>
          <a:p>
            <a:endParaRPr lang="es-EC"/>
          </a:p>
        </p:txBody>
      </p:sp>
      <p:sp>
        <p:nvSpPr>
          <p:cNvPr id="18" name="Title 17"/>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s-ES" smtClean="0"/>
              <a:t>Haga clic para modificar el estilo de título del patrón</a:t>
            </a:r>
            <a:endParaRPr lang="en-US"/>
          </a:p>
        </p:txBody>
      </p:sp>
      <p:sp>
        <p:nvSpPr>
          <p:cNvPr id="15" name="Date Placeholder 14"/>
          <p:cNvSpPr>
            <a:spLocks noGrp="1"/>
          </p:cNvSpPr>
          <p:nvPr>
            <p:ph type="dt" sz="half" idx="10"/>
          </p:nvPr>
        </p:nvSpPr>
        <p:spPr/>
        <p:txBody>
          <a:bodyPr/>
          <a:lstStyle/>
          <a:p>
            <a:fld id="{F993EE07-B2F2-4BB8-B64B-E86FE6F740AA}" type="datetimeFigureOut">
              <a:rPr lang="es-EC" smtClean="0"/>
              <a:t>26/4/2018</a:t>
            </a:fld>
            <a:endParaRPr lang="es-EC"/>
          </a:p>
        </p:txBody>
      </p:sp>
      <p:sp>
        <p:nvSpPr>
          <p:cNvPr id="16" name="Slide Number Placeholder 15"/>
          <p:cNvSpPr>
            <a:spLocks noGrp="1"/>
          </p:cNvSpPr>
          <p:nvPr>
            <p:ph type="sldNum" sz="quarter" idx="11"/>
          </p:nvPr>
        </p:nvSpPr>
        <p:spPr/>
        <p:txBody>
          <a:bodyPr/>
          <a:lstStyle/>
          <a:p>
            <a:fld id="{EBDD682F-7DDD-417A-9C0D-549472066697}" type="slidenum">
              <a:rPr lang="es-EC" smtClean="0"/>
              <a:t>‹Nº›</a:t>
            </a:fld>
            <a:endParaRPr lang="es-EC"/>
          </a:p>
        </p:txBody>
      </p:sp>
      <p:sp>
        <p:nvSpPr>
          <p:cNvPr id="17" name="Footer Placeholder 16"/>
          <p:cNvSpPr>
            <a:spLocks noGrp="1"/>
          </p:cNvSpPr>
          <p:nvPr>
            <p:ph type="ftr" sz="quarter" idx="12"/>
          </p:nvPr>
        </p:nvSpPr>
        <p:spPr/>
        <p:txBody>
          <a:bodyPr/>
          <a:lstStyle/>
          <a:p>
            <a:endParaRPr 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F993EE07-B2F2-4BB8-B64B-E86FE6F740AA}" type="datetimeFigureOut">
              <a:rPr lang="es-EC" smtClean="0"/>
              <a:t>26/4/2018</a:t>
            </a:fld>
            <a:endParaRPr lang="es-EC"/>
          </a:p>
        </p:txBody>
      </p:sp>
      <p:sp>
        <p:nvSpPr>
          <p:cNvPr id="8" name="Slide Number Placeholder 7"/>
          <p:cNvSpPr>
            <a:spLocks noGrp="1"/>
          </p:cNvSpPr>
          <p:nvPr>
            <p:ph type="sldNum" sz="quarter" idx="11"/>
          </p:nvPr>
        </p:nvSpPr>
        <p:spPr/>
        <p:txBody>
          <a:bodyPr/>
          <a:lstStyle/>
          <a:p>
            <a:fld id="{EBDD682F-7DDD-417A-9C0D-549472066697}" type="slidenum">
              <a:rPr lang="es-EC" smtClean="0"/>
              <a:t>‹Nº›</a:t>
            </a:fld>
            <a:endParaRPr lang="es-EC"/>
          </a:p>
        </p:txBody>
      </p:sp>
      <p:sp>
        <p:nvSpPr>
          <p:cNvPr id="9" name="Footer Placeholder 8"/>
          <p:cNvSpPr>
            <a:spLocks noGrp="1"/>
          </p:cNvSpPr>
          <p:nvPr>
            <p:ph type="ftr" sz="quarter" idx="12"/>
          </p:nvPr>
        </p:nvSpPr>
        <p:spPr/>
        <p:txBody>
          <a:bodyPr/>
          <a:lstStyle/>
          <a:p>
            <a:endParaRPr lang="es-EC"/>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3" name="Title 12"/>
          <p:cNvSpPr>
            <a:spLocks noGrp="1"/>
          </p:cNvSpPr>
          <p:nvPr>
            <p:ph type="title"/>
          </p:nvPr>
        </p:nvSpPr>
        <p:spPr/>
        <p:txBody>
          <a:bodyPr/>
          <a:lstStyle/>
          <a:p>
            <a:r>
              <a:rPr lang="es-ES" smtClean="0"/>
              <a:t>Haga clic para modificar el estilo de título del patrón</a:t>
            </a:r>
            <a:endParaRPr lang="en-US"/>
          </a:p>
        </p:txBody>
      </p:sp>
      <p:sp>
        <p:nvSpPr>
          <p:cNvPr id="16" name="Date Placeholder 15"/>
          <p:cNvSpPr>
            <a:spLocks noGrp="1"/>
          </p:cNvSpPr>
          <p:nvPr>
            <p:ph type="dt" sz="half" idx="15"/>
          </p:nvPr>
        </p:nvSpPr>
        <p:spPr/>
        <p:txBody>
          <a:bodyPr/>
          <a:lstStyle/>
          <a:p>
            <a:fld id="{F993EE07-B2F2-4BB8-B64B-E86FE6F740AA}" type="datetimeFigureOut">
              <a:rPr lang="es-EC" smtClean="0"/>
              <a:t>26/4/2018</a:t>
            </a:fld>
            <a:endParaRPr lang="es-EC"/>
          </a:p>
        </p:txBody>
      </p:sp>
      <p:sp>
        <p:nvSpPr>
          <p:cNvPr id="19" name="Slide Number Placeholder 18"/>
          <p:cNvSpPr>
            <a:spLocks noGrp="1"/>
          </p:cNvSpPr>
          <p:nvPr>
            <p:ph type="sldNum" sz="quarter" idx="16"/>
          </p:nvPr>
        </p:nvSpPr>
        <p:spPr/>
        <p:txBody>
          <a:bodyPr/>
          <a:lstStyle/>
          <a:p>
            <a:fld id="{EBDD682F-7DDD-417A-9C0D-549472066697}" type="slidenum">
              <a:rPr lang="es-EC" smtClean="0"/>
              <a:t>‹Nº›</a:t>
            </a:fld>
            <a:endParaRPr lang="es-EC"/>
          </a:p>
        </p:txBody>
      </p:sp>
      <p:sp>
        <p:nvSpPr>
          <p:cNvPr id="23" name="Footer Placeholder 22"/>
          <p:cNvSpPr>
            <a:spLocks noGrp="1"/>
          </p:cNvSpPr>
          <p:nvPr>
            <p:ph type="ftr" sz="quarter" idx="17"/>
          </p:nvPr>
        </p:nvSpPr>
        <p:spPr/>
        <p:txBody>
          <a:bodyPr/>
          <a:lstStyle/>
          <a:p>
            <a:endParaRPr lang="es-EC"/>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s-ES" smtClean="0"/>
              <a:t>Haga clic para modificar el estilo de texto del patrón</a:t>
            </a:r>
          </a:p>
        </p:txBody>
      </p:sp>
      <p:sp>
        <p:nvSpPr>
          <p:cNvPr id="12" name="Title 11"/>
          <p:cNvSpPr>
            <a:spLocks noGrp="1"/>
          </p:cNvSpPr>
          <p:nvPr>
            <p:ph type="title"/>
          </p:nvPr>
        </p:nvSpPr>
        <p:spPr>
          <a:xfrm>
            <a:off x="2514600" y="975360"/>
            <a:ext cx="4114800" cy="701040"/>
          </a:xfrm>
        </p:spPr>
        <p:txBody>
          <a:bodyPr/>
          <a:lstStyle/>
          <a:p>
            <a:r>
              <a:rPr lang="es-ES" smtClean="0"/>
              <a:t>Haga clic para modificar el estilo de título del patrón</a:t>
            </a:r>
            <a:endParaRPr lang="en-US"/>
          </a:p>
        </p:txBody>
      </p:sp>
      <p:sp>
        <p:nvSpPr>
          <p:cNvPr id="13" name="Date Placeholder 12"/>
          <p:cNvSpPr>
            <a:spLocks noGrp="1"/>
          </p:cNvSpPr>
          <p:nvPr>
            <p:ph type="dt" sz="half" idx="14"/>
          </p:nvPr>
        </p:nvSpPr>
        <p:spPr>
          <a:xfrm>
            <a:off x="2981325" y="273180"/>
            <a:ext cx="3181350" cy="292100"/>
          </a:xfrm>
        </p:spPr>
        <p:txBody>
          <a:bodyPr/>
          <a:lstStyle/>
          <a:p>
            <a:fld id="{F993EE07-B2F2-4BB8-B64B-E86FE6F740AA}" type="datetimeFigureOut">
              <a:rPr lang="es-EC" smtClean="0"/>
              <a:t>26/4/2018</a:t>
            </a:fld>
            <a:endParaRPr lang="es-EC"/>
          </a:p>
        </p:txBody>
      </p:sp>
      <p:sp>
        <p:nvSpPr>
          <p:cNvPr id="14" name="Slide Number Placeholder 13"/>
          <p:cNvSpPr>
            <a:spLocks noGrp="1"/>
          </p:cNvSpPr>
          <p:nvPr>
            <p:ph type="sldNum" sz="quarter" idx="15"/>
          </p:nvPr>
        </p:nvSpPr>
        <p:spPr>
          <a:xfrm>
            <a:off x="4038600" y="6172200"/>
            <a:ext cx="1066800" cy="304800"/>
          </a:xfrm>
        </p:spPr>
        <p:txBody>
          <a:bodyPr/>
          <a:lstStyle/>
          <a:p>
            <a:fld id="{EBDD682F-7DDD-417A-9C0D-549472066697}" type="slidenum">
              <a:rPr lang="es-EC" smtClean="0"/>
              <a:t>‹Nº›</a:t>
            </a:fld>
            <a:endParaRPr lang="es-EC"/>
          </a:p>
        </p:txBody>
      </p:sp>
      <p:sp>
        <p:nvSpPr>
          <p:cNvPr id="15" name="Footer Placeholder 14"/>
          <p:cNvSpPr>
            <a:spLocks noGrp="1"/>
          </p:cNvSpPr>
          <p:nvPr>
            <p:ph type="ftr" sz="quarter" idx="16"/>
          </p:nvPr>
        </p:nvSpPr>
        <p:spPr>
          <a:xfrm>
            <a:off x="1447800" y="6486525"/>
            <a:ext cx="6248400" cy="292100"/>
          </a:xfrm>
        </p:spPr>
        <p:txBody>
          <a:bodyPr/>
          <a:lstStyle/>
          <a:p>
            <a:endParaRPr 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F993EE07-B2F2-4BB8-B64B-E86FE6F740AA}" type="datetimeFigureOut">
              <a:rPr lang="es-EC" smtClean="0"/>
              <a:t>26/4/2018</a:t>
            </a:fld>
            <a:endParaRPr lang="es-EC"/>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s-EC"/>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EBDD682F-7DDD-417A-9C0D-549472066697}" type="slidenum">
              <a:rPr lang="es-EC" smtClean="0"/>
              <a:t>‹Nº›</a:t>
            </a:fld>
            <a:endParaRPr lang="es-EC"/>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s-ES" smtClean="0"/>
              <a:t>Haga clic para modificar el estilo de título del patrón</a:t>
            </a:r>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5.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emf"/><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55776" y="4293096"/>
            <a:ext cx="4013200" cy="1368152"/>
          </a:xfrm>
        </p:spPr>
        <p:txBody>
          <a:bodyPr/>
          <a:lstStyle/>
          <a:p>
            <a:r>
              <a:rPr lang="es-EC" b="1" dirty="0" smtClean="0">
                <a:solidFill>
                  <a:schemeClr val="tx1"/>
                </a:solidFill>
                <a:latin typeface="Arial" panose="020B0604020202020204" pitchFamily="34" charset="0"/>
                <a:cs typeface="Arial" panose="020B0604020202020204" pitchFamily="34" charset="0"/>
              </a:rPr>
              <a:t>INFORME DE CAMPO</a:t>
            </a:r>
          </a:p>
          <a:p>
            <a:r>
              <a:rPr lang="es-EC" b="1" dirty="0" smtClean="0">
                <a:solidFill>
                  <a:schemeClr val="tx1"/>
                </a:solidFill>
                <a:latin typeface="Arial" panose="020B0604020202020204" pitchFamily="34" charset="0"/>
                <a:cs typeface="Arial" panose="020B0604020202020204" pitchFamily="34" charset="0"/>
              </a:rPr>
              <a:t>XXII EXPEDICIÓN ANTÁRTICA</a:t>
            </a:r>
          </a:p>
          <a:p>
            <a:r>
              <a:rPr lang="es-EC" b="1" dirty="0" smtClean="0">
                <a:solidFill>
                  <a:schemeClr val="tx1"/>
                </a:solidFill>
                <a:latin typeface="Arial" panose="020B0604020202020204" pitchFamily="34" charset="0"/>
                <a:cs typeface="Arial" panose="020B0604020202020204" pitchFamily="34" charset="0"/>
              </a:rPr>
              <a:t>PROGRAMA DE INVESTIGACIONES DIGEIM-FUNDEMAR</a:t>
            </a:r>
            <a:endParaRPr lang="es-EC" b="1" dirty="0">
              <a:solidFill>
                <a:schemeClr val="tx1"/>
              </a:solidFill>
              <a:latin typeface="Arial" panose="020B0604020202020204" pitchFamily="34" charset="0"/>
              <a:cs typeface="Arial" panose="020B0604020202020204" pitchFamily="34" charset="0"/>
            </a:endParaRPr>
          </a:p>
        </p:txBody>
      </p:sp>
      <p:sp>
        <p:nvSpPr>
          <p:cNvPr id="2" name="1 Título"/>
          <p:cNvSpPr>
            <a:spLocks noGrp="1"/>
          </p:cNvSpPr>
          <p:nvPr>
            <p:ph type="title"/>
          </p:nvPr>
        </p:nvSpPr>
        <p:spPr>
          <a:xfrm>
            <a:off x="1331640" y="476672"/>
            <a:ext cx="6408712" cy="1800448"/>
          </a:xfrm>
        </p:spPr>
        <p:txBody>
          <a:bodyPr>
            <a:normAutofit/>
          </a:bodyPr>
          <a:lstStyle/>
          <a:p>
            <a:r>
              <a:rPr lang="es-EC" dirty="0">
                <a:solidFill>
                  <a:schemeClr val="tx1"/>
                </a:solidFill>
                <a:effectLst/>
                <a:latin typeface="Arial" panose="020B0604020202020204" pitchFamily="34" charset="0"/>
                <a:cs typeface="Arial" panose="020B0604020202020204" pitchFamily="34" charset="0"/>
              </a:rPr>
              <a:t>Biorremediación de suelos contaminados con hidrocarburos </a:t>
            </a:r>
            <a:r>
              <a:rPr lang="es-EC" dirty="0" smtClean="0">
                <a:solidFill>
                  <a:schemeClr val="tx1"/>
                </a:solidFill>
                <a:effectLst/>
                <a:latin typeface="Arial" panose="020B0604020202020204" pitchFamily="34" charset="0"/>
                <a:cs typeface="Arial" panose="020B0604020202020204" pitchFamily="34" charset="0"/>
              </a:rPr>
              <a:t> en </a:t>
            </a:r>
            <a:r>
              <a:rPr lang="es-EC" dirty="0">
                <a:solidFill>
                  <a:schemeClr val="tx1"/>
                </a:solidFill>
                <a:effectLst/>
                <a:latin typeface="Arial" panose="020B0604020202020204" pitchFamily="34" charset="0"/>
                <a:cs typeface="Arial" panose="020B0604020202020204" pitchFamily="34" charset="0"/>
              </a:rPr>
              <a:t>la Estación Científica Pedro Vicente </a:t>
            </a:r>
            <a:r>
              <a:rPr lang="es-EC" dirty="0" smtClean="0">
                <a:solidFill>
                  <a:schemeClr val="tx1"/>
                </a:solidFill>
                <a:effectLst/>
                <a:latin typeface="Arial" panose="020B0604020202020204" pitchFamily="34" charset="0"/>
                <a:cs typeface="Arial" panose="020B0604020202020204" pitchFamily="34" charset="0"/>
              </a:rPr>
              <a:t> Maldonado</a:t>
            </a:r>
            <a:r>
              <a:rPr lang="es-EC" dirty="0">
                <a:solidFill>
                  <a:schemeClr val="tx1"/>
                </a:solidFill>
                <a:effectLst/>
                <a:latin typeface="Arial" panose="020B0604020202020204" pitchFamily="34" charset="0"/>
                <a:cs typeface="Arial" panose="020B0604020202020204" pitchFamily="34" charset="0"/>
              </a:rPr>
              <a:t>, mediante </a:t>
            </a:r>
            <a:r>
              <a:rPr lang="es-EC" dirty="0" smtClean="0">
                <a:solidFill>
                  <a:schemeClr val="tx1"/>
                </a:solidFill>
                <a:effectLst/>
                <a:latin typeface="Arial" panose="020B0604020202020204" pitchFamily="34" charset="0"/>
                <a:cs typeface="Arial" panose="020B0604020202020204" pitchFamily="34" charset="0"/>
              </a:rPr>
              <a:t> el </a:t>
            </a:r>
            <a:r>
              <a:rPr lang="es-EC" dirty="0">
                <a:solidFill>
                  <a:schemeClr val="tx1"/>
                </a:solidFill>
                <a:effectLst/>
                <a:latin typeface="Arial" panose="020B0604020202020204" pitchFamily="34" charset="0"/>
                <a:cs typeface="Arial" panose="020B0604020202020204" pitchFamily="34" charset="0"/>
              </a:rPr>
              <a:t>empleo </a:t>
            </a:r>
            <a:r>
              <a:rPr lang="es-EC" dirty="0" smtClean="0">
                <a:solidFill>
                  <a:schemeClr val="tx1"/>
                </a:solidFill>
                <a:effectLst/>
                <a:latin typeface="Arial" panose="020B0604020202020204" pitchFamily="34" charset="0"/>
                <a:cs typeface="Arial" panose="020B0604020202020204" pitchFamily="34" charset="0"/>
              </a:rPr>
              <a:t> de </a:t>
            </a:r>
            <a:r>
              <a:rPr lang="es-EC" dirty="0">
                <a:solidFill>
                  <a:schemeClr val="tx1"/>
                </a:solidFill>
                <a:effectLst/>
                <a:latin typeface="Arial" panose="020B0604020202020204" pitchFamily="34" charset="0"/>
                <a:cs typeface="Arial" panose="020B0604020202020204" pitchFamily="34" charset="0"/>
              </a:rPr>
              <a:t>cepas microbianas antárticas, en terrarios</a:t>
            </a:r>
            <a:r>
              <a:rPr lang="es-EC" dirty="0">
                <a:effectLst/>
                <a:latin typeface="Arial" panose="020B0604020202020204" pitchFamily="34" charset="0"/>
                <a:cs typeface="Arial" panose="020B0604020202020204" pitchFamily="34" charset="0"/>
              </a:rPr>
              <a:t>.</a:t>
            </a:r>
            <a:endParaRPr lang="es-EC"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319685"/>
            <a:ext cx="9144000" cy="1829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842" y="5432057"/>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6"/>
          <p:cNvPicPr>
            <a:picLocks noChangeAspect="1"/>
          </p:cNvPicPr>
          <p:nvPr/>
        </p:nvPicPr>
        <p:blipFill>
          <a:blip r:embed="rId4"/>
          <a:stretch>
            <a:fillRect/>
          </a:stretch>
        </p:blipFill>
        <p:spPr>
          <a:xfrm>
            <a:off x="2706101" y="5722282"/>
            <a:ext cx="3731798" cy="786151"/>
          </a:xfrm>
          <a:prstGeom prst="rect">
            <a:avLst/>
          </a:prstGeom>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2320" y="5432056"/>
            <a:ext cx="1271043" cy="1271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44127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Porcentaje de degradación comparativo</a:t>
            </a:r>
            <a:endParaRPr lang="es-EC"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4864"/>
            <a:ext cx="4581525"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5364088" y="2204864"/>
            <a:ext cx="3563888" cy="3139321"/>
          </a:xfrm>
          <a:prstGeom prst="rect">
            <a:avLst/>
          </a:prstGeom>
        </p:spPr>
        <p:txBody>
          <a:bodyPr wrap="square">
            <a:spAutoFit/>
          </a:bodyPr>
          <a:lstStyle/>
          <a:p>
            <a:r>
              <a:rPr lang="es-ES" b="1" dirty="0"/>
              <a:t>La cepa de mejor rendimiento en pruebas </a:t>
            </a:r>
            <a:r>
              <a:rPr lang="es-ES" b="1" i="1" dirty="0"/>
              <a:t>in situ</a:t>
            </a:r>
            <a:r>
              <a:rPr lang="es-ES" b="1" dirty="0"/>
              <a:t> de degradación de derivados de hidrocarburos es </a:t>
            </a:r>
            <a:r>
              <a:rPr lang="es-ES" b="1" i="1" dirty="0"/>
              <a:t>Pseudomona putida </a:t>
            </a:r>
            <a:r>
              <a:rPr lang="es-ES" b="1" dirty="0"/>
              <a:t>(AP1), con un % de degradación de 82,5.La segunda cepa es </a:t>
            </a:r>
            <a:r>
              <a:rPr lang="es-ES" b="1" i="1" dirty="0"/>
              <a:t>Bacillus sp </a:t>
            </a:r>
            <a:r>
              <a:rPr lang="es-ES" b="1" dirty="0"/>
              <a:t>(B1), con un % de eficiencia del 57,5.</a:t>
            </a:r>
            <a:endParaRPr lang="es-EC" b="1" dirty="0"/>
          </a:p>
          <a:p>
            <a:r>
              <a:rPr lang="es-ES" b="1" dirty="0"/>
              <a:t>Las cepas AP4 y AP5 </a:t>
            </a:r>
            <a:r>
              <a:rPr lang="es-ES" b="1" i="1" dirty="0"/>
              <a:t>Riemnella columbina</a:t>
            </a:r>
            <a:r>
              <a:rPr lang="es-ES" b="1" dirty="0"/>
              <a:t> y </a:t>
            </a:r>
            <a:r>
              <a:rPr lang="es-ES" b="1" i="1" dirty="0"/>
              <a:t>Bacillus sphaericus</a:t>
            </a:r>
            <a:r>
              <a:rPr lang="es-ES" b="1" dirty="0"/>
              <a:t>, presentan porcentajes de 42,5 y 32,5% respectivamente</a:t>
            </a:r>
            <a:endParaRPr lang="es-EC" b="1" dirty="0"/>
          </a:p>
        </p:txBody>
      </p:sp>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3051056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Análisis estadístico</a:t>
            </a:r>
            <a:endParaRPr lang="es-EC"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913" y="2139650"/>
            <a:ext cx="7396483" cy="1793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912" y="4653136"/>
            <a:ext cx="7396483"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https://yt3.ggpht.com/-CxmfZPHXZWs/AAAAAAAAAAI/AAAAAAAAAAA/pEdNeFAbDbc/s100-c-k-no/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6"/>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483040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Montaje de celdas de </a:t>
            </a:r>
            <a:r>
              <a:rPr lang="es-EC" dirty="0" smtClean="0"/>
              <a:t>tratamiento de suelos</a:t>
            </a:r>
            <a:endParaRPr lang="es-EC" dirty="0"/>
          </a:p>
        </p:txBody>
      </p:sp>
      <p:sp>
        <p:nvSpPr>
          <p:cNvPr id="4" name="3 CuadroTexto"/>
          <p:cNvSpPr txBox="1"/>
          <p:nvPr/>
        </p:nvSpPr>
        <p:spPr>
          <a:xfrm>
            <a:off x="611560" y="2060848"/>
            <a:ext cx="1656184" cy="923330"/>
          </a:xfrm>
          <a:prstGeom prst="rect">
            <a:avLst/>
          </a:prstGeom>
          <a:solidFill>
            <a:srgbClr val="00B050"/>
          </a:solidFill>
        </p:spPr>
        <p:txBody>
          <a:bodyPr wrap="square" rtlCol="0">
            <a:spAutoFit/>
          </a:bodyPr>
          <a:lstStyle/>
          <a:p>
            <a:pPr algn="ctr"/>
            <a:r>
              <a:rPr lang="es-EC" b="1" dirty="0" smtClean="0"/>
              <a:t>Suelo de derrames de la sala de botes</a:t>
            </a:r>
            <a:endParaRPr lang="es-EC" b="1" dirty="0"/>
          </a:p>
        </p:txBody>
      </p:sp>
      <p:grpSp>
        <p:nvGrpSpPr>
          <p:cNvPr id="19" name="18 Grupo"/>
          <p:cNvGrpSpPr/>
          <p:nvPr/>
        </p:nvGrpSpPr>
        <p:grpSpPr>
          <a:xfrm>
            <a:off x="3347864" y="2107545"/>
            <a:ext cx="2569268" cy="3395057"/>
            <a:chOff x="3143350" y="2127720"/>
            <a:chExt cx="2569268" cy="3395057"/>
          </a:xfrm>
        </p:grpSpPr>
        <p:sp>
          <p:nvSpPr>
            <p:cNvPr id="11" name="10 CuadroTexto"/>
            <p:cNvSpPr txBox="1"/>
            <p:nvPr/>
          </p:nvSpPr>
          <p:spPr>
            <a:xfrm>
              <a:off x="4704506" y="2127720"/>
              <a:ext cx="1008112" cy="369332"/>
            </a:xfrm>
            <a:prstGeom prst="rect">
              <a:avLst/>
            </a:prstGeom>
            <a:solidFill>
              <a:schemeClr val="tx1"/>
            </a:solidFill>
          </p:spPr>
          <p:txBody>
            <a:bodyPr wrap="square" rtlCol="0">
              <a:spAutoFit/>
            </a:bodyPr>
            <a:lstStyle/>
            <a:p>
              <a:pPr algn="ctr"/>
              <a:r>
                <a:rPr lang="es-EC" b="1" dirty="0" smtClean="0">
                  <a:solidFill>
                    <a:srgbClr val="002060"/>
                  </a:solidFill>
                </a:rPr>
                <a:t>B 1</a:t>
              </a:r>
              <a:endParaRPr lang="es-EC" b="1" dirty="0">
                <a:solidFill>
                  <a:srgbClr val="002060"/>
                </a:solidFill>
              </a:endParaRPr>
            </a:p>
          </p:txBody>
        </p:sp>
        <p:grpSp>
          <p:nvGrpSpPr>
            <p:cNvPr id="17" name="16 Grupo"/>
            <p:cNvGrpSpPr/>
            <p:nvPr/>
          </p:nvGrpSpPr>
          <p:grpSpPr>
            <a:xfrm>
              <a:off x="3143350" y="2127720"/>
              <a:ext cx="2569268" cy="3395057"/>
              <a:chOff x="2842991" y="2060848"/>
              <a:chExt cx="2569268" cy="3395057"/>
            </a:xfrm>
          </p:grpSpPr>
          <p:sp>
            <p:nvSpPr>
              <p:cNvPr id="5" name="4 CuadroTexto"/>
              <p:cNvSpPr txBox="1"/>
              <p:nvPr/>
            </p:nvSpPr>
            <p:spPr>
              <a:xfrm>
                <a:off x="2843808" y="2060848"/>
                <a:ext cx="1008112" cy="369332"/>
              </a:xfrm>
              <a:prstGeom prst="rect">
                <a:avLst/>
              </a:prstGeom>
              <a:solidFill>
                <a:schemeClr val="tx1"/>
              </a:solidFill>
            </p:spPr>
            <p:txBody>
              <a:bodyPr wrap="square" rtlCol="0">
                <a:spAutoFit/>
              </a:bodyPr>
              <a:lstStyle/>
              <a:p>
                <a:r>
                  <a:rPr lang="es-EC" b="1" dirty="0" smtClean="0">
                    <a:solidFill>
                      <a:srgbClr val="002060"/>
                    </a:solidFill>
                  </a:rPr>
                  <a:t>Celda 1</a:t>
                </a:r>
                <a:endParaRPr lang="es-EC" b="1" dirty="0">
                  <a:solidFill>
                    <a:srgbClr val="002060"/>
                  </a:solidFill>
                </a:endParaRPr>
              </a:p>
            </p:txBody>
          </p:sp>
          <p:sp>
            <p:nvSpPr>
              <p:cNvPr id="6" name="5 CuadroTexto"/>
              <p:cNvSpPr txBox="1"/>
              <p:nvPr/>
            </p:nvSpPr>
            <p:spPr>
              <a:xfrm>
                <a:off x="2842991" y="2699354"/>
                <a:ext cx="1008112" cy="369332"/>
              </a:xfrm>
              <a:prstGeom prst="rect">
                <a:avLst/>
              </a:prstGeom>
              <a:solidFill>
                <a:schemeClr val="tx1"/>
              </a:solidFill>
            </p:spPr>
            <p:txBody>
              <a:bodyPr wrap="square" rtlCol="0">
                <a:spAutoFit/>
              </a:bodyPr>
              <a:lstStyle/>
              <a:p>
                <a:r>
                  <a:rPr lang="es-EC" b="1" dirty="0" smtClean="0">
                    <a:solidFill>
                      <a:srgbClr val="002060"/>
                    </a:solidFill>
                  </a:rPr>
                  <a:t>Celda</a:t>
                </a:r>
                <a:r>
                  <a:rPr lang="es-EC" b="1" dirty="0" smtClean="0"/>
                  <a:t> </a:t>
                </a:r>
                <a:r>
                  <a:rPr lang="es-EC" b="1" dirty="0" smtClean="0">
                    <a:solidFill>
                      <a:srgbClr val="002060"/>
                    </a:solidFill>
                  </a:rPr>
                  <a:t>2</a:t>
                </a:r>
                <a:endParaRPr lang="es-EC" b="1" dirty="0">
                  <a:solidFill>
                    <a:srgbClr val="002060"/>
                  </a:solidFill>
                </a:endParaRPr>
              </a:p>
            </p:txBody>
          </p:sp>
          <p:sp>
            <p:nvSpPr>
              <p:cNvPr id="7" name="6 CuadroTexto"/>
              <p:cNvSpPr txBox="1"/>
              <p:nvPr/>
            </p:nvSpPr>
            <p:spPr>
              <a:xfrm>
                <a:off x="2842991" y="3305309"/>
                <a:ext cx="1008112" cy="369332"/>
              </a:xfrm>
              <a:prstGeom prst="rect">
                <a:avLst/>
              </a:prstGeom>
              <a:solidFill>
                <a:schemeClr val="tx1"/>
              </a:solidFill>
            </p:spPr>
            <p:txBody>
              <a:bodyPr wrap="square" rtlCol="0">
                <a:spAutoFit/>
              </a:bodyPr>
              <a:lstStyle/>
              <a:p>
                <a:r>
                  <a:rPr lang="es-EC" b="1" dirty="0" smtClean="0">
                    <a:solidFill>
                      <a:srgbClr val="002060"/>
                    </a:solidFill>
                  </a:rPr>
                  <a:t>Celda</a:t>
                </a:r>
                <a:r>
                  <a:rPr lang="es-EC" b="1" dirty="0" smtClean="0"/>
                  <a:t>  </a:t>
                </a:r>
                <a:r>
                  <a:rPr lang="es-EC" b="1" dirty="0" smtClean="0">
                    <a:solidFill>
                      <a:srgbClr val="002060"/>
                    </a:solidFill>
                  </a:rPr>
                  <a:t>3</a:t>
                </a:r>
                <a:endParaRPr lang="es-EC" b="1" dirty="0">
                  <a:solidFill>
                    <a:srgbClr val="002060"/>
                  </a:solidFill>
                </a:endParaRPr>
              </a:p>
            </p:txBody>
          </p:sp>
          <p:sp>
            <p:nvSpPr>
              <p:cNvPr id="8" name="7 CuadroTexto"/>
              <p:cNvSpPr txBox="1"/>
              <p:nvPr/>
            </p:nvSpPr>
            <p:spPr>
              <a:xfrm>
                <a:off x="2842991" y="3948432"/>
                <a:ext cx="1008112" cy="369332"/>
              </a:xfrm>
              <a:prstGeom prst="rect">
                <a:avLst/>
              </a:prstGeom>
              <a:solidFill>
                <a:schemeClr val="tx1"/>
              </a:solidFill>
            </p:spPr>
            <p:txBody>
              <a:bodyPr wrap="square" rtlCol="0">
                <a:spAutoFit/>
              </a:bodyPr>
              <a:lstStyle/>
              <a:p>
                <a:r>
                  <a:rPr lang="es-EC" b="1" dirty="0" smtClean="0">
                    <a:solidFill>
                      <a:srgbClr val="002060"/>
                    </a:solidFill>
                  </a:rPr>
                  <a:t>Celda</a:t>
                </a:r>
                <a:r>
                  <a:rPr lang="es-EC" b="1" dirty="0" smtClean="0"/>
                  <a:t> </a:t>
                </a:r>
                <a:r>
                  <a:rPr lang="es-EC" b="1" dirty="0" smtClean="0">
                    <a:solidFill>
                      <a:srgbClr val="002060"/>
                    </a:solidFill>
                  </a:rPr>
                  <a:t>4</a:t>
                </a:r>
                <a:endParaRPr lang="es-EC" b="1" dirty="0">
                  <a:solidFill>
                    <a:srgbClr val="002060"/>
                  </a:solidFill>
                </a:endParaRPr>
              </a:p>
            </p:txBody>
          </p:sp>
          <p:sp>
            <p:nvSpPr>
              <p:cNvPr id="9" name="8 CuadroTexto"/>
              <p:cNvSpPr txBox="1"/>
              <p:nvPr/>
            </p:nvSpPr>
            <p:spPr>
              <a:xfrm>
                <a:off x="2866217" y="4509120"/>
                <a:ext cx="1008112" cy="369332"/>
              </a:xfrm>
              <a:prstGeom prst="rect">
                <a:avLst/>
              </a:prstGeom>
              <a:solidFill>
                <a:schemeClr val="tx1"/>
              </a:solidFill>
            </p:spPr>
            <p:txBody>
              <a:bodyPr wrap="square" rtlCol="0">
                <a:spAutoFit/>
              </a:bodyPr>
              <a:lstStyle/>
              <a:p>
                <a:r>
                  <a:rPr lang="es-EC" b="1" dirty="0" smtClean="0">
                    <a:solidFill>
                      <a:srgbClr val="002060"/>
                    </a:solidFill>
                  </a:rPr>
                  <a:t>Celda</a:t>
                </a:r>
                <a:r>
                  <a:rPr lang="es-EC" b="1" dirty="0" smtClean="0"/>
                  <a:t> </a:t>
                </a:r>
                <a:r>
                  <a:rPr lang="es-EC" b="1" dirty="0" smtClean="0">
                    <a:solidFill>
                      <a:srgbClr val="002060"/>
                    </a:solidFill>
                  </a:rPr>
                  <a:t>5</a:t>
                </a:r>
                <a:endParaRPr lang="es-EC" b="1" dirty="0">
                  <a:solidFill>
                    <a:srgbClr val="002060"/>
                  </a:solidFill>
                </a:endParaRPr>
              </a:p>
            </p:txBody>
          </p:sp>
          <p:sp>
            <p:nvSpPr>
              <p:cNvPr id="10" name="9 CuadroTexto"/>
              <p:cNvSpPr txBox="1"/>
              <p:nvPr/>
            </p:nvSpPr>
            <p:spPr>
              <a:xfrm>
                <a:off x="2866217" y="5085184"/>
                <a:ext cx="1008112" cy="369332"/>
              </a:xfrm>
              <a:prstGeom prst="rect">
                <a:avLst/>
              </a:prstGeom>
              <a:solidFill>
                <a:schemeClr val="tx1"/>
              </a:solidFill>
            </p:spPr>
            <p:txBody>
              <a:bodyPr wrap="square" rtlCol="0">
                <a:spAutoFit/>
              </a:bodyPr>
              <a:lstStyle/>
              <a:p>
                <a:r>
                  <a:rPr lang="es-EC" b="1" dirty="0" smtClean="0">
                    <a:solidFill>
                      <a:srgbClr val="002060"/>
                    </a:solidFill>
                  </a:rPr>
                  <a:t>Celda</a:t>
                </a:r>
                <a:r>
                  <a:rPr lang="es-EC" b="1" dirty="0" smtClean="0"/>
                  <a:t> </a:t>
                </a:r>
                <a:r>
                  <a:rPr lang="es-EC" b="1" dirty="0" smtClean="0">
                    <a:solidFill>
                      <a:srgbClr val="002060"/>
                    </a:solidFill>
                  </a:rPr>
                  <a:t>6</a:t>
                </a:r>
                <a:endParaRPr lang="es-EC" b="1" dirty="0">
                  <a:solidFill>
                    <a:srgbClr val="002060"/>
                  </a:solidFill>
                </a:endParaRPr>
              </a:p>
            </p:txBody>
          </p:sp>
          <p:sp>
            <p:nvSpPr>
              <p:cNvPr id="12" name="11 CuadroTexto"/>
              <p:cNvSpPr txBox="1"/>
              <p:nvPr/>
            </p:nvSpPr>
            <p:spPr>
              <a:xfrm>
                <a:off x="4404147" y="2699354"/>
                <a:ext cx="1008112" cy="369332"/>
              </a:xfrm>
              <a:prstGeom prst="rect">
                <a:avLst/>
              </a:prstGeom>
              <a:solidFill>
                <a:schemeClr val="tx1"/>
              </a:solidFill>
            </p:spPr>
            <p:txBody>
              <a:bodyPr wrap="square" rtlCol="0">
                <a:spAutoFit/>
              </a:bodyPr>
              <a:lstStyle/>
              <a:p>
                <a:pPr algn="ctr"/>
                <a:r>
                  <a:rPr lang="es-EC" b="1" dirty="0" smtClean="0">
                    <a:solidFill>
                      <a:srgbClr val="002060"/>
                    </a:solidFill>
                  </a:rPr>
                  <a:t>AP1</a:t>
                </a:r>
                <a:endParaRPr lang="es-EC" b="1" dirty="0">
                  <a:solidFill>
                    <a:srgbClr val="002060"/>
                  </a:solidFill>
                </a:endParaRPr>
              </a:p>
            </p:txBody>
          </p:sp>
          <p:sp>
            <p:nvSpPr>
              <p:cNvPr id="13" name="12 CuadroTexto"/>
              <p:cNvSpPr txBox="1"/>
              <p:nvPr/>
            </p:nvSpPr>
            <p:spPr>
              <a:xfrm>
                <a:off x="4404147" y="3305309"/>
                <a:ext cx="1008112" cy="369332"/>
              </a:xfrm>
              <a:prstGeom prst="rect">
                <a:avLst/>
              </a:prstGeom>
              <a:solidFill>
                <a:schemeClr val="tx1"/>
              </a:solidFill>
            </p:spPr>
            <p:txBody>
              <a:bodyPr wrap="square" rtlCol="0">
                <a:spAutoFit/>
              </a:bodyPr>
              <a:lstStyle/>
              <a:p>
                <a:pPr algn="ctr"/>
                <a:r>
                  <a:rPr lang="es-EC" b="1" dirty="0" smtClean="0">
                    <a:solidFill>
                      <a:srgbClr val="002060"/>
                    </a:solidFill>
                  </a:rPr>
                  <a:t>AP4</a:t>
                </a:r>
                <a:endParaRPr lang="es-EC" b="1" dirty="0">
                  <a:solidFill>
                    <a:srgbClr val="002060"/>
                  </a:solidFill>
                </a:endParaRPr>
              </a:p>
            </p:txBody>
          </p:sp>
          <p:sp>
            <p:nvSpPr>
              <p:cNvPr id="14" name="13 CuadroTexto"/>
              <p:cNvSpPr txBox="1"/>
              <p:nvPr/>
            </p:nvSpPr>
            <p:spPr>
              <a:xfrm>
                <a:off x="4404147" y="3951640"/>
                <a:ext cx="1008112" cy="369332"/>
              </a:xfrm>
              <a:prstGeom prst="rect">
                <a:avLst/>
              </a:prstGeom>
              <a:solidFill>
                <a:schemeClr val="tx1"/>
              </a:solidFill>
            </p:spPr>
            <p:txBody>
              <a:bodyPr wrap="square" rtlCol="0">
                <a:spAutoFit/>
              </a:bodyPr>
              <a:lstStyle/>
              <a:p>
                <a:pPr algn="ctr"/>
                <a:r>
                  <a:rPr lang="es-EC" b="1" dirty="0" smtClean="0">
                    <a:solidFill>
                      <a:srgbClr val="002060"/>
                    </a:solidFill>
                  </a:rPr>
                  <a:t>AP5</a:t>
                </a:r>
                <a:endParaRPr lang="es-EC" b="1" dirty="0">
                  <a:solidFill>
                    <a:srgbClr val="002060"/>
                  </a:solidFill>
                </a:endParaRPr>
              </a:p>
            </p:txBody>
          </p:sp>
          <p:sp>
            <p:nvSpPr>
              <p:cNvPr id="15" name="14 CuadroTexto"/>
              <p:cNvSpPr txBox="1"/>
              <p:nvPr/>
            </p:nvSpPr>
            <p:spPr>
              <a:xfrm>
                <a:off x="4404147" y="4509120"/>
                <a:ext cx="1008112" cy="369332"/>
              </a:xfrm>
              <a:prstGeom prst="rect">
                <a:avLst/>
              </a:prstGeom>
              <a:solidFill>
                <a:schemeClr val="tx1"/>
              </a:solidFill>
            </p:spPr>
            <p:txBody>
              <a:bodyPr wrap="square" rtlCol="0">
                <a:spAutoFit/>
              </a:bodyPr>
              <a:lstStyle/>
              <a:p>
                <a:pPr algn="ctr"/>
                <a:r>
                  <a:rPr lang="es-EC" b="1" dirty="0" smtClean="0">
                    <a:solidFill>
                      <a:srgbClr val="002060"/>
                    </a:solidFill>
                  </a:rPr>
                  <a:t>TODAS</a:t>
                </a:r>
                <a:endParaRPr lang="es-EC" b="1" dirty="0">
                  <a:solidFill>
                    <a:srgbClr val="002060"/>
                  </a:solidFill>
                </a:endParaRPr>
              </a:p>
            </p:txBody>
          </p:sp>
          <p:sp>
            <p:nvSpPr>
              <p:cNvPr id="16" name="15 CuadroTexto"/>
              <p:cNvSpPr txBox="1"/>
              <p:nvPr/>
            </p:nvSpPr>
            <p:spPr>
              <a:xfrm>
                <a:off x="4404147" y="5086573"/>
                <a:ext cx="1008112" cy="369332"/>
              </a:xfrm>
              <a:prstGeom prst="rect">
                <a:avLst/>
              </a:prstGeom>
              <a:solidFill>
                <a:schemeClr val="tx1"/>
              </a:solidFill>
            </p:spPr>
            <p:txBody>
              <a:bodyPr wrap="square" rtlCol="0">
                <a:spAutoFit/>
              </a:bodyPr>
              <a:lstStyle/>
              <a:p>
                <a:pPr algn="ctr"/>
                <a:r>
                  <a:rPr lang="es-EC" b="1" dirty="0" smtClean="0">
                    <a:solidFill>
                      <a:srgbClr val="002060"/>
                    </a:solidFill>
                  </a:rPr>
                  <a:t>Testigo</a:t>
                </a:r>
                <a:endParaRPr lang="es-EC" b="1" dirty="0">
                  <a:solidFill>
                    <a:srgbClr val="002060"/>
                  </a:solidFill>
                </a:endParaRPr>
              </a:p>
            </p:txBody>
          </p:sp>
        </p:grpSp>
      </p:grpSp>
      <p:pic>
        <p:nvPicPr>
          <p:cNvPr id="7170" name="Picture 2" descr="E:\Respaldo\Pictures\XXII Expedición 25 enero\3 de febrero\DSC039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5556911" y="2876139"/>
            <a:ext cx="3733356" cy="2102775"/>
          </a:xfrm>
          <a:prstGeom prst="rect">
            <a:avLst/>
          </a:prstGeom>
          <a:noFill/>
          <a:extLst>
            <a:ext uri="{909E8E84-426E-40DD-AFC4-6F175D3DCCD1}">
              <a14:hiddenFill xmlns:a14="http://schemas.microsoft.com/office/drawing/2010/main">
                <a:solidFill>
                  <a:srgbClr val="FFFFFF"/>
                </a:solidFill>
              </a14:hiddenFill>
            </a:ext>
          </a:extLst>
        </p:spPr>
      </p:pic>
      <p:pic>
        <p:nvPicPr>
          <p:cNvPr id="18" name="17 Imagen" descr="E:\Respaldo\Pictures\XXII Expedición 25 enero\3 de febrero\DSC0394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4440312"/>
            <a:ext cx="2376264" cy="1209577"/>
          </a:xfrm>
          <a:prstGeom prst="rect">
            <a:avLst/>
          </a:prstGeom>
          <a:noFill/>
          <a:ln>
            <a:noFill/>
          </a:ln>
        </p:spPr>
      </p:pic>
      <p:pic>
        <p:nvPicPr>
          <p:cNvPr id="21" name="Picture 4" descr="https://yt3.ggpht.com/-CxmfZPHXZWs/AAAAAAAAAAI/AAAAAAAAAAA/pEdNeFAbDbc/s100-c-k-no/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Imagen 6"/>
          <p:cNvPicPr>
            <a:picLocks noChangeAspect="1"/>
          </p:cNvPicPr>
          <p:nvPr/>
        </p:nvPicPr>
        <p:blipFill>
          <a:blip r:embed="rId6"/>
          <a:stretch>
            <a:fillRect/>
          </a:stretch>
        </p:blipFill>
        <p:spPr>
          <a:xfrm>
            <a:off x="2796688" y="116632"/>
            <a:ext cx="3478615" cy="732815"/>
          </a:xfrm>
          <a:prstGeom prst="rect">
            <a:avLst/>
          </a:prstGeom>
        </p:spPr>
      </p:pic>
      <p:sp>
        <p:nvSpPr>
          <p:cNvPr id="20" name="19 Flecha derecha"/>
          <p:cNvSpPr/>
          <p:nvPr/>
        </p:nvSpPr>
        <p:spPr>
          <a:xfrm>
            <a:off x="4443212" y="2164907"/>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5" name="24 Flecha derecha"/>
          <p:cNvSpPr/>
          <p:nvPr/>
        </p:nvSpPr>
        <p:spPr>
          <a:xfrm>
            <a:off x="4462763" y="2809559"/>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6" name="25 Flecha derecha"/>
          <p:cNvSpPr/>
          <p:nvPr/>
        </p:nvSpPr>
        <p:spPr>
          <a:xfrm>
            <a:off x="4450347" y="3415514"/>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7" name="26 Flecha derecha"/>
          <p:cNvSpPr/>
          <p:nvPr/>
        </p:nvSpPr>
        <p:spPr>
          <a:xfrm>
            <a:off x="4443212" y="4072200"/>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8" name="27 Flecha derecha"/>
          <p:cNvSpPr/>
          <p:nvPr/>
        </p:nvSpPr>
        <p:spPr>
          <a:xfrm>
            <a:off x="4483300" y="4674660"/>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9" name="28 Flecha derecha"/>
          <p:cNvSpPr/>
          <p:nvPr/>
        </p:nvSpPr>
        <p:spPr>
          <a:xfrm>
            <a:off x="4450347" y="5159464"/>
            <a:ext cx="373025" cy="24231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4" name="23 Rectángulo"/>
          <p:cNvSpPr/>
          <p:nvPr/>
        </p:nvSpPr>
        <p:spPr>
          <a:xfrm>
            <a:off x="337020" y="5649889"/>
            <a:ext cx="5819156" cy="923330"/>
          </a:xfrm>
          <a:prstGeom prst="rect">
            <a:avLst/>
          </a:prstGeom>
        </p:spPr>
        <p:txBody>
          <a:bodyPr wrap="square">
            <a:spAutoFit/>
          </a:bodyPr>
          <a:lstStyle/>
          <a:p>
            <a:pPr lvl="0"/>
            <a:r>
              <a:rPr lang="es-ES" b="1" dirty="0" smtClean="0">
                <a:solidFill>
                  <a:srgbClr val="FFC000"/>
                </a:solidFill>
              </a:rPr>
              <a:t>Materia orgánica</a:t>
            </a:r>
            <a:r>
              <a:rPr lang="es-ES" dirty="0" smtClean="0"/>
              <a:t>.</a:t>
            </a:r>
          </a:p>
          <a:p>
            <a:pPr lvl="0"/>
            <a:r>
              <a:rPr lang="es-ES" dirty="0" smtClean="0"/>
              <a:t>Cáscara </a:t>
            </a:r>
            <a:r>
              <a:rPr lang="es-ES" dirty="0"/>
              <a:t>de cítrico </a:t>
            </a:r>
            <a:r>
              <a:rPr lang="es-ES" dirty="0" smtClean="0"/>
              <a:t>200g, Cáscara </a:t>
            </a:r>
            <a:r>
              <a:rPr lang="es-ES" dirty="0"/>
              <a:t>de sandía </a:t>
            </a:r>
            <a:r>
              <a:rPr lang="es-ES" dirty="0" smtClean="0"/>
              <a:t>400g, Cáscara </a:t>
            </a:r>
            <a:r>
              <a:rPr lang="es-ES" dirty="0"/>
              <a:t>de melón, 150 </a:t>
            </a:r>
            <a:r>
              <a:rPr lang="es-ES" dirty="0" smtClean="0"/>
              <a:t>g, Cáscara </a:t>
            </a:r>
            <a:r>
              <a:rPr lang="es-ES" dirty="0"/>
              <a:t>de banano 250g</a:t>
            </a:r>
            <a:endParaRPr lang="es-EC" dirty="0"/>
          </a:p>
        </p:txBody>
      </p:sp>
      <p:pic>
        <p:nvPicPr>
          <p:cNvPr id="31" name="30 Imagen" descr="E:\Respaldo\Pictures\XXII Expedición 25 enero\13 de febrero\DSC00197.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7021" y="3051875"/>
            <a:ext cx="2362772" cy="1371686"/>
          </a:xfrm>
          <a:prstGeom prst="rect">
            <a:avLst/>
          </a:prstGeom>
          <a:noFill/>
          <a:ln>
            <a:noFill/>
          </a:ln>
        </p:spPr>
      </p:pic>
      <p:pic>
        <p:nvPicPr>
          <p:cNvPr id="32" name="Picture 4" descr="https://yt3.ggpht.com/-CxmfZPHXZWs/AAAAAAAAAAI/AAAAAAAAAAA/pEdNeFAbDbc/s100-c-k-no/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904" y="269032"/>
            <a:ext cx="1237833" cy="1271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2214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Conteo de UFC</a:t>
            </a:r>
            <a:r>
              <a:rPr lang="es-EC" sz="1400" dirty="0" smtClean="0"/>
              <a:t>s</a:t>
            </a:r>
            <a:r>
              <a:rPr lang="es-EC" dirty="0" smtClean="0"/>
              <a:t> en las celdas experimentales</a:t>
            </a:r>
            <a:endParaRPr lang="es-EC" dirty="0"/>
          </a:p>
        </p:txBody>
      </p:sp>
      <p:graphicFrame>
        <p:nvGraphicFramePr>
          <p:cNvPr id="4" name="3 Tabla"/>
          <p:cNvGraphicFramePr>
            <a:graphicFrameLocks noGrp="1"/>
          </p:cNvGraphicFramePr>
          <p:nvPr>
            <p:extLst>
              <p:ext uri="{D42A27DB-BD31-4B8C-83A1-F6EECF244321}">
                <p14:modId xmlns:p14="http://schemas.microsoft.com/office/powerpoint/2010/main" val="2361471135"/>
              </p:ext>
            </p:extLst>
          </p:nvPr>
        </p:nvGraphicFramePr>
        <p:xfrm>
          <a:off x="726420" y="2276874"/>
          <a:ext cx="7758867" cy="3337596"/>
        </p:xfrm>
        <a:graphic>
          <a:graphicData uri="http://schemas.openxmlformats.org/drawingml/2006/table">
            <a:tbl>
              <a:tblPr firstRow="1" firstCol="1" bandRow="1">
                <a:tableStyleId>{5C22544A-7EE6-4342-B048-85BDC9FD1C3A}</a:tableStyleId>
              </a:tblPr>
              <a:tblGrid>
                <a:gridCol w="1674363"/>
                <a:gridCol w="1320559"/>
                <a:gridCol w="1191762"/>
                <a:gridCol w="1191762"/>
                <a:gridCol w="1193314"/>
                <a:gridCol w="1187107"/>
              </a:tblGrid>
              <a:tr h="370844">
                <a:tc rowSpan="2">
                  <a:txBody>
                    <a:bodyPr/>
                    <a:lstStyle/>
                    <a:p>
                      <a:pPr algn="ctr">
                        <a:lnSpc>
                          <a:spcPct val="115000"/>
                        </a:lnSpc>
                        <a:spcAft>
                          <a:spcPts val="0"/>
                        </a:spcAft>
                      </a:pPr>
                      <a:r>
                        <a:rPr lang="es-ES" sz="1400" dirty="0">
                          <a:effectLst/>
                        </a:rPr>
                        <a:t>UNIDAD</a:t>
                      </a:r>
                      <a:endParaRPr lang="es-EC" sz="1400" dirty="0">
                        <a:effectLst/>
                        <a:latin typeface="Times New Roman"/>
                        <a:ea typeface="Times New Roman"/>
                        <a:cs typeface="Times New Roman"/>
                      </a:endParaRPr>
                    </a:p>
                  </a:txBody>
                  <a:tcPr marL="44450" marR="44450" marT="0" marB="0" anchor="ctr"/>
                </a:tc>
                <a:tc gridSpan="5">
                  <a:txBody>
                    <a:bodyPr/>
                    <a:lstStyle/>
                    <a:p>
                      <a:pPr algn="ctr">
                        <a:lnSpc>
                          <a:spcPct val="115000"/>
                        </a:lnSpc>
                        <a:spcAft>
                          <a:spcPts val="0"/>
                        </a:spcAft>
                      </a:pPr>
                      <a:r>
                        <a:rPr lang="es-ES" sz="1400">
                          <a:effectLst/>
                        </a:rPr>
                        <a:t>Log UFCs</a:t>
                      </a:r>
                      <a:endParaRPr lang="es-EC" sz="1400">
                        <a:effectLst/>
                        <a:latin typeface="Times New Roman"/>
                        <a:ea typeface="Times New Roman"/>
                        <a:cs typeface="Times New Roman"/>
                      </a:endParaRPr>
                    </a:p>
                  </a:txBody>
                  <a:tcPr marL="44450" marR="44450" marT="0" marB="0" anchor="ct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70844">
                <a:tc vMerge="1">
                  <a:txBody>
                    <a:bodyPr/>
                    <a:lstStyle/>
                    <a:p>
                      <a:endParaRPr lang="es-EC"/>
                    </a:p>
                  </a:txBody>
                  <a:tcPr/>
                </a:tc>
                <a:tc>
                  <a:txBody>
                    <a:bodyPr/>
                    <a:lstStyle/>
                    <a:p>
                      <a:pPr algn="ctr">
                        <a:lnSpc>
                          <a:spcPct val="115000"/>
                        </a:lnSpc>
                        <a:spcAft>
                          <a:spcPts val="0"/>
                        </a:spcAft>
                      </a:pPr>
                      <a:r>
                        <a:rPr lang="es-ES" sz="1800" dirty="0">
                          <a:effectLst/>
                        </a:rPr>
                        <a:t>1</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2</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5</a:t>
                      </a:r>
                      <a:endParaRPr lang="es-EC" sz="1800">
                        <a:effectLst/>
                        <a:latin typeface="Times New Roman"/>
                        <a:ea typeface="Times New Roman"/>
                        <a:cs typeface="Times New Roman"/>
                      </a:endParaRPr>
                    </a:p>
                  </a:txBody>
                  <a:tcPr marL="44450" marR="44450" marT="0" marB="0"/>
                </a:tc>
              </a:tr>
              <a:tr h="370844">
                <a:tc>
                  <a:txBody>
                    <a:bodyPr/>
                    <a:lstStyle/>
                    <a:p>
                      <a:pPr algn="just">
                        <a:lnSpc>
                          <a:spcPct val="115000"/>
                        </a:lnSpc>
                        <a:spcAft>
                          <a:spcPts val="0"/>
                        </a:spcAft>
                      </a:pPr>
                      <a:r>
                        <a:rPr lang="es-ES" sz="1400">
                          <a:effectLst/>
                        </a:rPr>
                        <a:t>B1</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dirty="0">
                          <a:effectLst/>
                        </a:rPr>
                        <a:t>8,54</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3,01</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3,22</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3,04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3,15</a:t>
                      </a:r>
                      <a:endParaRPr lang="es-EC" sz="180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S" sz="1400">
                          <a:effectLst/>
                        </a:rPr>
                        <a:t>AP1</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8,54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2,95</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3,22</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3,15</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3,03</a:t>
                      </a:r>
                      <a:endParaRPr lang="es-EC" sz="180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S" sz="1400">
                          <a:effectLst/>
                        </a:rPr>
                        <a:t>AP4</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8,54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3,16</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3,41</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3,18</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3,07</a:t>
                      </a:r>
                      <a:endParaRPr lang="es-EC" sz="180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S" sz="1400">
                          <a:effectLst/>
                        </a:rPr>
                        <a:t>AP5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8,54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2,94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3,26</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3,12</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3,20</a:t>
                      </a:r>
                      <a:endParaRPr lang="es-EC" sz="180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S" sz="1400">
                          <a:effectLst/>
                        </a:rPr>
                        <a:t>CON</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8,54</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3,11</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3,28</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3,18</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3,12</a:t>
                      </a:r>
                      <a:endParaRPr lang="es-EC" sz="1800" dirty="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S" sz="1400">
                          <a:effectLst/>
                        </a:rPr>
                        <a:t>T</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2,43</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2,35</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a:effectLst/>
                        </a:rPr>
                        <a:t>3,17</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2,77</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800" dirty="0">
                          <a:effectLst/>
                        </a:rPr>
                        <a:t>2,92</a:t>
                      </a:r>
                      <a:endParaRPr lang="es-EC" sz="1800" dirty="0">
                        <a:effectLst/>
                        <a:latin typeface="Times New Roman"/>
                        <a:ea typeface="Times New Roman"/>
                        <a:cs typeface="Times New Roman"/>
                      </a:endParaRPr>
                    </a:p>
                  </a:txBody>
                  <a:tcPr marL="44450" marR="44450" marT="0" marB="0" anchor="ctr"/>
                </a:tc>
              </a:tr>
              <a:tr h="370844">
                <a:tc>
                  <a:txBody>
                    <a:bodyPr/>
                    <a:lstStyle/>
                    <a:p>
                      <a:pPr algn="just">
                        <a:lnSpc>
                          <a:spcPct val="115000"/>
                        </a:lnSpc>
                        <a:spcAft>
                          <a:spcPts val="0"/>
                        </a:spcAft>
                      </a:pPr>
                      <a:r>
                        <a:rPr lang="es-EC" sz="1400">
                          <a:effectLst/>
                        </a:rPr>
                        <a:t>Días</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0</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3</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a:effectLst/>
                        </a:rPr>
                        <a:t>9</a:t>
                      </a:r>
                      <a:endParaRPr lang="es-EC" sz="18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dirty="0">
                          <a:effectLst/>
                        </a:rPr>
                        <a:t>12</a:t>
                      </a:r>
                      <a:endParaRPr lang="es-EC" sz="18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800" dirty="0">
                          <a:effectLst/>
                        </a:rPr>
                        <a:t>15</a:t>
                      </a:r>
                      <a:endParaRPr lang="es-EC" sz="1800" dirty="0">
                        <a:effectLst/>
                        <a:latin typeface="Times New Roman"/>
                        <a:ea typeface="Times New Roman"/>
                        <a:cs typeface="Times New Roman"/>
                      </a:endParaRPr>
                    </a:p>
                  </a:txBody>
                  <a:tcPr marL="44450" marR="44450" marT="0" marB="0" anchor="ctr"/>
                </a:tc>
              </a:tr>
            </a:tbl>
          </a:graphicData>
        </a:graphic>
      </p:graphicFrame>
      <p:pic>
        <p:nvPicPr>
          <p:cNvPr id="5" name="Picture 4" descr="https://yt3.ggpht.com/-CxmfZPHXZWs/AAAAAAAAAAI/AAAAAAAAAAA/pEdNeFAbDbc/s100-c-k-no/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4"/>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371176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Curvas de variación de </a:t>
            </a:r>
            <a:r>
              <a:rPr lang="es-EC" dirty="0" err="1" smtClean="0"/>
              <a:t>ufc</a:t>
            </a:r>
            <a:r>
              <a:rPr lang="es-EC" sz="1400" dirty="0" err="1" smtClean="0"/>
              <a:t>s</a:t>
            </a:r>
            <a:endParaRPr lang="es-EC"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44824"/>
            <a:ext cx="4581525"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5073864" y="1844824"/>
            <a:ext cx="3851920" cy="4247317"/>
          </a:xfrm>
          <a:prstGeom prst="rect">
            <a:avLst/>
          </a:prstGeom>
        </p:spPr>
        <p:txBody>
          <a:bodyPr wrap="square">
            <a:spAutoFit/>
          </a:bodyPr>
          <a:lstStyle/>
          <a:p>
            <a:pPr algn="just"/>
            <a:r>
              <a:rPr lang="es-ES" b="1" dirty="0"/>
              <a:t>En la gráfica, podemos ver que la cantidad de UFCs desciende drásticamente desde 8,54 UFCs hasta valores de 2,35, hasta 3,1 en los primeros tres días de pruebas. A lo  largo del experimento en todas las celdas se evidencia un crecimiento de microorganismos con valores de  tres y cuatro cifras; si que se evidencian diferencias significativas entre cada celda. Incluso en la celda testigo se incrementan los UFCs, debido a la adición de materia orgánica en calidad de sustrato, que también aporta carga microbiana.</a:t>
            </a:r>
            <a:endParaRPr lang="es-EC" b="1" dirty="0"/>
          </a:p>
        </p:txBody>
      </p:sp>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1714296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Variación del </a:t>
            </a:r>
            <a:r>
              <a:rPr lang="es-EC" dirty="0" err="1" smtClean="0"/>
              <a:t>ph</a:t>
            </a:r>
            <a:r>
              <a:rPr lang="es-EC" dirty="0" smtClean="0"/>
              <a:t> en las celdas experimentales</a:t>
            </a:r>
            <a:endParaRPr lang="es-EC" dirty="0"/>
          </a:p>
        </p:txBody>
      </p:sp>
      <p:graphicFrame>
        <p:nvGraphicFramePr>
          <p:cNvPr id="4" name="3 Tabla"/>
          <p:cNvGraphicFramePr>
            <a:graphicFrameLocks noGrp="1"/>
          </p:cNvGraphicFramePr>
          <p:nvPr>
            <p:extLst>
              <p:ext uri="{D42A27DB-BD31-4B8C-83A1-F6EECF244321}">
                <p14:modId xmlns:p14="http://schemas.microsoft.com/office/powerpoint/2010/main" val="3408109462"/>
              </p:ext>
            </p:extLst>
          </p:nvPr>
        </p:nvGraphicFramePr>
        <p:xfrm>
          <a:off x="107504" y="2276872"/>
          <a:ext cx="4896544" cy="2736304"/>
        </p:xfrm>
        <a:graphic>
          <a:graphicData uri="http://schemas.openxmlformats.org/drawingml/2006/table">
            <a:tbl>
              <a:tblPr firstRow="1" firstCol="1" bandRow="1">
                <a:tableStyleId>{5C22544A-7EE6-4342-B048-85BDC9FD1C3A}</a:tableStyleId>
              </a:tblPr>
              <a:tblGrid>
                <a:gridCol w="833397"/>
                <a:gridCol w="805571"/>
                <a:gridCol w="814394"/>
                <a:gridCol w="814394"/>
                <a:gridCol w="814394"/>
                <a:gridCol w="814394"/>
              </a:tblGrid>
              <a:tr h="342038">
                <a:tc rowSpan="2">
                  <a:txBody>
                    <a:bodyPr/>
                    <a:lstStyle/>
                    <a:p>
                      <a:pPr algn="ctr">
                        <a:lnSpc>
                          <a:spcPct val="115000"/>
                        </a:lnSpc>
                        <a:spcAft>
                          <a:spcPts val="0"/>
                        </a:spcAft>
                      </a:pPr>
                      <a:r>
                        <a:rPr lang="es-EC" sz="1200" dirty="0">
                          <a:effectLst/>
                        </a:rPr>
                        <a:t>UNIDAD</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1</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2</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3</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4</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5</a:t>
                      </a:r>
                      <a:endParaRPr lang="es-EC" sz="1600">
                        <a:effectLst/>
                        <a:latin typeface="Times New Roman"/>
                        <a:ea typeface="Times New Roman"/>
                        <a:cs typeface="Times New Roman"/>
                      </a:endParaRPr>
                    </a:p>
                  </a:txBody>
                  <a:tcPr marL="44450" marR="44450" marT="0" marB="0" anchor="ctr"/>
                </a:tc>
              </a:tr>
              <a:tr h="342038">
                <a:tc vMerge="1">
                  <a:txBody>
                    <a:bodyPr/>
                    <a:lstStyle/>
                    <a:p>
                      <a:endParaRPr lang="es-EC"/>
                    </a:p>
                  </a:txBody>
                  <a:tcPr/>
                </a:tc>
                <a:tc>
                  <a:txBody>
                    <a:bodyPr/>
                    <a:lstStyle/>
                    <a:p>
                      <a:pPr algn="ctr">
                        <a:lnSpc>
                          <a:spcPct val="115000"/>
                        </a:lnSpc>
                        <a:spcAft>
                          <a:spcPts val="0"/>
                        </a:spcAft>
                      </a:pPr>
                      <a:r>
                        <a:rPr lang="es-EC" sz="1600" dirty="0">
                          <a:effectLst/>
                        </a:rPr>
                        <a:t>pH</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pH</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pH</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pH</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pH</a:t>
                      </a:r>
                      <a:endParaRPr lang="es-EC" sz="160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B1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5,85</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6,17</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6,23</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a:effectLst/>
                        </a:rPr>
                        <a:t>6,1</a:t>
                      </a:r>
                      <a:endParaRPr lang="es-EC" sz="160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AP1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5,83</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6,68</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6,81</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a:effectLst/>
                        </a:rPr>
                        <a:t>6,7</a:t>
                      </a:r>
                      <a:endParaRPr lang="es-EC" sz="160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AP4</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5.77</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dirty="0">
                          <a:effectLst/>
                        </a:rPr>
                        <a:t>6,51</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6,04</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a:effectLst/>
                        </a:rPr>
                        <a:t>6,3</a:t>
                      </a:r>
                      <a:endParaRPr lang="es-EC" sz="160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AP5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6,18</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6,59</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6,37</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6,4</a:t>
                      </a:r>
                      <a:endParaRPr lang="es-EC" sz="1600" dirty="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Consorcio</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6,38</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6,55</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6,68</a:t>
                      </a:r>
                      <a:endParaRPr lang="es-EC" sz="16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6,5</a:t>
                      </a:r>
                      <a:endParaRPr lang="es-EC" sz="1600" dirty="0">
                        <a:effectLst/>
                        <a:latin typeface="Times New Roman"/>
                        <a:ea typeface="Times New Roman"/>
                        <a:cs typeface="Times New Roman"/>
                      </a:endParaRPr>
                    </a:p>
                  </a:txBody>
                  <a:tcPr marL="44450" marR="44450" marT="0" marB="0" anchor="ctr"/>
                </a:tc>
              </a:tr>
              <a:tr h="342038">
                <a:tc>
                  <a:txBody>
                    <a:bodyPr/>
                    <a:lstStyle/>
                    <a:p>
                      <a:pPr algn="just">
                        <a:lnSpc>
                          <a:spcPct val="115000"/>
                        </a:lnSpc>
                        <a:spcAft>
                          <a:spcPts val="0"/>
                        </a:spcAft>
                      </a:pPr>
                      <a:r>
                        <a:rPr lang="es-EC" sz="1200">
                          <a:effectLst/>
                        </a:rPr>
                        <a:t>Testigo</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7,0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6,33</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600">
                          <a:effectLst/>
                        </a:rPr>
                        <a:t>6,54</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a:effectLst/>
                        </a:rPr>
                        <a:t>6,50</a:t>
                      </a:r>
                      <a:endParaRPr lang="es-EC" sz="16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S" sz="1600" dirty="0">
                          <a:effectLst/>
                        </a:rPr>
                        <a:t>6,62</a:t>
                      </a:r>
                      <a:endParaRPr lang="es-EC" sz="1600" dirty="0">
                        <a:effectLst/>
                        <a:latin typeface="Times New Roman"/>
                        <a:ea typeface="Times New Roman"/>
                        <a:cs typeface="Times New Roman"/>
                      </a:endParaRPr>
                    </a:p>
                  </a:txBody>
                  <a:tcPr marL="44450" marR="44450" marT="0" marB="0" anchor="b"/>
                </a:tc>
              </a:tr>
            </a:tbl>
          </a:graphicData>
        </a:graphic>
      </p:graphicFrame>
      <p:pic>
        <p:nvPicPr>
          <p:cNvPr id="819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3140968"/>
            <a:ext cx="4038600" cy="3120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1977285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quarter" idx="13"/>
          </p:nvPr>
        </p:nvSpPr>
        <p:spPr>
          <a:xfrm>
            <a:off x="421195" y="1844824"/>
            <a:ext cx="8229600" cy="4360504"/>
          </a:xfrm>
        </p:spPr>
        <p:txBody>
          <a:bodyPr>
            <a:noAutofit/>
          </a:bodyPr>
          <a:lstStyle/>
          <a:p>
            <a:pPr marL="342900" indent="-342900" algn="just">
              <a:buFont typeface="Arial" panose="020B0604020202020204" pitchFamily="34" charset="0"/>
              <a:buChar char="•"/>
            </a:pPr>
            <a:r>
              <a:rPr lang="es-ES" sz="2400" dirty="0">
                <a:latin typeface="Arial"/>
                <a:ea typeface="Times New Roman"/>
              </a:rPr>
              <a:t>Para conocer la concentración inicial del hidrocarburo en el suelo experimental, una alícuota de 500g de la misma se ha tomado para ser analizado en un laboratorio certificado de Ecuador, según la normativa del RAHOE. </a:t>
            </a:r>
            <a:endParaRPr lang="es-EC" sz="2400" dirty="0">
              <a:latin typeface="Times New Roman"/>
              <a:ea typeface="Times New Roman"/>
            </a:endParaRPr>
          </a:p>
          <a:p>
            <a:pPr marL="342900" indent="-342900" algn="just">
              <a:buFont typeface="Arial" panose="020B0604020202020204" pitchFamily="34" charset="0"/>
              <a:buChar char="•"/>
            </a:pPr>
            <a:r>
              <a:rPr lang="es-ES" sz="2400" b="1" dirty="0">
                <a:latin typeface="Arial"/>
                <a:ea typeface="Times New Roman"/>
              </a:rPr>
              <a:t>El objetivo de esta prueba es demostrar</a:t>
            </a:r>
            <a:r>
              <a:rPr lang="es-ES" sz="2400" dirty="0">
                <a:latin typeface="Arial"/>
                <a:ea typeface="Times New Roman"/>
              </a:rPr>
              <a:t> </a:t>
            </a:r>
            <a:r>
              <a:rPr lang="es-ES" sz="2400" b="1" dirty="0">
                <a:latin typeface="Arial"/>
                <a:ea typeface="Times New Roman"/>
              </a:rPr>
              <a:t>que los suelos contaminados</a:t>
            </a:r>
            <a:r>
              <a:rPr lang="es-ES" sz="2400" dirty="0">
                <a:latin typeface="Arial"/>
                <a:ea typeface="Times New Roman"/>
              </a:rPr>
              <a:t> con hidrocarburos generados en las operaciones de PEVIMA, </a:t>
            </a:r>
            <a:r>
              <a:rPr lang="es-ES" sz="2400" b="1" u="sng" dirty="0">
                <a:latin typeface="Arial"/>
                <a:ea typeface="Times New Roman"/>
              </a:rPr>
              <a:t>deben y pueden ser tratados in situ,</a:t>
            </a:r>
            <a:r>
              <a:rPr lang="es-ES" sz="2400" dirty="0">
                <a:latin typeface="Arial"/>
                <a:ea typeface="Times New Roman"/>
              </a:rPr>
              <a:t> sin tener que ser evacuados al continente de acuerdo al Protocolo Ambiental de Madrid. </a:t>
            </a:r>
            <a:endParaRPr lang="es-EC" sz="2400" dirty="0"/>
          </a:p>
        </p:txBody>
      </p:sp>
      <p:sp>
        <p:nvSpPr>
          <p:cNvPr id="3" name="2 Título"/>
          <p:cNvSpPr>
            <a:spLocks noGrp="1"/>
          </p:cNvSpPr>
          <p:nvPr>
            <p:ph type="title"/>
          </p:nvPr>
        </p:nvSpPr>
        <p:spPr/>
        <p:txBody>
          <a:bodyPr/>
          <a:lstStyle/>
          <a:p>
            <a:r>
              <a:rPr lang="es-EC" dirty="0" smtClean="0"/>
              <a:t>Terrarios de suelos</a:t>
            </a:r>
            <a:endParaRPr lang="es-EC" dirty="0"/>
          </a:p>
        </p:txBody>
      </p:sp>
      <p:pic>
        <p:nvPicPr>
          <p:cNvPr id="4" name="Picture 4" descr="https://yt3.ggpht.com/-CxmfZPHXZWs/AAAAAAAAAAI/AAAAAAAAAAA/pEdNeFAbDbc/s100-c-k-no/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Imagen 6"/>
          <p:cNvPicPr>
            <a:picLocks noChangeAspect="1"/>
          </p:cNvPicPr>
          <p:nvPr/>
        </p:nvPicPr>
        <p:blipFill>
          <a:blip r:embed="rId4"/>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1870181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MUESTREO DE SUELOS</a:t>
            </a:r>
            <a:endParaRPr lang="es-EC" dirty="0"/>
          </a:p>
        </p:txBody>
      </p:sp>
      <p:graphicFrame>
        <p:nvGraphicFramePr>
          <p:cNvPr id="4" name="3 Tabla"/>
          <p:cNvGraphicFramePr>
            <a:graphicFrameLocks noGrp="1"/>
          </p:cNvGraphicFramePr>
          <p:nvPr>
            <p:extLst>
              <p:ext uri="{D42A27DB-BD31-4B8C-83A1-F6EECF244321}">
                <p14:modId xmlns:p14="http://schemas.microsoft.com/office/powerpoint/2010/main" val="2628456762"/>
              </p:ext>
            </p:extLst>
          </p:nvPr>
        </p:nvGraphicFramePr>
        <p:xfrm>
          <a:off x="827584" y="2060848"/>
          <a:ext cx="7272808" cy="4248468"/>
        </p:xfrm>
        <a:graphic>
          <a:graphicData uri="http://schemas.openxmlformats.org/drawingml/2006/table">
            <a:tbl>
              <a:tblPr firstRow="1" firstCol="1" bandRow="1">
                <a:tableStyleId>{5C22544A-7EE6-4342-B048-85BDC9FD1C3A}</a:tableStyleId>
              </a:tblPr>
              <a:tblGrid>
                <a:gridCol w="2030666"/>
                <a:gridCol w="2024248"/>
                <a:gridCol w="1533771"/>
                <a:gridCol w="1684123"/>
              </a:tblGrid>
              <a:tr h="354039">
                <a:tc>
                  <a:txBody>
                    <a:bodyPr/>
                    <a:lstStyle/>
                    <a:p>
                      <a:pPr algn="ctr">
                        <a:spcAft>
                          <a:spcPts val="0"/>
                        </a:spcAft>
                      </a:pPr>
                      <a:r>
                        <a:rPr lang="es-ES" sz="1600" dirty="0">
                          <a:effectLst/>
                        </a:rPr>
                        <a:t>SITIOS</a:t>
                      </a:r>
                      <a:endParaRPr lang="es-EC" sz="1600" dirty="0">
                        <a:effectLst/>
                        <a:latin typeface="Times New Roman"/>
                        <a:ea typeface="Times New Roman"/>
                        <a:cs typeface="Times New Roman"/>
                      </a:endParaRPr>
                    </a:p>
                  </a:txBody>
                  <a:tcPr marL="68580" marR="68580" marT="0" marB="0"/>
                </a:tc>
                <a:tc gridSpan="2">
                  <a:txBody>
                    <a:bodyPr/>
                    <a:lstStyle/>
                    <a:p>
                      <a:pPr algn="ctr">
                        <a:spcAft>
                          <a:spcPts val="0"/>
                        </a:spcAft>
                      </a:pPr>
                      <a:r>
                        <a:rPr lang="es-ES" sz="1600">
                          <a:effectLst/>
                        </a:rPr>
                        <a:t>COORDENADAS UTM</a:t>
                      </a:r>
                      <a:endParaRPr lang="es-EC" sz="1600">
                        <a:effectLst/>
                        <a:latin typeface="Times New Roman"/>
                        <a:ea typeface="Times New Roman"/>
                        <a:cs typeface="Times New Roman"/>
                      </a:endParaRPr>
                    </a:p>
                  </a:txBody>
                  <a:tcPr marL="68580" marR="68580" marT="0" marB="0"/>
                </a:tc>
                <a:tc hMerge="1">
                  <a:txBody>
                    <a:bodyPr/>
                    <a:lstStyle/>
                    <a:p>
                      <a:endParaRPr lang="es-EC"/>
                    </a:p>
                  </a:txBody>
                  <a:tcPr/>
                </a:tc>
                <a:tc>
                  <a:txBody>
                    <a:bodyPr/>
                    <a:lstStyle/>
                    <a:p>
                      <a:pPr algn="ctr">
                        <a:spcAft>
                          <a:spcPts val="0"/>
                        </a:spcAft>
                      </a:pPr>
                      <a:r>
                        <a:rPr lang="es-ES" sz="1600">
                          <a:effectLst/>
                        </a:rPr>
                        <a:t>ALTITUD</a:t>
                      </a:r>
                      <a:endParaRPr lang="es-EC" sz="1600">
                        <a:effectLst/>
                        <a:latin typeface="Times New Roman"/>
                        <a:ea typeface="Times New Roman"/>
                        <a:cs typeface="Times New Roman"/>
                      </a:endParaRPr>
                    </a:p>
                  </a:txBody>
                  <a:tcPr marL="68580" marR="68580" marT="0" marB="0"/>
                </a:tc>
              </a:tr>
              <a:tr h="354039">
                <a:tc>
                  <a:txBody>
                    <a:bodyPr/>
                    <a:lstStyle/>
                    <a:p>
                      <a:pPr>
                        <a:spcAft>
                          <a:spcPts val="0"/>
                        </a:spcAft>
                      </a:pPr>
                      <a:r>
                        <a:rPr lang="es-ES" sz="1600" dirty="0">
                          <a:effectLst/>
                        </a:rPr>
                        <a:t>ISLA BARRIENTOS</a:t>
                      </a:r>
                      <a:endParaRPr lang="es-EC" sz="1600" dirty="0">
                        <a:effectLst/>
                        <a:latin typeface="Times New Roman"/>
                        <a:ea typeface="Times New Roman"/>
                        <a:cs typeface="Times New Roman"/>
                      </a:endParaRPr>
                    </a:p>
                  </a:txBody>
                  <a:tcPr marL="68580" marR="68580" marT="0" marB="0"/>
                </a:tc>
                <a:tc gridSpan="2">
                  <a:txBody>
                    <a:bodyPr/>
                    <a:lstStyle/>
                    <a:p>
                      <a:pPr>
                        <a:spcAft>
                          <a:spcPts val="0"/>
                        </a:spcAft>
                      </a:pPr>
                      <a:r>
                        <a:rPr lang="es-ES" sz="1600" dirty="0">
                          <a:effectLst/>
                        </a:rPr>
                        <a:t> </a:t>
                      </a:r>
                      <a:endParaRPr lang="es-EC" sz="1600" dirty="0">
                        <a:effectLst/>
                        <a:latin typeface="Times New Roman"/>
                        <a:ea typeface="Times New Roman"/>
                        <a:cs typeface="Times New Roman"/>
                      </a:endParaRPr>
                    </a:p>
                  </a:txBody>
                  <a:tcPr marL="68580" marR="68580" marT="0" marB="0"/>
                </a:tc>
                <a:tc hMerge="1">
                  <a:txBody>
                    <a:bodyPr/>
                    <a:lstStyle/>
                    <a:p>
                      <a:endParaRPr lang="es-EC"/>
                    </a:p>
                  </a:txBody>
                  <a:tcPr/>
                </a:tc>
                <a:tc>
                  <a:txBody>
                    <a:bodyPr/>
                    <a:lstStyle/>
                    <a:p>
                      <a:pPr>
                        <a:spcAft>
                          <a:spcPts val="0"/>
                        </a:spcAft>
                      </a:pPr>
                      <a:r>
                        <a:rPr lang="es-ES" sz="1600">
                          <a:effectLst/>
                        </a:rPr>
                        <a:t> </a:t>
                      </a:r>
                      <a:endParaRPr lang="es-EC" sz="1600">
                        <a:effectLst/>
                        <a:latin typeface="Times New Roman"/>
                        <a:ea typeface="Times New Roman"/>
                        <a:cs typeface="Times New Roman"/>
                      </a:endParaRPr>
                    </a:p>
                  </a:txBody>
                  <a:tcPr marL="68580" marR="68580" marT="0" marB="0"/>
                </a:tc>
              </a:tr>
              <a:tr h="354039">
                <a:tc>
                  <a:txBody>
                    <a:bodyPr/>
                    <a:lstStyle/>
                    <a:p>
                      <a:pPr>
                        <a:spcAft>
                          <a:spcPts val="0"/>
                        </a:spcAft>
                      </a:pPr>
                      <a:r>
                        <a:rPr lang="es-ES" sz="1600" dirty="0">
                          <a:effectLst/>
                        </a:rPr>
                        <a:t>Playa 1</a:t>
                      </a:r>
                      <a:endParaRPr lang="es-EC" sz="1600" dirty="0">
                        <a:effectLst/>
                        <a:latin typeface="Times New Roman"/>
                        <a:ea typeface="Times New Roman"/>
                        <a:cs typeface="Times New Roman"/>
                      </a:endParaRPr>
                    </a:p>
                  </a:txBody>
                  <a:tcPr marL="68580" marR="68580" marT="0" marB="0">
                    <a:solidFill>
                      <a:srgbClr val="00B0F0"/>
                    </a:solidFill>
                  </a:tcPr>
                </a:tc>
                <a:tc>
                  <a:txBody>
                    <a:bodyPr/>
                    <a:lstStyle/>
                    <a:p>
                      <a:pPr algn="ctr">
                        <a:spcAft>
                          <a:spcPts val="0"/>
                        </a:spcAft>
                      </a:pPr>
                      <a:r>
                        <a:rPr lang="es-ES" sz="1600" b="1" dirty="0">
                          <a:effectLst/>
                        </a:rPr>
                        <a:t>21E0358304</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3077471</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 msnm</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dirty="0">
                          <a:effectLst/>
                        </a:rPr>
                        <a:t>Playa 2 </a:t>
                      </a:r>
                      <a:endParaRPr lang="es-EC" sz="1600" dirty="0">
                        <a:effectLst/>
                        <a:latin typeface="Times New Roman"/>
                        <a:ea typeface="Times New Roman"/>
                        <a:cs typeface="Times New Roman"/>
                      </a:endParaRPr>
                    </a:p>
                  </a:txBody>
                  <a:tcPr marL="68580" marR="68580" marT="0" marB="0">
                    <a:solidFill>
                      <a:srgbClr val="00B0F0"/>
                    </a:solidFill>
                  </a:tcPr>
                </a:tc>
                <a:tc>
                  <a:txBody>
                    <a:bodyPr/>
                    <a:lstStyle/>
                    <a:p>
                      <a:pPr algn="ctr">
                        <a:spcAft>
                          <a:spcPts val="0"/>
                        </a:spcAft>
                      </a:pPr>
                      <a:r>
                        <a:rPr lang="es-ES" sz="1600" b="1" dirty="0">
                          <a:effectLst/>
                        </a:rPr>
                        <a:t>21E0358819</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3077469</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4 msnm</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dirty="0">
                          <a:effectLst/>
                        </a:rPr>
                        <a:t>Playa 3</a:t>
                      </a:r>
                      <a:endParaRPr lang="es-EC" sz="1600" dirty="0">
                        <a:effectLst/>
                        <a:latin typeface="Times New Roman"/>
                        <a:ea typeface="Times New Roman"/>
                        <a:cs typeface="Times New Roman"/>
                      </a:endParaRPr>
                    </a:p>
                  </a:txBody>
                  <a:tcPr marL="68580" marR="68580" marT="0" marB="0">
                    <a:solidFill>
                      <a:srgbClr val="00B0F0"/>
                    </a:solidFill>
                  </a:tcPr>
                </a:tc>
                <a:tc>
                  <a:txBody>
                    <a:bodyPr/>
                    <a:lstStyle/>
                    <a:p>
                      <a:pPr algn="ctr">
                        <a:spcAft>
                          <a:spcPts val="0"/>
                        </a:spcAft>
                      </a:pPr>
                      <a:r>
                        <a:rPr lang="es-ES" sz="1600" b="1" dirty="0">
                          <a:effectLst/>
                        </a:rPr>
                        <a:t>21E0358830</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3077471</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 msnm</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a:effectLst/>
                        </a:rPr>
                        <a:t> </a:t>
                      </a:r>
                      <a:endParaRPr lang="es-EC" sz="1600">
                        <a:effectLst/>
                        <a:latin typeface="Times New Roman"/>
                        <a:ea typeface="Times New Roman"/>
                        <a:cs typeface="Times New Roman"/>
                      </a:endParaRPr>
                    </a:p>
                  </a:txBody>
                  <a:tcPr marL="68580" marR="68580" marT="0" marB="0"/>
                </a:tc>
                <a:tc>
                  <a:txBody>
                    <a:bodyPr/>
                    <a:lstStyle/>
                    <a:p>
                      <a:pPr algn="ctr">
                        <a:spcAft>
                          <a:spcPts val="0"/>
                        </a:spcAft>
                      </a:pPr>
                      <a:r>
                        <a:rPr lang="es-ES" sz="1600" b="1">
                          <a:effectLst/>
                        </a:rPr>
                        <a:t> </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a:effectLst/>
                        </a:rPr>
                        <a:t>LEON DORMIDO</a:t>
                      </a:r>
                      <a:endParaRPr lang="es-EC" sz="1600">
                        <a:effectLst/>
                        <a:latin typeface="Times New Roman"/>
                        <a:ea typeface="Times New Roman"/>
                        <a:cs typeface="Times New Roman"/>
                      </a:endParaRPr>
                    </a:p>
                  </a:txBody>
                  <a:tcPr marL="68580" marR="68580" marT="0" marB="0"/>
                </a:tc>
                <a:tc>
                  <a:txBody>
                    <a:bodyPr/>
                    <a:lstStyle/>
                    <a:p>
                      <a:pPr algn="ctr">
                        <a:spcAft>
                          <a:spcPts val="0"/>
                        </a:spcAft>
                      </a:pPr>
                      <a:r>
                        <a:rPr lang="es-ES" sz="1600" b="1">
                          <a:effectLst/>
                        </a:rPr>
                        <a:t> </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dirty="0">
                          <a:effectLst/>
                        </a:rPr>
                        <a:t>1</a:t>
                      </a:r>
                      <a:endParaRPr lang="es-EC" sz="1600" dirty="0">
                        <a:effectLst/>
                        <a:latin typeface="Times New Roman"/>
                        <a:ea typeface="Times New Roman"/>
                        <a:cs typeface="Times New Roman"/>
                      </a:endParaRPr>
                    </a:p>
                  </a:txBody>
                  <a:tcPr marL="68580" marR="68580" marT="0" marB="0">
                    <a:solidFill>
                      <a:srgbClr val="0070C0"/>
                    </a:solidFill>
                  </a:tcPr>
                </a:tc>
                <a:tc>
                  <a:txBody>
                    <a:bodyPr/>
                    <a:lstStyle/>
                    <a:p>
                      <a:pPr algn="ctr">
                        <a:spcAft>
                          <a:spcPts val="0"/>
                        </a:spcAft>
                      </a:pPr>
                      <a:r>
                        <a:rPr lang="es-ES" sz="1600" b="1" dirty="0">
                          <a:effectLst/>
                        </a:rPr>
                        <a:t>21E0359163</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3073246</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10 msnm</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a:effectLst/>
                        </a:rPr>
                        <a:t>RIO CULEBRA</a:t>
                      </a:r>
                      <a:endParaRPr lang="es-EC" sz="1600">
                        <a:effectLst/>
                        <a:latin typeface="Times New Roman"/>
                        <a:ea typeface="Times New Roman"/>
                        <a:cs typeface="Times New Roman"/>
                      </a:endParaRPr>
                    </a:p>
                  </a:txBody>
                  <a:tcPr marL="68580" marR="68580" marT="0" marB="0"/>
                </a:tc>
                <a:tc>
                  <a:txBody>
                    <a:bodyPr/>
                    <a:lstStyle/>
                    <a:p>
                      <a:pPr algn="ctr">
                        <a:spcAft>
                          <a:spcPts val="0"/>
                        </a:spcAft>
                      </a:pPr>
                      <a:r>
                        <a:rPr lang="es-ES" sz="1600" b="1">
                          <a:effectLst/>
                        </a:rPr>
                        <a:t> </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dirty="0">
                          <a:effectLst/>
                        </a:rPr>
                        <a:t> </a:t>
                      </a:r>
                      <a:r>
                        <a:rPr lang="es-ES" sz="1600" dirty="0" smtClean="0">
                          <a:effectLst/>
                        </a:rPr>
                        <a:t>1</a:t>
                      </a:r>
                      <a:endParaRPr lang="es-EC" sz="1600" dirty="0">
                        <a:effectLst/>
                        <a:latin typeface="Times New Roman"/>
                        <a:ea typeface="Times New Roman"/>
                        <a:cs typeface="Times New Roman"/>
                      </a:endParaRPr>
                    </a:p>
                  </a:txBody>
                  <a:tcPr marL="68580" marR="68580" marT="0" marB="0">
                    <a:solidFill>
                      <a:srgbClr val="7030A0"/>
                    </a:solidFill>
                  </a:tcPr>
                </a:tc>
                <a:tc>
                  <a:txBody>
                    <a:bodyPr/>
                    <a:lstStyle/>
                    <a:p>
                      <a:pPr algn="ctr">
                        <a:spcAft>
                          <a:spcPts val="0"/>
                        </a:spcAft>
                      </a:pPr>
                      <a:r>
                        <a:rPr lang="es-ES" sz="1600" b="1">
                          <a:effectLst/>
                        </a:rPr>
                        <a:t>21E0359154</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3072896</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7m</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a:effectLst/>
                        </a:rPr>
                        <a:t>ESTACION PRAT</a:t>
                      </a:r>
                      <a:endParaRPr lang="es-EC" sz="1600">
                        <a:effectLst/>
                        <a:latin typeface="Times New Roman"/>
                        <a:ea typeface="Times New Roman"/>
                        <a:cs typeface="Times New Roman"/>
                      </a:endParaRPr>
                    </a:p>
                  </a:txBody>
                  <a:tcPr marL="68580" marR="68580" marT="0" marB="0"/>
                </a:tc>
                <a:tc>
                  <a:txBody>
                    <a:bodyPr/>
                    <a:lstStyle/>
                    <a:p>
                      <a:pPr algn="ctr">
                        <a:spcAft>
                          <a:spcPts val="0"/>
                        </a:spcAft>
                      </a:pPr>
                      <a:r>
                        <a:rPr lang="es-ES" sz="1600" b="1">
                          <a:effectLst/>
                        </a:rPr>
                        <a:t> </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spcAft>
                          <a:spcPts val="0"/>
                        </a:spcAft>
                      </a:pPr>
                      <a:r>
                        <a:rPr lang="es-ES" sz="1600" b="1" dirty="0">
                          <a:effectLst/>
                        </a:rPr>
                        <a:t> </a:t>
                      </a:r>
                      <a:endParaRPr lang="es-EC" sz="1600" b="1" dirty="0">
                        <a:effectLst/>
                        <a:latin typeface="Times New Roman"/>
                        <a:ea typeface="Times New Roman"/>
                        <a:cs typeface="Times New Roman"/>
                      </a:endParaRPr>
                    </a:p>
                  </a:txBody>
                  <a:tcPr marL="68580" marR="68580" marT="0" marB="0">
                    <a:solidFill>
                      <a:srgbClr val="FFFF00"/>
                    </a:solidFill>
                  </a:tcPr>
                </a:tc>
              </a:tr>
              <a:tr h="354039">
                <a:tc>
                  <a:txBody>
                    <a:bodyPr/>
                    <a:lstStyle/>
                    <a:p>
                      <a:pPr>
                        <a:spcAft>
                          <a:spcPts val="0"/>
                        </a:spcAft>
                      </a:pPr>
                      <a:r>
                        <a:rPr lang="es-ES" sz="1600">
                          <a:effectLst/>
                        </a:rPr>
                        <a:t>1</a:t>
                      </a:r>
                      <a:endParaRPr lang="es-EC" sz="1600">
                        <a:effectLst/>
                        <a:latin typeface="Times New Roman"/>
                        <a:ea typeface="Times New Roman"/>
                        <a:cs typeface="Times New Roman"/>
                      </a:endParaRPr>
                    </a:p>
                  </a:txBody>
                  <a:tcPr marL="68580" marR="68580" marT="0" marB="0"/>
                </a:tc>
                <a:tc>
                  <a:txBody>
                    <a:bodyPr/>
                    <a:lstStyle/>
                    <a:p>
                      <a:pPr algn="ctr">
                        <a:spcAft>
                          <a:spcPts val="0"/>
                        </a:spcAft>
                      </a:pPr>
                      <a:r>
                        <a:rPr lang="es-ES" sz="1600" b="1">
                          <a:effectLst/>
                        </a:rPr>
                        <a:t>21E0362729</a:t>
                      </a:r>
                      <a:endParaRPr lang="es-EC" sz="1600" b="1">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3069603</a:t>
                      </a:r>
                      <a:endParaRPr lang="es-EC" sz="1600" b="1" dirty="0">
                        <a:effectLst/>
                        <a:latin typeface="Times New Roman"/>
                        <a:ea typeface="Times New Roman"/>
                        <a:cs typeface="Times New Roman"/>
                      </a:endParaRPr>
                    </a:p>
                  </a:txBody>
                  <a:tcPr marL="68580" marR="68580" marT="0" marB="0">
                    <a:solidFill>
                      <a:srgbClr val="92D050"/>
                    </a:solidFill>
                  </a:tcPr>
                </a:tc>
                <a:tc>
                  <a:txBody>
                    <a:bodyPr/>
                    <a:lstStyle/>
                    <a:p>
                      <a:pPr algn="ctr">
                        <a:spcAft>
                          <a:spcPts val="0"/>
                        </a:spcAft>
                      </a:pPr>
                      <a:r>
                        <a:rPr lang="es-ES" sz="1600" b="1" dirty="0">
                          <a:effectLst/>
                        </a:rPr>
                        <a:t>7 msnm</a:t>
                      </a:r>
                      <a:endParaRPr lang="es-EC" sz="1600" b="1" dirty="0">
                        <a:effectLst/>
                        <a:latin typeface="Times New Roman"/>
                        <a:ea typeface="Times New Roman"/>
                        <a:cs typeface="Times New Roman"/>
                      </a:endParaRPr>
                    </a:p>
                  </a:txBody>
                  <a:tcPr marL="68580" marR="68580" marT="0" marB="0">
                    <a:solidFill>
                      <a:srgbClr val="FFFF00"/>
                    </a:solidFill>
                  </a:tcPr>
                </a:tc>
              </a:tr>
            </a:tbl>
          </a:graphicData>
        </a:graphic>
      </p:graphicFrame>
      <p:pic>
        <p:nvPicPr>
          <p:cNvPr id="5" name="Picture 4" descr="https://yt3.ggpht.com/-CxmfZPHXZWs/AAAAAAAAAAI/AAAAAAAAAAA/pEdNeFAbDbc/s100-c-k-no/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n 6"/>
          <p:cNvPicPr>
            <a:picLocks noChangeAspect="1"/>
          </p:cNvPicPr>
          <p:nvPr/>
        </p:nvPicPr>
        <p:blipFill>
          <a:blip r:embed="rId4"/>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3791011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TRABAJOS PENDIENTES</a:t>
            </a:r>
            <a:endParaRPr lang="es-EC"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17" y="2780928"/>
            <a:ext cx="9144001" cy="1994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6516216" y="1844824"/>
            <a:ext cx="2448272" cy="646331"/>
          </a:xfrm>
          <a:prstGeom prst="rect">
            <a:avLst/>
          </a:prstGeom>
          <a:solidFill>
            <a:srgbClr val="92D050"/>
          </a:solidFill>
        </p:spPr>
        <p:txBody>
          <a:bodyPr wrap="square" rtlCol="0">
            <a:spAutoFit/>
          </a:bodyPr>
          <a:lstStyle/>
          <a:p>
            <a:pPr algn="ctr"/>
            <a:r>
              <a:rPr lang="es-EC" b="1" dirty="0" smtClean="0">
                <a:solidFill>
                  <a:schemeClr val="bg1"/>
                </a:solidFill>
              </a:rPr>
              <a:t>Identificación molecular de las cepas</a:t>
            </a:r>
            <a:endParaRPr lang="es-EC" b="1" dirty="0">
              <a:solidFill>
                <a:schemeClr val="bg1"/>
              </a:solidFill>
            </a:endParaRPr>
          </a:p>
        </p:txBody>
      </p:sp>
      <p:sp>
        <p:nvSpPr>
          <p:cNvPr id="6" name="5 CuadroTexto"/>
          <p:cNvSpPr txBox="1"/>
          <p:nvPr/>
        </p:nvSpPr>
        <p:spPr>
          <a:xfrm>
            <a:off x="6516216" y="2996952"/>
            <a:ext cx="2448272" cy="646331"/>
          </a:xfrm>
          <a:prstGeom prst="rect">
            <a:avLst/>
          </a:prstGeom>
          <a:solidFill>
            <a:srgbClr val="92D050"/>
          </a:solidFill>
        </p:spPr>
        <p:txBody>
          <a:bodyPr wrap="square" rtlCol="0">
            <a:spAutoFit/>
          </a:bodyPr>
          <a:lstStyle/>
          <a:p>
            <a:pPr algn="ctr"/>
            <a:r>
              <a:rPr lang="es-EC" b="1" dirty="0" smtClean="0">
                <a:solidFill>
                  <a:schemeClr val="bg1"/>
                </a:solidFill>
              </a:rPr>
              <a:t>Pruebas de campo en zonas alto andinas</a:t>
            </a:r>
            <a:endParaRPr lang="es-EC" b="1" dirty="0">
              <a:solidFill>
                <a:schemeClr val="bg1"/>
              </a:solidFill>
            </a:endParaRPr>
          </a:p>
        </p:txBody>
      </p:sp>
      <p:sp>
        <p:nvSpPr>
          <p:cNvPr id="7" name="6 CuadroTexto"/>
          <p:cNvSpPr txBox="1"/>
          <p:nvPr/>
        </p:nvSpPr>
        <p:spPr>
          <a:xfrm>
            <a:off x="6444208" y="4941168"/>
            <a:ext cx="2448272" cy="646331"/>
          </a:xfrm>
          <a:prstGeom prst="rect">
            <a:avLst/>
          </a:prstGeom>
          <a:solidFill>
            <a:srgbClr val="92D050"/>
          </a:solidFill>
        </p:spPr>
        <p:txBody>
          <a:bodyPr wrap="square" rtlCol="0">
            <a:spAutoFit/>
          </a:bodyPr>
          <a:lstStyle/>
          <a:p>
            <a:pPr algn="ctr"/>
            <a:r>
              <a:rPr lang="es-EC" b="1" dirty="0" smtClean="0">
                <a:solidFill>
                  <a:schemeClr val="bg1"/>
                </a:solidFill>
              </a:rPr>
              <a:t>Definición de parámetros cinéticos</a:t>
            </a:r>
            <a:endParaRPr lang="es-EC" b="1" dirty="0">
              <a:solidFill>
                <a:schemeClr val="bg1"/>
              </a:solidFill>
            </a:endParaRPr>
          </a:p>
        </p:txBody>
      </p:sp>
      <p:sp>
        <p:nvSpPr>
          <p:cNvPr id="8" name="7 CuadroTexto"/>
          <p:cNvSpPr txBox="1"/>
          <p:nvPr/>
        </p:nvSpPr>
        <p:spPr>
          <a:xfrm>
            <a:off x="227305" y="1844824"/>
            <a:ext cx="2448272" cy="369332"/>
          </a:xfrm>
          <a:prstGeom prst="rect">
            <a:avLst/>
          </a:prstGeom>
          <a:solidFill>
            <a:srgbClr val="92D050"/>
          </a:solidFill>
        </p:spPr>
        <p:txBody>
          <a:bodyPr wrap="square" rtlCol="0">
            <a:spAutoFit/>
          </a:bodyPr>
          <a:lstStyle/>
          <a:p>
            <a:pPr algn="ctr"/>
            <a:r>
              <a:rPr lang="es-EC" b="1" dirty="0" smtClean="0">
                <a:solidFill>
                  <a:schemeClr val="bg1"/>
                </a:solidFill>
              </a:rPr>
              <a:t>Muestreo de celdas</a:t>
            </a:r>
            <a:endParaRPr lang="es-EC" b="1" dirty="0">
              <a:solidFill>
                <a:schemeClr val="bg1"/>
              </a:solidFill>
            </a:endParaRPr>
          </a:p>
        </p:txBody>
      </p:sp>
      <p:sp>
        <p:nvSpPr>
          <p:cNvPr id="9" name="8 CuadroTexto"/>
          <p:cNvSpPr txBox="1"/>
          <p:nvPr/>
        </p:nvSpPr>
        <p:spPr>
          <a:xfrm>
            <a:off x="227305" y="3104093"/>
            <a:ext cx="2448272" cy="646331"/>
          </a:xfrm>
          <a:prstGeom prst="rect">
            <a:avLst/>
          </a:prstGeom>
          <a:solidFill>
            <a:srgbClr val="92D050"/>
          </a:solidFill>
        </p:spPr>
        <p:txBody>
          <a:bodyPr wrap="square" rtlCol="0">
            <a:spAutoFit/>
          </a:bodyPr>
          <a:lstStyle/>
          <a:p>
            <a:pPr algn="ctr"/>
            <a:r>
              <a:rPr lang="es-EC" b="1" dirty="0" smtClean="0">
                <a:solidFill>
                  <a:schemeClr val="bg1"/>
                </a:solidFill>
              </a:rPr>
              <a:t>Manual de procedimientos</a:t>
            </a:r>
            <a:endParaRPr lang="es-EC" b="1" dirty="0">
              <a:solidFill>
                <a:schemeClr val="bg1"/>
              </a:solidFill>
            </a:endParaRPr>
          </a:p>
        </p:txBody>
      </p:sp>
      <p:sp>
        <p:nvSpPr>
          <p:cNvPr id="10" name="9 CuadroTexto"/>
          <p:cNvSpPr txBox="1"/>
          <p:nvPr/>
        </p:nvSpPr>
        <p:spPr>
          <a:xfrm>
            <a:off x="227305" y="2506096"/>
            <a:ext cx="2448272" cy="369332"/>
          </a:xfrm>
          <a:prstGeom prst="rect">
            <a:avLst/>
          </a:prstGeom>
          <a:solidFill>
            <a:srgbClr val="92D050"/>
          </a:solidFill>
        </p:spPr>
        <p:txBody>
          <a:bodyPr wrap="square" rtlCol="0">
            <a:spAutoFit/>
          </a:bodyPr>
          <a:lstStyle/>
          <a:p>
            <a:pPr algn="ctr"/>
            <a:r>
              <a:rPr lang="es-EC" b="1" dirty="0" smtClean="0">
                <a:solidFill>
                  <a:schemeClr val="bg1"/>
                </a:solidFill>
              </a:rPr>
              <a:t>Plan de gestión in situ</a:t>
            </a:r>
            <a:endParaRPr lang="es-EC" b="1" dirty="0">
              <a:solidFill>
                <a:schemeClr val="bg1"/>
              </a:solidFill>
            </a:endParaRPr>
          </a:p>
        </p:txBody>
      </p:sp>
      <p:sp>
        <p:nvSpPr>
          <p:cNvPr id="11" name="10 CuadroTexto"/>
          <p:cNvSpPr txBox="1"/>
          <p:nvPr/>
        </p:nvSpPr>
        <p:spPr>
          <a:xfrm>
            <a:off x="6417860" y="5949280"/>
            <a:ext cx="2448272" cy="369332"/>
          </a:xfrm>
          <a:prstGeom prst="rect">
            <a:avLst/>
          </a:prstGeom>
          <a:solidFill>
            <a:srgbClr val="92D050"/>
          </a:solidFill>
        </p:spPr>
        <p:txBody>
          <a:bodyPr wrap="square" rtlCol="0">
            <a:spAutoFit/>
          </a:bodyPr>
          <a:lstStyle/>
          <a:p>
            <a:pPr algn="ctr"/>
            <a:r>
              <a:rPr lang="es-EC" b="1" dirty="0" smtClean="0">
                <a:solidFill>
                  <a:schemeClr val="bg1"/>
                </a:solidFill>
              </a:rPr>
              <a:t>Publicaciones</a:t>
            </a:r>
            <a:endParaRPr lang="es-EC" b="1" dirty="0">
              <a:solidFill>
                <a:schemeClr val="bg1"/>
              </a:solidFill>
            </a:endParaRPr>
          </a:p>
        </p:txBody>
      </p:sp>
      <p:sp>
        <p:nvSpPr>
          <p:cNvPr id="12" name="11 CuadroTexto"/>
          <p:cNvSpPr txBox="1"/>
          <p:nvPr/>
        </p:nvSpPr>
        <p:spPr>
          <a:xfrm>
            <a:off x="227305" y="4941168"/>
            <a:ext cx="2448272" cy="646331"/>
          </a:xfrm>
          <a:prstGeom prst="rect">
            <a:avLst/>
          </a:prstGeom>
          <a:solidFill>
            <a:srgbClr val="92D050"/>
          </a:solidFill>
        </p:spPr>
        <p:txBody>
          <a:bodyPr wrap="square" rtlCol="0">
            <a:spAutoFit/>
          </a:bodyPr>
          <a:lstStyle/>
          <a:p>
            <a:pPr algn="ctr"/>
            <a:r>
              <a:rPr lang="es-EC" b="1" dirty="0" smtClean="0">
                <a:solidFill>
                  <a:schemeClr val="bg1"/>
                </a:solidFill>
              </a:rPr>
              <a:t>Definición de sitio de tratamiento</a:t>
            </a:r>
            <a:endParaRPr lang="es-EC" b="1" dirty="0">
              <a:solidFill>
                <a:schemeClr val="bg1"/>
              </a:solidFill>
            </a:endParaRPr>
          </a:p>
        </p:txBody>
      </p:sp>
      <p:pic>
        <p:nvPicPr>
          <p:cNvPr id="13"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26822701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METAS A ALCANSAR</a:t>
            </a:r>
            <a:endParaRPr lang="es-EC"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988840"/>
            <a:ext cx="7776864" cy="4582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37169384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547664" y="975360"/>
            <a:ext cx="6048672" cy="701040"/>
          </a:xfrm>
        </p:spPr>
        <p:txBody>
          <a:bodyPr>
            <a:normAutofit/>
          </a:bodyPr>
          <a:lstStyle/>
          <a:p>
            <a:r>
              <a:rPr lang="es-EC" sz="3200" dirty="0" smtClean="0">
                <a:solidFill>
                  <a:srgbClr val="002060"/>
                </a:solidFill>
              </a:rPr>
              <a:t>ANTECEDENTES</a:t>
            </a:r>
            <a:endParaRPr lang="es-EC" sz="3200" dirty="0">
              <a:solidFill>
                <a:srgbClr val="00206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16832"/>
            <a:ext cx="8280920" cy="4208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235546"/>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2320027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E:\Respaldo\Pictures\XXII Expedición 25 enero\yo\IMG_83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080299"/>
            <a:ext cx="6284368" cy="4189579"/>
          </a:xfrm>
          <a:prstGeom prst="rect">
            <a:avLst/>
          </a:prstGeom>
          <a:noFill/>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1547664" y="5301208"/>
            <a:ext cx="5616624" cy="1015663"/>
          </a:xfrm>
          <a:prstGeom prst="rect">
            <a:avLst/>
          </a:prstGeom>
          <a:noFill/>
        </p:spPr>
        <p:txBody>
          <a:bodyPr wrap="square" rtlCol="0">
            <a:spAutoFit/>
          </a:bodyPr>
          <a:lstStyle/>
          <a:p>
            <a:pPr algn="ctr"/>
            <a:r>
              <a:rPr lang="es-EC" sz="6000" dirty="0" smtClean="0"/>
              <a:t>¡GRACIAS!</a:t>
            </a:r>
            <a:endParaRPr lang="es-EC" sz="6000" dirty="0"/>
          </a:p>
        </p:txBody>
      </p:sp>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464886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691680" y="975360"/>
            <a:ext cx="5688632" cy="701040"/>
          </a:xfrm>
        </p:spPr>
        <p:txBody>
          <a:bodyPr>
            <a:normAutofit/>
          </a:bodyPr>
          <a:lstStyle/>
          <a:p>
            <a:r>
              <a:rPr lang="es-EC" sz="3200" dirty="0" smtClean="0">
                <a:solidFill>
                  <a:srgbClr val="002060"/>
                </a:solidFill>
              </a:rPr>
              <a:t>RESULTADOS</a:t>
            </a:r>
            <a:endParaRPr lang="es-EC" sz="3200" dirty="0">
              <a:solidFill>
                <a:srgbClr val="00206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844824"/>
            <a:ext cx="3744416" cy="4584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4 Tabla"/>
          <p:cNvGraphicFramePr>
            <a:graphicFrameLocks noGrp="1"/>
          </p:cNvGraphicFramePr>
          <p:nvPr>
            <p:extLst>
              <p:ext uri="{D42A27DB-BD31-4B8C-83A1-F6EECF244321}">
                <p14:modId xmlns:p14="http://schemas.microsoft.com/office/powerpoint/2010/main" val="2053839822"/>
              </p:ext>
            </p:extLst>
          </p:nvPr>
        </p:nvGraphicFramePr>
        <p:xfrm>
          <a:off x="4704038" y="1844824"/>
          <a:ext cx="3396354" cy="4464492"/>
        </p:xfrm>
        <a:graphic>
          <a:graphicData uri="http://schemas.openxmlformats.org/drawingml/2006/table">
            <a:tbl>
              <a:tblPr firstRow="1" bandRow="1">
                <a:tableStyleId>{5C22544A-7EE6-4342-B048-85BDC9FD1C3A}</a:tableStyleId>
              </a:tblPr>
              <a:tblGrid>
                <a:gridCol w="1698177"/>
                <a:gridCol w="1698177"/>
              </a:tblGrid>
              <a:tr h="372041">
                <a:tc>
                  <a:txBody>
                    <a:bodyPr/>
                    <a:lstStyle/>
                    <a:p>
                      <a:r>
                        <a:rPr lang="es-EC" dirty="0" smtClean="0"/>
                        <a:t>Tolerancia</a:t>
                      </a:r>
                      <a:endParaRPr lang="es-EC" dirty="0"/>
                    </a:p>
                  </a:txBody>
                  <a:tcPr/>
                </a:tc>
                <a:tc>
                  <a:txBody>
                    <a:bodyPr/>
                    <a:lstStyle/>
                    <a:p>
                      <a:r>
                        <a:rPr lang="es-EC" dirty="0" smtClean="0"/>
                        <a:t>Degradación</a:t>
                      </a:r>
                      <a:endParaRPr lang="es-EC" dirty="0"/>
                    </a:p>
                  </a:txBody>
                  <a:tcPr/>
                </a:tc>
              </a:tr>
              <a:tr h="372041">
                <a:tc>
                  <a:txBody>
                    <a:bodyPr/>
                    <a:lstStyle/>
                    <a:p>
                      <a:pPr algn="ctr"/>
                      <a:endParaRPr lang="es-EC" dirty="0"/>
                    </a:p>
                  </a:txBody>
                  <a:tcPr/>
                </a:tc>
                <a:tc>
                  <a:txBody>
                    <a:bodyPr/>
                    <a:lstStyle/>
                    <a:p>
                      <a:pPr algn="ctr"/>
                      <a:r>
                        <a:rPr lang="es-EC" dirty="0" smtClean="0"/>
                        <a:t>x</a:t>
                      </a:r>
                      <a:endParaRPr lang="es-EC" dirty="0"/>
                    </a:p>
                  </a:txBody>
                  <a:tcPr/>
                </a:tc>
              </a:tr>
              <a:tr h="372041">
                <a:tc>
                  <a:txBody>
                    <a:bodyPr/>
                    <a:lstStyle/>
                    <a:p>
                      <a:pPr algn="ctr"/>
                      <a:endParaRPr lang="es-EC" dirty="0"/>
                    </a:p>
                  </a:txBody>
                  <a:tcPr/>
                </a:tc>
                <a:tc>
                  <a:txBody>
                    <a:bodyPr/>
                    <a:lstStyle/>
                    <a:p>
                      <a:pPr algn="ctr"/>
                      <a:r>
                        <a:rPr lang="es-EC" dirty="0" smtClean="0"/>
                        <a:t>x</a:t>
                      </a:r>
                      <a:endParaRPr lang="es-EC" dirty="0"/>
                    </a:p>
                  </a:txBody>
                  <a:tcPr/>
                </a:tc>
              </a:tr>
              <a:tr h="372041">
                <a:tc>
                  <a:txBody>
                    <a:bodyPr/>
                    <a:lstStyle/>
                    <a:p>
                      <a:pPr algn="ctr"/>
                      <a:r>
                        <a:rPr lang="es-EC" dirty="0" smtClean="0"/>
                        <a:t>x</a:t>
                      </a:r>
                      <a:endParaRPr lang="es-EC" dirty="0"/>
                    </a:p>
                  </a:txBody>
                  <a:tcPr/>
                </a:tc>
                <a:tc>
                  <a:txBody>
                    <a:bodyPr/>
                    <a:lstStyle/>
                    <a:p>
                      <a:pPr algn="ctr"/>
                      <a:r>
                        <a:rPr lang="es-EC" dirty="0" smtClean="0"/>
                        <a:t>x</a:t>
                      </a:r>
                      <a:endParaRPr lang="es-EC" dirty="0"/>
                    </a:p>
                  </a:txBody>
                  <a:tcPr/>
                </a:tc>
              </a:tr>
              <a:tr h="372041">
                <a:tc>
                  <a:txBody>
                    <a:bodyPr/>
                    <a:lstStyle/>
                    <a:p>
                      <a:pPr algn="ctr"/>
                      <a:r>
                        <a:rPr lang="es-EC" dirty="0" smtClean="0"/>
                        <a:t>x</a:t>
                      </a:r>
                      <a:endParaRPr lang="es-EC" dirty="0"/>
                    </a:p>
                  </a:txBody>
                  <a:tcPr/>
                </a:tc>
                <a:tc>
                  <a:txBody>
                    <a:bodyPr/>
                    <a:lstStyle/>
                    <a:p>
                      <a:pPr algn="ctr"/>
                      <a:r>
                        <a:rPr lang="es-EC" dirty="0" smtClean="0"/>
                        <a:t>x</a:t>
                      </a:r>
                      <a:endParaRPr lang="es-EC" dirty="0"/>
                    </a:p>
                  </a:txBody>
                  <a:tcPr/>
                </a:tc>
              </a:tr>
              <a:tr h="372041">
                <a:tc>
                  <a:txBody>
                    <a:bodyPr/>
                    <a:lstStyle/>
                    <a:p>
                      <a:pPr algn="ctr"/>
                      <a:endParaRPr lang="es-EC" dirty="0"/>
                    </a:p>
                  </a:txBody>
                  <a:tcPr/>
                </a:tc>
                <a:tc>
                  <a:txBody>
                    <a:bodyPr/>
                    <a:lstStyle/>
                    <a:p>
                      <a:pPr algn="ctr"/>
                      <a:r>
                        <a:rPr lang="es-EC" dirty="0" smtClean="0"/>
                        <a:t>x</a:t>
                      </a:r>
                      <a:endParaRPr lang="es-EC" dirty="0"/>
                    </a:p>
                  </a:txBody>
                  <a:tcPr/>
                </a:tc>
              </a:tr>
              <a:tr h="372041">
                <a:tc>
                  <a:txBody>
                    <a:bodyPr/>
                    <a:lstStyle/>
                    <a:p>
                      <a:pPr algn="ctr"/>
                      <a:endParaRPr lang="es-EC"/>
                    </a:p>
                  </a:txBody>
                  <a:tcPr/>
                </a:tc>
                <a:tc>
                  <a:txBody>
                    <a:bodyPr/>
                    <a:lstStyle/>
                    <a:p>
                      <a:pPr algn="ctr"/>
                      <a:r>
                        <a:rPr lang="es-EC" dirty="0" smtClean="0"/>
                        <a:t>x</a:t>
                      </a:r>
                      <a:endParaRPr lang="es-EC" dirty="0"/>
                    </a:p>
                  </a:txBody>
                  <a:tcPr/>
                </a:tc>
              </a:tr>
              <a:tr h="372041">
                <a:tc>
                  <a:txBody>
                    <a:bodyPr/>
                    <a:lstStyle/>
                    <a:p>
                      <a:pPr algn="ctr"/>
                      <a:endParaRPr lang="es-EC" dirty="0"/>
                    </a:p>
                  </a:txBody>
                  <a:tcPr/>
                </a:tc>
                <a:tc>
                  <a:txBody>
                    <a:bodyPr/>
                    <a:lstStyle/>
                    <a:p>
                      <a:pPr algn="ctr"/>
                      <a:r>
                        <a:rPr lang="es-EC" dirty="0" smtClean="0"/>
                        <a:t>x</a:t>
                      </a:r>
                      <a:endParaRPr lang="es-EC" dirty="0"/>
                    </a:p>
                  </a:txBody>
                  <a:tcPr/>
                </a:tc>
              </a:tr>
              <a:tr h="372041">
                <a:tc>
                  <a:txBody>
                    <a:bodyPr/>
                    <a:lstStyle/>
                    <a:p>
                      <a:pPr algn="ctr"/>
                      <a:endParaRPr lang="es-EC" dirty="0"/>
                    </a:p>
                  </a:txBody>
                  <a:tcPr/>
                </a:tc>
                <a:tc>
                  <a:txBody>
                    <a:bodyPr/>
                    <a:lstStyle/>
                    <a:p>
                      <a:pPr algn="ctr"/>
                      <a:r>
                        <a:rPr lang="es-EC" dirty="0" smtClean="0"/>
                        <a:t>x</a:t>
                      </a:r>
                      <a:endParaRPr lang="es-EC" dirty="0"/>
                    </a:p>
                  </a:txBody>
                  <a:tcPr/>
                </a:tc>
              </a:tr>
              <a:tr h="372041">
                <a:tc>
                  <a:txBody>
                    <a:bodyPr/>
                    <a:lstStyle/>
                    <a:p>
                      <a:pPr algn="ctr"/>
                      <a:endParaRPr lang="es-EC"/>
                    </a:p>
                  </a:txBody>
                  <a:tcPr/>
                </a:tc>
                <a:tc>
                  <a:txBody>
                    <a:bodyPr/>
                    <a:lstStyle/>
                    <a:p>
                      <a:pPr algn="ctr"/>
                      <a:r>
                        <a:rPr lang="es-EC" dirty="0" smtClean="0"/>
                        <a:t>x</a:t>
                      </a:r>
                      <a:endParaRPr lang="es-EC" dirty="0"/>
                    </a:p>
                  </a:txBody>
                  <a:tcPr/>
                </a:tc>
              </a:tr>
              <a:tr h="372041">
                <a:tc>
                  <a:txBody>
                    <a:bodyPr/>
                    <a:lstStyle/>
                    <a:p>
                      <a:pPr algn="ctr"/>
                      <a:r>
                        <a:rPr lang="es-EC" dirty="0" smtClean="0"/>
                        <a:t>x</a:t>
                      </a:r>
                      <a:endParaRPr lang="es-EC" dirty="0"/>
                    </a:p>
                  </a:txBody>
                  <a:tcPr/>
                </a:tc>
                <a:tc>
                  <a:txBody>
                    <a:bodyPr/>
                    <a:lstStyle/>
                    <a:p>
                      <a:pPr algn="ctr"/>
                      <a:endParaRPr lang="es-EC" dirty="0"/>
                    </a:p>
                  </a:txBody>
                  <a:tcPr/>
                </a:tc>
              </a:tr>
              <a:tr h="372041">
                <a:tc>
                  <a:txBody>
                    <a:bodyPr/>
                    <a:lstStyle/>
                    <a:p>
                      <a:pPr algn="ctr"/>
                      <a:r>
                        <a:rPr lang="es-EC" dirty="0" smtClean="0"/>
                        <a:t>x</a:t>
                      </a:r>
                      <a:endParaRPr lang="es-EC" dirty="0"/>
                    </a:p>
                  </a:txBody>
                  <a:tcPr/>
                </a:tc>
                <a:tc>
                  <a:txBody>
                    <a:bodyPr/>
                    <a:lstStyle/>
                    <a:p>
                      <a:endParaRPr lang="es-EC" dirty="0"/>
                    </a:p>
                  </a:txBody>
                  <a:tcPr/>
                </a:tc>
              </a:tr>
            </a:tbl>
          </a:graphicData>
        </a:graphic>
      </p:graphicFrame>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41039845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835696" y="975360"/>
            <a:ext cx="5328592" cy="701040"/>
          </a:xfrm>
        </p:spPr>
        <p:txBody>
          <a:bodyPr>
            <a:noAutofit/>
          </a:bodyPr>
          <a:lstStyle/>
          <a:p>
            <a:r>
              <a:rPr lang="es-EC" sz="2800" dirty="0" smtClean="0"/>
              <a:t>Pruebas de degradación</a:t>
            </a:r>
            <a:endParaRPr lang="es-EC"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28" y="1844824"/>
            <a:ext cx="8085137" cy="4527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2794408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Actividades efectuadas en la XXII Expedición</a:t>
            </a:r>
            <a:endParaRPr lang="es-EC"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060848"/>
            <a:ext cx="7344816" cy="3528392"/>
          </a:xfrm>
          <a:prstGeom prst="rect">
            <a:avLst/>
          </a:prstGeom>
          <a:solidFill>
            <a:schemeClr val="tx1"/>
          </a:solidFill>
          <a:ln>
            <a:noFill/>
          </a:ln>
          <a:effectLst/>
        </p:spPr>
      </p:pic>
      <p:sp>
        <p:nvSpPr>
          <p:cNvPr id="4" name="3 CuadroTexto"/>
          <p:cNvSpPr txBox="1"/>
          <p:nvPr/>
        </p:nvSpPr>
        <p:spPr>
          <a:xfrm>
            <a:off x="899592" y="5013176"/>
            <a:ext cx="7344816" cy="369332"/>
          </a:xfrm>
          <a:prstGeom prst="rect">
            <a:avLst/>
          </a:prstGeom>
          <a:noFill/>
        </p:spPr>
        <p:txBody>
          <a:bodyPr wrap="square" rtlCol="0">
            <a:spAutoFit/>
          </a:bodyPr>
          <a:lstStyle/>
          <a:p>
            <a:pPr algn="ctr"/>
            <a:r>
              <a:rPr lang="es-EC" b="1" dirty="0" smtClean="0">
                <a:solidFill>
                  <a:srgbClr val="002060"/>
                </a:solidFill>
              </a:rPr>
              <a:t>Cepas microbianas testeadas en la estación</a:t>
            </a:r>
            <a:endParaRPr lang="es-EC" b="1" dirty="0">
              <a:solidFill>
                <a:srgbClr val="002060"/>
              </a:solidFill>
            </a:endParaRPr>
          </a:p>
        </p:txBody>
      </p:sp>
      <p:pic>
        <p:nvPicPr>
          <p:cNvPr id="6" name="Picture 4" descr="https://yt3.ggpht.com/-CxmfZPHXZWs/AAAAAAAAAAI/AAAAAAAAAAA/pEdNeFAbDbc/s100-c-k-no/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1"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5"/>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14284692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a:t>Reactivación microbiana</a:t>
            </a:r>
            <a:br>
              <a:rPr lang="es-EC" dirty="0"/>
            </a:br>
            <a:endParaRPr lang="es-EC"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772816"/>
            <a:ext cx="3672408" cy="2064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3 Tabla"/>
          <p:cNvGraphicFramePr>
            <a:graphicFrameLocks noGrp="1"/>
          </p:cNvGraphicFramePr>
          <p:nvPr>
            <p:extLst>
              <p:ext uri="{D42A27DB-BD31-4B8C-83A1-F6EECF244321}">
                <p14:modId xmlns:p14="http://schemas.microsoft.com/office/powerpoint/2010/main" val="1192116544"/>
              </p:ext>
            </p:extLst>
          </p:nvPr>
        </p:nvGraphicFramePr>
        <p:xfrm>
          <a:off x="5076056" y="1799437"/>
          <a:ext cx="3592248" cy="2038158"/>
        </p:xfrm>
        <a:graphic>
          <a:graphicData uri="http://schemas.openxmlformats.org/drawingml/2006/table">
            <a:tbl>
              <a:tblPr firstRow="1" firstCol="1" bandRow="1">
                <a:tableStyleId>{5C22544A-7EE6-4342-B048-85BDC9FD1C3A}</a:tableStyleId>
              </a:tblPr>
              <a:tblGrid>
                <a:gridCol w="575544"/>
                <a:gridCol w="1571449"/>
                <a:gridCol w="1445255"/>
              </a:tblGrid>
              <a:tr h="339693">
                <a:tc>
                  <a:txBody>
                    <a:bodyPr/>
                    <a:lstStyle/>
                    <a:p>
                      <a:pPr algn="just">
                        <a:spcAft>
                          <a:spcPts val="0"/>
                        </a:spcAft>
                      </a:pPr>
                      <a:r>
                        <a:rPr lang="es-EC" sz="1600" dirty="0">
                          <a:effectLst/>
                        </a:rPr>
                        <a:t>No</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SAL</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a:effectLst/>
                        </a:rPr>
                        <a:t>CANTIDAD</a:t>
                      </a:r>
                      <a:endParaRPr lang="es-EC" sz="1600">
                        <a:effectLst/>
                        <a:latin typeface="Times New Roman"/>
                        <a:ea typeface="Times New Roman"/>
                        <a:cs typeface="Times New Roman"/>
                      </a:endParaRPr>
                    </a:p>
                  </a:txBody>
                  <a:tcPr marL="68580" marR="68580" marT="0" marB="0"/>
                </a:tc>
              </a:tr>
              <a:tr h="339693">
                <a:tc>
                  <a:txBody>
                    <a:bodyPr/>
                    <a:lstStyle/>
                    <a:p>
                      <a:pPr algn="just">
                        <a:spcAft>
                          <a:spcPts val="0"/>
                        </a:spcAft>
                      </a:pPr>
                      <a:r>
                        <a:rPr lang="es-EC" sz="1600">
                          <a:effectLst/>
                        </a:rPr>
                        <a:t>1</a:t>
                      </a:r>
                      <a:endParaRPr lang="es-EC" sz="160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ZnSO</a:t>
                      </a:r>
                      <a:r>
                        <a:rPr lang="es-EC" sz="1600" baseline="-25000" dirty="0">
                          <a:effectLst/>
                        </a:rPr>
                        <a:t>4</a:t>
                      </a:r>
                      <a:r>
                        <a:rPr lang="es-EC" sz="1600" dirty="0">
                          <a:effectLst/>
                        </a:rPr>
                        <a:t>.7H</a:t>
                      </a:r>
                      <a:r>
                        <a:rPr lang="es-EC" sz="1600" baseline="-25000" dirty="0">
                          <a:effectLst/>
                        </a:rPr>
                        <a:t>2</a:t>
                      </a:r>
                      <a:r>
                        <a:rPr lang="es-EC" sz="1600" dirty="0">
                          <a:effectLst/>
                        </a:rPr>
                        <a:t>O</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a:effectLst/>
                        </a:rPr>
                        <a:t>0,0428 mg</a:t>
                      </a:r>
                      <a:endParaRPr lang="es-EC" sz="1600">
                        <a:effectLst/>
                        <a:latin typeface="Times New Roman"/>
                        <a:ea typeface="Times New Roman"/>
                        <a:cs typeface="Times New Roman"/>
                      </a:endParaRPr>
                    </a:p>
                  </a:txBody>
                  <a:tcPr marL="68580" marR="68580" marT="0" marB="0"/>
                </a:tc>
              </a:tr>
              <a:tr h="339693">
                <a:tc>
                  <a:txBody>
                    <a:bodyPr/>
                    <a:lstStyle/>
                    <a:p>
                      <a:pPr algn="just">
                        <a:spcAft>
                          <a:spcPts val="0"/>
                        </a:spcAft>
                      </a:pPr>
                      <a:r>
                        <a:rPr lang="es-EC" sz="1600" dirty="0">
                          <a:effectLst/>
                        </a:rPr>
                        <a:t>2</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FeCl</a:t>
                      </a:r>
                      <a:r>
                        <a:rPr lang="es-EC" sz="1600" baseline="-25000" dirty="0">
                          <a:effectLst/>
                        </a:rPr>
                        <a:t>3</a:t>
                      </a:r>
                      <a:r>
                        <a:rPr lang="es-EC" sz="1600" dirty="0">
                          <a:effectLst/>
                        </a:rPr>
                        <a:t>.6H</a:t>
                      </a:r>
                      <a:r>
                        <a:rPr lang="es-EC" sz="1600" baseline="-25000" dirty="0">
                          <a:effectLst/>
                        </a:rPr>
                        <a:t>2</a:t>
                      </a:r>
                      <a:r>
                        <a:rPr lang="es-EC" sz="1600" dirty="0">
                          <a:effectLst/>
                        </a:rPr>
                        <a:t>O</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0,25 mg</a:t>
                      </a:r>
                      <a:endParaRPr lang="es-EC" sz="1600" dirty="0">
                        <a:effectLst/>
                        <a:latin typeface="Times New Roman"/>
                        <a:ea typeface="Times New Roman"/>
                        <a:cs typeface="Times New Roman"/>
                      </a:endParaRPr>
                    </a:p>
                  </a:txBody>
                  <a:tcPr marL="68580" marR="68580" marT="0" marB="0"/>
                </a:tc>
              </a:tr>
              <a:tr h="339693">
                <a:tc>
                  <a:txBody>
                    <a:bodyPr/>
                    <a:lstStyle/>
                    <a:p>
                      <a:pPr algn="just">
                        <a:spcAft>
                          <a:spcPts val="0"/>
                        </a:spcAft>
                      </a:pPr>
                      <a:r>
                        <a:rPr lang="es-EC" sz="1600">
                          <a:effectLst/>
                        </a:rPr>
                        <a:t>3</a:t>
                      </a:r>
                      <a:endParaRPr lang="es-EC" sz="1600">
                        <a:effectLst/>
                        <a:latin typeface="Times New Roman"/>
                        <a:ea typeface="Times New Roman"/>
                        <a:cs typeface="Times New Roman"/>
                      </a:endParaRPr>
                    </a:p>
                  </a:txBody>
                  <a:tcPr marL="68580" marR="68580" marT="0" marB="0"/>
                </a:tc>
                <a:tc>
                  <a:txBody>
                    <a:bodyPr/>
                    <a:lstStyle/>
                    <a:p>
                      <a:pPr algn="just">
                        <a:spcAft>
                          <a:spcPts val="0"/>
                        </a:spcAft>
                      </a:pPr>
                      <a:r>
                        <a:rPr lang="es-EC" sz="1600">
                          <a:effectLst/>
                        </a:rPr>
                        <a:t>CaCl</a:t>
                      </a:r>
                      <a:r>
                        <a:rPr lang="es-EC" sz="1600" baseline="-25000">
                          <a:effectLst/>
                        </a:rPr>
                        <a:t>3</a:t>
                      </a:r>
                      <a:endParaRPr lang="es-EC" sz="160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27,5 mg</a:t>
                      </a:r>
                      <a:endParaRPr lang="es-EC" sz="1600" dirty="0">
                        <a:effectLst/>
                        <a:latin typeface="Times New Roman"/>
                        <a:ea typeface="Times New Roman"/>
                        <a:cs typeface="Times New Roman"/>
                      </a:endParaRPr>
                    </a:p>
                  </a:txBody>
                  <a:tcPr marL="68580" marR="68580" marT="0" marB="0"/>
                </a:tc>
              </a:tr>
              <a:tr h="339693">
                <a:tc>
                  <a:txBody>
                    <a:bodyPr/>
                    <a:lstStyle/>
                    <a:p>
                      <a:pPr algn="just">
                        <a:spcAft>
                          <a:spcPts val="0"/>
                        </a:spcAft>
                      </a:pPr>
                      <a:r>
                        <a:rPr lang="es-EC" sz="1600">
                          <a:effectLst/>
                        </a:rPr>
                        <a:t>4</a:t>
                      </a:r>
                      <a:endParaRPr lang="es-EC" sz="160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K</a:t>
                      </a:r>
                      <a:r>
                        <a:rPr lang="es-EC" sz="1600" baseline="-25000" dirty="0">
                          <a:effectLst/>
                        </a:rPr>
                        <a:t>2</a:t>
                      </a:r>
                      <a:r>
                        <a:rPr lang="es-EC" sz="1600" dirty="0">
                          <a:effectLst/>
                        </a:rPr>
                        <a:t>SO</a:t>
                      </a:r>
                      <a:r>
                        <a:rPr lang="es-EC" sz="1600" baseline="-25000" dirty="0">
                          <a:effectLst/>
                        </a:rPr>
                        <a:t>4</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85 mg</a:t>
                      </a:r>
                      <a:endParaRPr lang="es-EC" sz="1600" dirty="0">
                        <a:effectLst/>
                        <a:latin typeface="Times New Roman"/>
                        <a:ea typeface="Times New Roman"/>
                        <a:cs typeface="Times New Roman"/>
                      </a:endParaRPr>
                    </a:p>
                  </a:txBody>
                  <a:tcPr marL="68580" marR="68580" marT="0" marB="0"/>
                </a:tc>
              </a:tr>
              <a:tr h="339693">
                <a:tc>
                  <a:txBody>
                    <a:bodyPr/>
                    <a:lstStyle/>
                    <a:p>
                      <a:pPr algn="just">
                        <a:spcAft>
                          <a:spcPts val="0"/>
                        </a:spcAft>
                      </a:pPr>
                      <a:r>
                        <a:rPr lang="es-EC" sz="1600">
                          <a:effectLst/>
                        </a:rPr>
                        <a:t>5</a:t>
                      </a:r>
                      <a:endParaRPr lang="es-EC" sz="160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MnSO</a:t>
                      </a:r>
                      <a:r>
                        <a:rPr lang="es-EC" sz="1600" baseline="-25000" dirty="0">
                          <a:effectLst/>
                        </a:rPr>
                        <a:t>4</a:t>
                      </a:r>
                      <a:r>
                        <a:rPr lang="es-EC" sz="1600" dirty="0">
                          <a:effectLst/>
                        </a:rPr>
                        <a:t>.H</a:t>
                      </a:r>
                      <a:r>
                        <a:rPr lang="es-EC" sz="1600" baseline="-25000" dirty="0">
                          <a:effectLst/>
                        </a:rPr>
                        <a:t>2</a:t>
                      </a:r>
                      <a:r>
                        <a:rPr lang="es-EC" sz="1600" dirty="0">
                          <a:effectLst/>
                        </a:rPr>
                        <a:t>O</a:t>
                      </a:r>
                      <a:endParaRPr lang="es-EC" sz="1600" dirty="0">
                        <a:effectLst/>
                        <a:latin typeface="Times New Roman"/>
                        <a:ea typeface="Times New Roman"/>
                        <a:cs typeface="Times New Roman"/>
                      </a:endParaRPr>
                    </a:p>
                  </a:txBody>
                  <a:tcPr marL="68580" marR="68580" marT="0" marB="0"/>
                </a:tc>
                <a:tc>
                  <a:txBody>
                    <a:bodyPr/>
                    <a:lstStyle/>
                    <a:p>
                      <a:pPr algn="just">
                        <a:spcAft>
                          <a:spcPts val="0"/>
                        </a:spcAft>
                      </a:pPr>
                      <a:r>
                        <a:rPr lang="es-EC" sz="1600" dirty="0">
                          <a:effectLst/>
                        </a:rPr>
                        <a:t>0,039 mg</a:t>
                      </a:r>
                      <a:endParaRPr lang="es-EC" sz="1600" dirty="0">
                        <a:effectLst/>
                        <a:latin typeface="Times New Roman"/>
                        <a:ea typeface="Times New Roman"/>
                        <a:cs typeface="Times New Roman"/>
                      </a:endParaRPr>
                    </a:p>
                  </a:txBody>
                  <a:tcPr marL="68580" marR="68580" marT="0" marB="0"/>
                </a:tc>
              </a:tr>
            </a:tbl>
          </a:graphicData>
        </a:graphic>
      </p:graphicFrame>
      <p:sp>
        <p:nvSpPr>
          <p:cNvPr id="5" name="4 CuadroTexto"/>
          <p:cNvSpPr txBox="1"/>
          <p:nvPr/>
        </p:nvSpPr>
        <p:spPr>
          <a:xfrm>
            <a:off x="5076056" y="3837593"/>
            <a:ext cx="3600400" cy="646331"/>
          </a:xfrm>
          <a:prstGeom prst="rect">
            <a:avLst/>
          </a:prstGeom>
          <a:noFill/>
        </p:spPr>
        <p:txBody>
          <a:bodyPr wrap="square" rtlCol="0">
            <a:spAutoFit/>
          </a:bodyPr>
          <a:lstStyle/>
          <a:p>
            <a:pPr algn="ctr"/>
            <a:r>
              <a:rPr lang="es-EC" dirty="0" smtClean="0"/>
              <a:t>Medio mineral para las pruebas de biodegradación</a:t>
            </a:r>
            <a:endParaRPr lang="es-EC" dirty="0"/>
          </a:p>
        </p:txBody>
      </p:sp>
      <p:sp>
        <p:nvSpPr>
          <p:cNvPr id="7" name="6 CuadroTexto"/>
          <p:cNvSpPr txBox="1"/>
          <p:nvPr/>
        </p:nvSpPr>
        <p:spPr>
          <a:xfrm>
            <a:off x="467544" y="3837593"/>
            <a:ext cx="3672408" cy="369332"/>
          </a:xfrm>
          <a:prstGeom prst="rect">
            <a:avLst/>
          </a:prstGeom>
          <a:noFill/>
        </p:spPr>
        <p:txBody>
          <a:bodyPr wrap="square" rtlCol="0">
            <a:spAutoFit/>
          </a:bodyPr>
          <a:lstStyle/>
          <a:p>
            <a:pPr algn="ctr"/>
            <a:r>
              <a:rPr lang="es-EC" dirty="0" smtClean="0"/>
              <a:t>Cepas en medio de agua peptonada</a:t>
            </a:r>
            <a:endParaRPr lang="es-EC"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4206925"/>
            <a:ext cx="4372078" cy="2462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CuadroTexto"/>
          <p:cNvSpPr txBox="1"/>
          <p:nvPr/>
        </p:nvSpPr>
        <p:spPr>
          <a:xfrm>
            <a:off x="4897919" y="4483924"/>
            <a:ext cx="3027080" cy="369332"/>
          </a:xfrm>
          <a:prstGeom prst="rect">
            <a:avLst/>
          </a:prstGeom>
          <a:noFill/>
        </p:spPr>
        <p:txBody>
          <a:bodyPr wrap="square" rtlCol="0">
            <a:spAutoFit/>
          </a:bodyPr>
          <a:lstStyle/>
          <a:p>
            <a:pPr algn="ctr"/>
            <a:r>
              <a:rPr lang="es-EC" dirty="0" smtClean="0"/>
              <a:t>Celdas experimentales</a:t>
            </a:r>
            <a:endParaRPr lang="es-EC" dirty="0"/>
          </a:p>
        </p:txBody>
      </p:sp>
      <p:pic>
        <p:nvPicPr>
          <p:cNvPr id="10" name="Picture 4" descr="https://yt3.ggpht.com/-CxmfZPHXZWs/AAAAAAAAAAI/AAAAAAAAAAA/pEdNeFAbDbc/s100-c-k-no/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Imagen 6"/>
          <p:cNvPicPr>
            <a:picLocks noChangeAspect="1"/>
          </p:cNvPicPr>
          <p:nvPr/>
        </p:nvPicPr>
        <p:blipFill>
          <a:blip r:embed="rId6"/>
          <a:stretch>
            <a:fillRect/>
          </a:stretch>
        </p:blipFill>
        <p:spPr>
          <a:xfrm>
            <a:off x="2796688" y="116632"/>
            <a:ext cx="3478615" cy="732815"/>
          </a:xfrm>
          <a:prstGeom prst="rect">
            <a:avLst/>
          </a:prstGeom>
        </p:spPr>
      </p:pic>
      <p:pic>
        <p:nvPicPr>
          <p:cNvPr id="512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056" y="5013176"/>
            <a:ext cx="1914525"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2097" y="5036410"/>
            <a:ext cx="20669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5340339" y="6290211"/>
            <a:ext cx="3027080" cy="369332"/>
          </a:xfrm>
          <a:prstGeom prst="rect">
            <a:avLst/>
          </a:prstGeom>
          <a:noFill/>
        </p:spPr>
        <p:txBody>
          <a:bodyPr wrap="square" rtlCol="0">
            <a:spAutoFit/>
          </a:bodyPr>
          <a:lstStyle/>
          <a:p>
            <a:pPr algn="ctr"/>
            <a:r>
              <a:rPr lang="es-EC" dirty="0" smtClean="0"/>
              <a:t>Morfología celular</a:t>
            </a:r>
            <a:endParaRPr lang="es-EC" dirty="0"/>
          </a:p>
        </p:txBody>
      </p:sp>
    </p:spTree>
    <p:extLst>
      <p:ext uri="{BB962C8B-B14F-4D97-AF65-F5344CB8AC3E}">
        <p14:creationId xmlns:p14="http://schemas.microsoft.com/office/powerpoint/2010/main" val="9209716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Resultados de la titulación</a:t>
            </a:r>
            <a:endParaRPr lang="es-EC" dirty="0"/>
          </a:p>
        </p:txBody>
      </p:sp>
      <p:graphicFrame>
        <p:nvGraphicFramePr>
          <p:cNvPr id="4" name="3 Tabla"/>
          <p:cNvGraphicFramePr>
            <a:graphicFrameLocks noGrp="1"/>
          </p:cNvGraphicFramePr>
          <p:nvPr>
            <p:extLst>
              <p:ext uri="{D42A27DB-BD31-4B8C-83A1-F6EECF244321}">
                <p14:modId xmlns:p14="http://schemas.microsoft.com/office/powerpoint/2010/main" val="3746155310"/>
              </p:ext>
            </p:extLst>
          </p:nvPr>
        </p:nvGraphicFramePr>
        <p:xfrm>
          <a:off x="1115616" y="2060849"/>
          <a:ext cx="6264696" cy="2981363"/>
        </p:xfrm>
        <a:graphic>
          <a:graphicData uri="http://schemas.openxmlformats.org/drawingml/2006/table">
            <a:tbl>
              <a:tblPr firstRow="1" firstCol="1" bandRow="1">
                <a:tableStyleId>{5C22544A-7EE6-4342-B048-85BDC9FD1C3A}</a:tableStyleId>
              </a:tblPr>
              <a:tblGrid>
                <a:gridCol w="1031289"/>
                <a:gridCol w="871978"/>
                <a:gridCol w="871978"/>
                <a:gridCol w="871978"/>
                <a:gridCol w="871978"/>
                <a:gridCol w="871978"/>
                <a:gridCol w="873517"/>
              </a:tblGrid>
              <a:tr h="271033">
                <a:tc>
                  <a:txBody>
                    <a:bodyPr/>
                    <a:lstStyle/>
                    <a:p>
                      <a:pPr algn="ctr">
                        <a:lnSpc>
                          <a:spcPct val="115000"/>
                        </a:lnSpc>
                        <a:spcAft>
                          <a:spcPts val="0"/>
                        </a:spcAft>
                      </a:pPr>
                      <a:r>
                        <a:rPr lang="es-EC" sz="1200" dirty="0">
                          <a:effectLst/>
                        </a:rPr>
                        <a:t>Cepa</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ml HCl</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dirty="0">
                          <a:effectLst/>
                        </a:rPr>
                        <a:t>B1</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2,0</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1,6</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1,6</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1,3</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0,9</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2,0</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1,4</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1,2</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0,8</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0,3</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AP4</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1,8</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1,7</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1,2</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1,1</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1,9</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1,8</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1,8</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1,7</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1,3</a:t>
                      </a:r>
                      <a:endParaRPr lang="es-EC" sz="1200">
                        <a:effectLst/>
                        <a:latin typeface="Times New Roman"/>
                        <a:ea typeface="Times New Roman"/>
                        <a:cs typeface="Times New Roman"/>
                      </a:endParaRPr>
                    </a:p>
                  </a:txBody>
                  <a:tcPr marL="44450" marR="44450" marT="0" marB="0" anchor="ctr"/>
                </a:tc>
              </a:tr>
              <a:tr h="271033">
                <a:tc gridSpan="7">
                  <a:txBody>
                    <a:bodyPr/>
                    <a:lstStyle/>
                    <a:p>
                      <a:pPr algn="ctr">
                        <a:lnSpc>
                          <a:spcPct val="115000"/>
                        </a:lnSpc>
                        <a:spcAft>
                          <a:spcPts val="0"/>
                        </a:spcAft>
                      </a:pPr>
                      <a:r>
                        <a:rPr lang="es-EC" sz="1200" dirty="0">
                          <a:effectLst/>
                        </a:rPr>
                        <a:t>REPETICIONES</a:t>
                      </a:r>
                      <a:endParaRPr lang="es-EC" sz="1200" dirty="0">
                        <a:effectLst/>
                        <a:latin typeface="Times New Roman"/>
                        <a:ea typeface="Times New Roman"/>
                        <a:cs typeface="Times New Roman"/>
                      </a:endParaRPr>
                    </a:p>
                  </a:txBody>
                  <a:tcPr marL="44450" marR="44450" marT="0"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271033">
                <a:tc>
                  <a:txBody>
                    <a:bodyPr/>
                    <a:lstStyle/>
                    <a:p>
                      <a:pPr algn="just">
                        <a:lnSpc>
                          <a:spcPct val="115000"/>
                        </a:lnSpc>
                        <a:spcAft>
                          <a:spcPts val="0"/>
                        </a:spcAft>
                      </a:pPr>
                      <a:r>
                        <a:rPr lang="es-EC" sz="1200">
                          <a:effectLst/>
                        </a:rPr>
                        <a:t>B1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1,7</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1,5</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1,2</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0,8</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1,6</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1,1</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1,0</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0,8</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0,4</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AP4</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1,8</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1,8</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1,6</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1,5</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1,2</a:t>
                      </a:r>
                      <a:endParaRPr lang="es-EC" sz="120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AP5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2,0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1,9</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1,7</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1,7</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1,6</a:t>
                      </a:r>
                      <a:endParaRPr lang="es-EC" sz="12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1,4</a:t>
                      </a:r>
                      <a:endParaRPr lang="es-EC" sz="1200" dirty="0">
                        <a:effectLst/>
                        <a:latin typeface="Times New Roman"/>
                        <a:ea typeface="Times New Roman"/>
                        <a:cs typeface="Times New Roman"/>
                      </a:endParaRPr>
                    </a:p>
                  </a:txBody>
                  <a:tcPr marL="44450" marR="44450" marT="0" marB="0" anchor="ctr"/>
                </a:tc>
              </a:tr>
              <a:tr h="271033">
                <a:tc>
                  <a:txBody>
                    <a:bodyPr/>
                    <a:lstStyle/>
                    <a:p>
                      <a:pPr algn="just">
                        <a:lnSpc>
                          <a:spcPct val="115000"/>
                        </a:lnSpc>
                        <a:spcAft>
                          <a:spcPts val="0"/>
                        </a:spcAft>
                      </a:pPr>
                      <a:r>
                        <a:rPr lang="es-EC" sz="1200">
                          <a:effectLst/>
                        </a:rPr>
                        <a:t>Días</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0</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3</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9</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12</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a:effectLst/>
                        </a:rPr>
                        <a:t>15</a:t>
                      </a:r>
                      <a:endParaRPr lang="es-EC" sz="12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200" dirty="0">
                          <a:effectLst/>
                        </a:rPr>
                        <a:t>18</a:t>
                      </a:r>
                      <a:endParaRPr lang="es-EC" sz="1200" dirty="0">
                        <a:effectLst/>
                        <a:latin typeface="Times New Roman"/>
                        <a:ea typeface="Times New Roman"/>
                        <a:cs typeface="Times New Roman"/>
                      </a:endParaRPr>
                    </a:p>
                  </a:txBody>
                  <a:tcPr marL="44450" marR="44450" marT="0" marB="0" anchor="ctr"/>
                </a:tc>
              </a:tr>
            </a:tbl>
          </a:graphicData>
        </a:graphic>
      </p:graphicFrame>
      <p:pic>
        <p:nvPicPr>
          <p:cNvPr id="5" name="Picture 4" descr="https://yt3.ggpht.com/-CxmfZPHXZWs/AAAAAAAAAAI/AAAAAAAAAAA/pEdNeFAbDbc/s100-c-k-no/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5906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Disminución de la cantidad de hidrocarburo</a:t>
            </a:r>
            <a:endParaRPr lang="es-EC" dirty="0"/>
          </a:p>
        </p:txBody>
      </p:sp>
      <p:graphicFrame>
        <p:nvGraphicFramePr>
          <p:cNvPr id="4" name="3 Tabla"/>
          <p:cNvGraphicFramePr>
            <a:graphicFrameLocks noGrp="1"/>
          </p:cNvGraphicFramePr>
          <p:nvPr>
            <p:extLst>
              <p:ext uri="{D42A27DB-BD31-4B8C-83A1-F6EECF244321}">
                <p14:modId xmlns:p14="http://schemas.microsoft.com/office/powerpoint/2010/main" val="1384386827"/>
              </p:ext>
            </p:extLst>
          </p:nvPr>
        </p:nvGraphicFramePr>
        <p:xfrm>
          <a:off x="1043610" y="2276872"/>
          <a:ext cx="6912764" cy="3312371"/>
        </p:xfrm>
        <a:graphic>
          <a:graphicData uri="http://schemas.openxmlformats.org/drawingml/2006/table">
            <a:tbl>
              <a:tblPr firstRow="1" firstCol="1" bandRow="1">
                <a:tableStyleId>{5C22544A-7EE6-4342-B048-85BDC9FD1C3A}</a:tableStyleId>
              </a:tblPr>
              <a:tblGrid>
                <a:gridCol w="1171554"/>
                <a:gridCol w="956301"/>
                <a:gridCol w="956301"/>
                <a:gridCol w="956301"/>
                <a:gridCol w="956301"/>
                <a:gridCol w="956301"/>
                <a:gridCol w="959705"/>
              </a:tblGrid>
              <a:tr h="283886">
                <a:tc>
                  <a:txBody>
                    <a:bodyPr/>
                    <a:lstStyle/>
                    <a:p>
                      <a:pPr algn="l">
                        <a:lnSpc>
                          <a:spcPct val="115000"/>
                        </a:lnSpc>
                        <a:spcAft>
                          <a:spcPts val="0"/>
                        </a:spcAft>
                      </a:pPr>
                      <a:r>
                        <a:rPr lang="es-EC" sz="1400" dirty="0">
                          <a:effectLst/>
                        </a:rPr>
                        <a:t>Cepa</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0</a:t>
                      </a:r>
                      <a:r>
                        <a:rPr lang="es-EC" sz="1400">
                          <a:effectLst/>
                        </a:rPr>
                        <a:t>(g)</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1</a:t>
                      </a:r>
                      <a:r>
                        <a:rPr lang="es-EC" sz="1400">
                          <a:effectLst/>
                        </a:rPr>
                        <a:t>(g)</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2</a:t>
                      </a:r>
                      <a:r>
                        <a:rPr lang="es-EC" sz="1400">
                          <a:effectLst/>
                        </a:rPr>
                        <a:t>(g)</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3</a:t>
                      </a:r>
                      <a:r>
                        <a:rPr lang="es-EC" sz="1400">
                          <a:effectLst/>
                        </a:rPr>
                        <a:t>(g)</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4</a:t>
                      </a:r>
                      <a:r>
                        <a:rPr lang="es-EC" sz="1400">
                          <a:effectLst/>
                        </a:rPr>
                        <a:t>(g)</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HC</a:t>
                      </a:r>
                      <a:r>
                        <a:rPr lang="es-EC" sz="1400" baseline="-25000">
                          <a:effectLst/>
                        </a:rPr>
                        <a:t>5</a:t>
                      </a:r>
                      <a:r>
                        <a:rPr lang="es-EC" sz="1400">
                          <a:effectLst/>
                        </a:rPr>
                        <a:t>(g)</a:t>
                      </a:r>
                      <a:endParaRPr lang="es-EC" sz="1400">
                        <a:effectLst/>
                        <a:latin typeface="Times New Roman"/>
                        <a:ea typeface="Times New Roman"/>
                        <a:cs typeface="Times New Roman"/>
                      </a:endParaRPr>
                    </a:p>
                  </a:txBody>
                  <a:tcPr marL="44450" marR="44450" marT="0" marB="0" anchor="ctr"/>
                </a:tc>
              </a:tr>
              <a:tr h="283886">
                <a:tc>
                  <a:txBody>
                    <a:bodyPr/>
                    <a:lstStyle/>
                    <a:p>
                      <a:pPr algn="l">
                        <a:lnSpc>
                          <a:spcPct val="115000"/>
                        </a:lnSpc>
                        <a:spcAft>
                          <a:spcPts val="0"/>
                        </a:spcAft>
                      </a:pPr>
                      <a:r>
                        <a:rPr lang="es-EC" sz="1400" dirty="0">
                          <a:effectLst/>
                        </a:rPr>
                        <a:t>B1</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61,00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46,80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46,80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39,65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30,50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27,45</a:t>
                      </a:r>
                      <a:endParaRPr lang="es-EC" sz="140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AP1</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61,00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42,70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36,60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24,40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15,25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9,15</a:t>
                      </a:r>
                      <a:endParaRPr lang="es-EC" sz="140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AP4</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54,90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51,85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45,75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36,60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33,55</a:t>
                      </a:r>
                      <a:endParaRPr lang="es-EC" sz="1400">
                        <a:effectLst/>
                        <a:latin typeface="Times New Roman"/>
                        <a:ea typeface="Times New Roman"/>
                        <a:cs typeface="Times New Roman"/>
                      </a:endParaRPr>
                    </a:p>
                  </a:txBody>
                  <a:tcPr marL="44450" marR="44450" marT="0" marB="0" anchor="ctr"/>
                </a:tc>
              </a:tr>
              <a:tr h="354857">
                <a:tc>
                  <a:txBody>
                    <a:bodyPr/>
                    <a:lstStyle/>
                    <a:p>
                      <a:pPr algn="just">
                        <a:lnSpc>
                          <a:spcPct val="115000"/>
                        </a:lnSpc>
                        <a:spcAft>
                          <a:spcPts val="0"/>
                        </a:spcAft>
                      </a:pPr>
                      <a:r>
                        <a:rPr lang="es-EC" sz="1400">
                          <a:effectLst/>
                        </a:rPr>
                        <a:t>AP5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57,95</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54,90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54,90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51,85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39,65</a:t>
                      </a:r>
                      <a:endParaRPr lang="es-EC" sz="1400">
                        <a:effectLst/>
                        <a:latin typeface="Times New Roman"/>
                        <a:ea typeface="Times New Roman"/>
                        <a:cs typeface="Times New Roman"/>
                      </a:endParaRPr>
                    </a:p>
                  </a:txBody>
                  <a:tcPr marL="44450" marR="44450" marT="0" marB="0" anchor="ctr"/>
                </a:tc>
              </a:tr>
              <a:tr h="402540">
                <a:tc gridSpan="7">
                  <a:txBody>
                    <a:bodyPr/>
                    <a:lstStyle/>
                    <a:p>
                      <a:pPr algn="ctr">
                        <a:lnSpc>
                          <a:spcPct val="115000"/>
                        </a:lnSpc>
                        <a:spcAft>
                          <a:spcPts val="0"/>
                        </a:spcAft>
                      </a:pPr>
                      <a:r>
                        <a:rPr lang="es-EC" sz="1400" dirty="0">
                          <a:effectLst/>
                        </a:rPr>
                        <a:t>REPETICIONES</a:t>
                      </a:r>
                      <a:endParaRPr lang="es-EC" sz="1400" dirty="0">
                        <a:effectLst/>
                        <a:latin typeface="Times New Roman"/>
                        <a:ea typeface="Times New Roman"/>
                        <a:cs typeface="Times New Roman"/>
                      </a:endParaRPr>
                    </a:p>
                  </a:txBody>
                  <a:tcPr marL="44450" marR="44450" marT="0" marB="0"/>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283886">
                <a:tc>
                  <a:txBody>
                    <a:bodyPr/>
                    <a:lstStyle/>
                    <a:p>
                      <a:pPr algn="just">
                        <a:lnSpc>
                          <a:spcPct val="115000"/>
                        </a:lnSpc>
                        <a:spcAft>
                          <a:spcPts val="0"/>
                        </a:spcAft>
                      </a:pPr>
                      <a:r>
                        <a:rPr lang="es-EC" sz="1400">
                          <a:effectLst/>
                        </a:rPr>
                        <a:t>B1</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51,85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45,75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36,60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30,50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24,4</a:t>
                      </a:r>
                      <a:endParaRPr lang="es-EC" sz="140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AP1</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46,80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33,55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30,50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24,40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12,2</a:t>
                      </a:r>
                      <a:endParaRPr lang="es-EC" sz="140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AP4</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54,90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54,90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46,80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45,75</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36,6</a:t>
                      </a:r>
                      <a:endParaRPr lang="es-EC" sz="140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AP5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61,00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57,95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51,85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51,85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46,80</a:t>
                      </a:r>
                      <a:endParaRPr lang="es-EC" sz="1400" dirty="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42,7</a:t>
                      </a:r>
                      <a:endParaRPr lang="es-EC" sz="1400" dirty="0">
                        <a:effectLst/>
                        <a:latin typeface="Times New Roman"/>
                        <a:ea typeface="Times New Roman"/>
                        <a:cs typeface="Times New Roman"/>
                      </a:endParaRPr>
                    </a:p>
                  </a:txBody>
                  <a:tcPr marL="44450" marR="44450" marT="0" marB="0" anchor="ctr"/>
                </a:tc>
              </a:tr>
              <a:tr h="283886">
                <a:tc>
                  <a:txBody>
                    <a:bodyPr/>
                    <a:lstStyle/>
                    <a:p>
                      <a:pPr algn="just">
                        <a:lnSpc>
                          <a:spcPct val="115000"/>
                        </a:lnSpc>
                        <a:spcAft>
                          <a:spcPts val="0"/>
                        </a:spcAft>
                      </a:pPr>
                      <a:r>
                        <a:rPr lang="es-EC" sz="1400">
                          <a:effectLst/>
                        </a:rPr>
                        <a:t>Días</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0</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3</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9</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12</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a:effectLst/>
                        </a:rPr>
                        <a:t>15</a:t>
                      </a:r>
                      <a:endParaRPr lang="es-EC" sz="1400">
                        <a:effectLst/>
                        <a:latin typeface="Times New Roman"/>
                        <a:ea typeface="Times New Roman"/>
                        <a:cs typeface="Times New Roman"/>
                      </a:endParaRPr>
                    </a:p>
                  </a:txBody>
                  <a:tcPr marL="44450" marR="44450" marT="0" marB="0" anchor="ctr"/>
                </a:tc>
                <a:tc>
                  <a:txBody>
                    <a:bodyPr/>
                    <a:lstStyle/>
                    <a:p>
                      <a:pPr algn="ctr">
                        <a:lnSpc>
                          <a:spcPct val="115000"/>
                        </a:lnSpc>
                        <a:spcAft>
                          <a:spcPts val="0"/>
                        </a:spcAft>
                      </a:pPr>
                      <a:r>
                        <a:rPr lang="es-EC" sz="1400" dirty="0">
                          <a:effectLst/>
                        </a:rPr>
                        <a:t>18</a:t>
                      </a:r>
                      <a:endParaRPr lang="es-EC" sz="1400" dirty="0">
                        <a:effectLst/>
                        <a:latin typeface="Times New Roman"/>
                        <a:ea typeface="Times New Roman"/>
                        <a:cs typeface="Times New Roman"/>
                      </a:endParaRPr>
                    </a:p>
                  </a:txBody>
                  <a:tcPr marL="44450" marR="44450" marT="0" marB="0" anchor="ctr"/>
                </a:tc>
              </a:tr>
            </a:tbl>
          </a:graphicData>
        </a:graphic>
      </p:graphicFrame>
      <p:pic>
        <p:nvPicPr>
          <p:cNvPr id="5" name="Picture 4" descr="https://yt3.ggpht.com/-CxmfZPHXZWs/AAAAAAAAAAI/AAAAAAAAAAA/pEdNeFAbDbc/s100-c-k-no/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agen 6"/>
          <p:cNvPicPr>
            <a:picLocks noChangeAspect="1"/>
          </p:cNvPicPr>
          <p:nvPr/>
        </p:nvPicPr>
        <p:blipFill>
          <a:blip r:embed="rId4"/>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2498495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EC" dirty="0" smtClean="0"/>
              <a:t>Curvas de degradación de hidrocarburos</a:t>
            </a:r>
            <a:endParaRPr lang="es-EC"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53" y="1772816"/>
            <a:ext cx="45815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3638550"/>
            <a:ext cx="4581525"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https://yt3.ggpht.com/-CxmfZPHXZWs/AAAAAAAAAAI/AAAAAAAAAAA/pEdNeFAbDbc/s100-c-k-no/pho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1237833" cy="12710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2905" y="176089"/>
            <a:ext cx="115212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6"/>
          <p:cNvPicPr>
            <a:picLocks noChangeAspect="1"/>
          </p:cNvPicPr>
          <p:nvPr/>
        </p:nvPicPr>
        <p:blipFill>
          <a:blip r:embed="rId6"/>
          <a:stretch>
            <a:fillRect/>
          </a:stretch>
        </p:blipFill>
        <p:spPr>
          <a:xfrm>
            <a:off x="2796688" y="116632"/>
            <a:ext cx="3478615" cy="732815"/>
          </a:xfrm>
          <a:prstGeom prst="rect">
            <a:avLst/>
          </a:prstGeom>
        </p:spPr>
      </p:pic>
    </p:spTree>
    <p:extLst>
      <p:ext uri="{BB962C8B-B14F-4D97-AF65-F5344CB8AC3E}">
        <p14:creationId xmlns:p14="http://schemas.microsoft.com/office/powerpoint/2010/main" val="29435260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224</TotalTime>
  <Words>784</Words>
  <Application>Microsoft Office PowerPoint</Application>
  <PresentationFormat>Presentación en pantalla (4:3)</PresentationFormat>
  <Paragraphs>373</Paragraphs>
  <Slides>20</Slides>
  <Notes>0</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BlackTie</vt:lpstr>
      <vt:lpstr>Biorremediación de suelos contaminados con hidrocarburos  en la Estación Científica Pedro Vicente  Maldonado, mediante  el empleo  de cepas microbianas antárticas, en terrarios.</vt:lpstr>
      <vt:lpstr>ANTECEDENTES</vt:lpstr>
      <vt:lpstr>RESULTADOS</vt:lpstr>
      <vt:lpstr>Pruebas de degradación</vt:lpstr>
      <vt:lpstr>Actividades efectuadas en la XXII Expedición</vt:lpstr>
      <vt:lpstr>Reactivación microbiana </vt:lpstr>
      <vt:lpstr>Resultados de la titulación</vt:lpstr>
      <vt:lpstr>Disminución de la cantidad de hidrocarburo</vt:lpstr>
      <vt:lpstr>Curvas de degradación de hidrocarburos</vt:lpstr>
      <vt:lpstr>Porcentaje de degradación comparativo</vt:lpstr>
      <vt:lpstr>Análisis estadístico</vt:lpstr>
      <vt:lpstr>Montaje de celdas de tratamiento de suelos</vt:lpstr>
      <vt:lpstr>Conteo de UFCs en las celdas experimentales</vt:lpstr>
      <vt:lpstr>Curvas de variación de ufcs</vt:lpstr>
      <vt:lpstr>Variación del ph en las celdas experimentales</vt:lpstr>
      <vt:lpstr>Terrarios de suelos</vt:lpstr>
      <vt:lpstr>MUESTREO DE SUELOS</vt:lpstr>
      <vt:lpstr>TRABAJOS PENDIENTES</vt:lpstr>
      <vt:lpstr>METAS A ALCANSAR</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Biorremediación de suelos contaminados con hidrocarburos  en la Estación Científica Pedro Vicente  Maldonado, mediante  el empleo  de cepas microbianas antárticas, en terrarios.</dc:title>
  <dc:creator>Dell</dc:creator>
  <cp:lastModifiedBy>Dell</cp:lastModifiedBy>
  <cp:revision>17</cp:revision>
  <dcterms:created xsi:type="dcterms:W3CDTF">2018-02-19T20:29:50Z</dcterms:created>
  <dcterms:modified xsi:type="dcterms:W3CDTF">2018-04-27T03:10:51Z</dcterms:modified>
</cp:coreProperties>
</file>