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5" r:id="rId4"/>
    <p:sldId id="262" r:id="rId5"/>
    <p:sldId id="257" r:id="rId6"/>
    <p:sldId id="261" r:id="rId7"/>
    <p:sldId id="259" r:id="rId8"/>
    <p:sldId id="260" r:id="rId9"/>
    <p:sldId id="263" r:id="rId10"/>
    <p:sldId id="264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51" d="100"/>
          <a:sy n="51" d="100"/>
        </p:scale>
        <p:origin x="-153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DDB4A-5502-4476-81AF-EB5307D79358}" type="datetimeFigureOut">
              <a:rPr lang="es-EC" smtClean="0"/>
              <a:pPr/>
              <a:t>05/03/2012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8FDDD-9CFD-41B9-BB9E-E7744836A43C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HGJHGJGHJHJHGJHG</a:t>
            </a:r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8FDDD-9CFD-41B9-BB9E-E7744836A43C}" type="slidenum">
              <a:rPr lang="es-EC" smtClean="0"/>
              <a:pPr/>
              <a:t>8</a:t>
            </a:fld>
            <a:endParaRPr lang="es-EC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8FDDD-9CFD-41B9-BB9E-E7744836A43C}" type="slidenum">
              <a:rPr lang="es-EC" smtClean="0"/>
              <a:pPr/>
              <a:t>9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05/03/2012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730623"/>
          </a:xfrm>
          <a:solidFill>
            <a:schemeClr val="accent5">
              <a:lumMod val="50000"/>
            </a:schemeClr>
          </a:solidFill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es-EC" sz="3200" b="1" dirty="0" smtClean="0">
                <a:solidFill>
                  <a:schemeClr val="bg1"/>
                </a:solidFill>
              </a:rPr>
              <a:t>CONTRIBUCIÓN AL CONOCIMIENTO DE LOS HONGOS MARINOS (PHYLUM ASCOMYCOTA) DE LA ANTÁRTIDA</a:t>
            </a:r>
            <a:endParaRPr lang="es-EC" sz="3200" b="1" dirty="0">
              <a:solidFill>
                <a:schemeClr val="bg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355976" y="6041504"/>
            <a:ext cx="5285184" cy="816496"/>
          </a:xfrm>
        </p:spPr>
        <p:txBody>
          <a:bodyPr/>
          <a:lstStyle/>
          <a:p>
            <a:r>
              <a:rPr lang="es-EC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Nancy Saltos Rosero</a:t>
            </a:r>
          </a:p>
          <a:p>
            <a:endParaRPr lang="es-EC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200" b="1" dirty="0" smtClean="0"/>
              <a:t>RECOMENDACIONES</a:t>
            </a:r>
            <a:endParaRPr lang="es-EC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dirty="0" smtClean="0"/>
              <a:t>Se recomienda iniciar el aislamiento inmediatamente recolectadas las muestras para evitar la pérdida de diversidad durante el traslado de muestras.</a:t>
            </a:r>
            <a:endParaRPr lang="es-EC" dirty="0" smtClean="0"/>
          </a:p>
          <a:p>
            <a:pPr algn="just"/>
            <a:r>
              <a:rPr lang="es-ES" dirty="0" smtClean="0"/>
              <a:t>Recolectar diferentes sustratos como macro algas, plumas, huesos y madera a la deriva. </a:t>
            </a:r>
            <a:r>
              <a:rPr lang="es-ES" b="1" dirty="0" smtClean="0"/>
              <a:t>  </a:t>
            </a:r>
            <a:endParaRPr lang="es-EC" dirty="0" smtClean="0"/>
          </a:p>
          <a:p>
            <a:pPr algn="just"/>
            <a:r>
              <a:rPr lang="es-EC" dirty="0" smtClean="0"/>
              <a:t>Establecer otros puntos de muestreo en las islas aledañas. 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s-EC" sz="3600" b="1" dirty="0" smtClean="0"/>
              <a:t>INTRODUCCIÓN</a:t>
            </a:r>
            <a:endParaRPr lang="es-EC" sz="36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556792"/>
            <a:ext cx="8424936" cy="2088232"/>
          </a:xfrm>
        </p:spPr>
        <p:txBody>
          <a:bodyPr/>
          <a:lstStyle/>
          <a:p>
            <a:r>
              <a:rPr lang="es-EC" sz="2800" dirty="0" smtClean="0"/>
              <a:t>Organismos eucariotas microscópicos, habitan en diferentes sustratos.</a:t>
            </a:r>
            <a:endParaRPr lang="es-EC" dirty="0" smtClean="0"/>
          </a:p>
          <a:p>
            <a:r>
              <a:rPr lang="es-EC" sz="2800" dirty="0" smtClean="0"/>
              <a:t>En la Antártida continental se han reportado 190 especies.</a:t>
            </a:r>
          </a:p>
          <a:p>
            <a:endParaRPr lang="es-EC" sz="2800" dirty="0" smtClean="0"/>
          </a:p>
          <a:p>
            <a:endParaRPr lang="es-EC" sz="2800" dirty="0" smtClean="0"/>
          </a:p>
          <a:p>
            <a:endParaRPr lang="es-EC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0169" t="10178" r="21101" b="18227"/>
          <a:stretch>
            <a:fillRect/>
          </a:stretch>
        </p:blipFill>
        <p:spPr bwMode="auto">
          <a:xfrm>
            <a:off x="1603963" y="4437112"/>
            <a:ext cx="3040045" cy="2003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21036" t="9681" r="19164" b="13460"/>
          <a:stretch>
            <a:fillRect/>
          </a:stretch>
        </p:blipFill>
        <p:spPr bwMode="auto">
          <a:xfrm>
            <a:off x="4644009" y="4437113"/>
            <a:ext cx="2808312" cy="199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9 CuadroTexto"/>
          <p:cNvSpPr txBox="1"/>
          <p:nvPr/>
        </p:nvSpPr>
        <p:spPr>
          <a:xfrm>
            <a:off x="1907704" y="3831431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Figura 1. A) </a:t>
            </a:r>
            <a:r>
              <a:rPr lang="es-EC" sz="2000" dirty="0" smtClean="0"/>
              <a:t>Cuerpos fructíferos. </a:t>
            </a:r>
            <a:r>
              <a:rPr lang="es-EC" sz="2000" b="1" dirty="0" smtClean="0"/>
              <a:t>B)</a:t>
            </a:r>
            <a:r>
              <a:rPr lang="es-EC" sz="2000" dirty="0" smtClean="0"/>
              <a:t> Ascosporas.</a:t>
            </a:r>
            <a:endParaRPr lang="es-EC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200" b="1" dirty="0" smtClean="0"/>
              <a:t>OBJETIVOS</a:t>
            </a:r>
            <a:endParaRPr lang="es-EC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s-EC" b="1" dirty="0" smtClean="0"/>
              <a:t>	Objetivo general</a:t>
            </a:r>
          </a:p>
          <a:p>
            <a:pPr algn="just"/>
            <a:r>
              <a:rPr lang="es-ES" sz="3000" dirty="0" smtClean="0"/>
              <a:t>Aislar e identificar hongos marinos de la Antártida, para establecer el primer banco de cepas fúngicas marinas de la Antártida en el Ecuador, como base para aplicaciones biotecnológicas futuras.</a:t>
            </a:r>
            <a:endParaRPr lang="es-EC" sz="3000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r>
              <a:rPr lang="es-EC" b="1" dirty="0" smtClean="0"/>
              <a:t>	Objetivos específicos</a:t>
            </a:r>
          </a:p>
          <a:p>
            <a:r>
              <a:rPr lang="es-ES" sz="3000" dirty="0" smtClean="0"/>
              <a:t>Determinar las estaciones de muestreo en la Antártida así como su ubicación geográfica exacta.</a:t>
            </a:r>
            <a:endParaRPr lang="es-EC" sz="3000" dirty="0" smtClean="0"/>
          </a:p>
          <a:p>
            <a:r>
              <a:rPr lang="es-ES" sz="3000" dirty="0" smtClean="0"/>
              <a:t>Establecer el mejor método de muestreo y sustrato para el aislamiento de hongos marinos de la Antártida.</a:t>
            </a:r>
            <a:endParaRPr lang="es-EC" sz="3000" dirty="0" smtClean="0"/>
          </a:p>
          <a:p>
            <a:pPr algn="ctr">
              <a:buNone/>
            </a:pP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s-EC" sz="3200" b="1" dirty="0" smtClean="0"/>
              <a:t>ÁREA DE ESTUDIO</a:t>
            </a:r>
            <a:endParaRPr lang="es-EC" sz="3200" b="1" dirty="0"/>
          </a:p>
        </p:txBody>
      </p:sp>
      <p:pic>
        <p:nvPicPr>
          <p:cNvPr id="7171" name="Picture 3" descr="H:\Hongos_Marino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4650" y="764704"/>
            <a:ext cx="4708456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s-EC" sz="3200" b="1" dirty="0" smtClean="0"/>
              <a:t>METODOLOGÍA</a:t>
            </a:r>
            <a:endParaRPr lang="es-EC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s-EC" sz="2800" b="1" dirty="0" smtClean="0"/>
              <a:t>RECOLECCIÓN DE MUESTRAS</a:t>
            </a:r>
          </a:p>
          <a:p>
            <a:pPr>
              <a:buNone/>
            </a:pPr>
            <a:r>
              <a:rPr lang="es-EC" b="1" dirty="0" smtClean="0"/>
              <a:t>Muestras de </a:t>
            </a:r>
            <a:r>
              <a:rPr lang="es-EC" b="1" dirty="0" smtClean="0"/>
              <a:t>arena</a:t>
            </a: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r>
              <a:rPr lang="es-EC" b="1" dirty="0" smtClean="0"/>
              <a:t> </a:t>
            </a:r>
            <a:endParaRPr lang="es-EC" b="1" dirty="0"/>
          </a:p>
        </p:txBody>
      </p:sp>
      <p:grpSp>
        <p:nvGrpSpPr>
          <p:cNvPr id="8" name="7 Grupo"/>
          <p:cNvGrpSpPr/>
          <p:nvPr/>
        </p:nvGrpSpPr>
        <p:grpSpPr>
          <a:xfrm>
            <a:off x="683567" y="3140968"/>
            <a:ext cx="7457630" cy="2952328"/>
            <a:chOff x="683567" y="3140968"/>
            <a:chExt cx="7457630" cy="295232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6203" t="12201" r="19165" b="12200"/>
            <a:stretch>
              <a:fillRect/>
            </a:stretch>
          </p:blipFill>
          <p:spPr bwMode="auto">
            <a:xfrm>
              <a:off x="4499992" y="3140968"/>
              <a:ext cx="3641205" cy="29523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18993" t="9681" r="19731" b="9681"/>
            <a:stretch>
              <a:fillRect/>
            </a:stretch>
          </p:blipFill>
          <p:spPr bwMode="auto">
            <a:xfrm>
              <a:off x="683567" y="3140968"/>
              <a:ext cx="3828801" cy="29523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7" name="6 CuadroTexto"/>
          <p:cNvSpPr txBox="1"/>
          <p:nvPr/>
        </p:nvSpPr>
        <p:spPr>
          <a:xfrm>
            <a:off x="611560" y="2452826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Figura 2. </a:t>
            </a:r>
            <a:r>
              <a:rPr lang="es-EC" sz="2000" dirty="0" smtClean="0"/>
              <a:t>Muestreo de arena en la parte alta y baja de la zona intermareal.</a:t>
            </a:r>
            <a:endParaRPr lang="es-EC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s-EC" sz="3200" b="1" dirty="0" smtClean="0">
                <a:latin typeface="+mn-lt"/>
              </a:rPr>
              <a:t>Muestras de Sedimento Marino</a:t>
            </a:r>
            <a:br>
              <a:rPr lang="es-EC" sz="3200" b="1" dirty="0" smtClean="0">
                <a:latin typeface="+mn-lt"/>
              </a:rPr>
            </a:br>
            <a:endParaRPr lang="es-EC" sz="3200" dirty="0">
              <a:latin typeface="+mn-lt"/>
            </a:endParaRPr>
          </a:p>
        </p:txBody>
      </p:sp>
      <p:pic>
        <p:nvPicPr>
          <p:cNvPr id="4098" name="Picture 2" descr="C:\Users\Pavilion\Desktop\HONGOS\ANTÁRTICOS\TRABAJO\FOTOS-ANTÁRTIDA 2012\ISLA GREENWICH\25-02-12\DSC094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36167"/>
            <a:ext cx="4966774" cy="3725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1403648" y="1239143"/>
            <a:ext cx="698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Figura 3. </a:t>
            </a:r>
            <a:r>
              <a:rPr lang="es-EC" sz="2000" dirty="0" smtClean="0"/>
              <a:t>Colecta de muestras de sedimento marino con draga.</a:t>
            </a:r>
            <a:endParaRPr lang="es-EC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976664"/>
          </a:xfrm>
        </p:spPr>
        <p:txBody>
          <a:bodyPr/>
          <a:lstStyle/>
          <a:p>
            <a:pPr>
              <a:buNone/>
            </a:pPr>
            <a:r>
              <a:rPr lang="es-EC" b="1" dirty="0" smtClean="0"/>
              <a:t>Muestras de Agua</a:t>
            </a:r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  <a:p>
            <a:pPr>
              <a:buNone/>
            </a:pPr>
            <a:endParaRPr lang="es-EC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6961" t="10435" r="7640" b="9856"/>
          <a:stretch>
            <a:fillRect/>
          </a:stretch>
        </p:blipFill>
        <p:spPr bwMode="auto">
          <a:xfrm>
            <a:off x="1619672" y="2060848"/>
            <a:ext cx="6051245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1475656" y="126876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Figura 5.</a:t>
            </a:r>
            <a:r>
              <a:rPr lang="es-EC" sz="2000" dirty="0" smtClean="0"/>
              <a:t> Recolección de 500 mL de muestras de agua cerca de la orilla.</a:t>
            </a:r>
            <a:endParaRPr lang="es-EC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3200" b="1" dirty="0" smtClean="0"/>
              <a:t>PROCESAMIENTO Y ALMACENAMIENTO DE MUESTRAS</a:t>
            </a:r>
            <a:endParaRPr lang="es-EC" sz="32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304" t="10178" r="21101" b="10272"/>
          <a:stretch>
            <a:fillRect/>
          </a:stretch>
        </p:blipFill>
        <p:spPr bwMode="auto">
          <a:xfrm>
            <a:off x="589957" y="2852936"/>
            <a:ext cx="3838027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18993" t="16042" r="22684" b="13460"/>
          <a:stretch>
            <a:fillRect/>
          </a:stretch>
        </p:blipFill>
        <p:spPr bwMode="auto">
          <a:xfrm>
            <a:off x="4427984" y="2852936"/>
            <a:ext cx="410445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CuadroTexto"/>
          <p:cNvSpPr txBox="1"/>
          <p:nvPr/>
        </p:nvSpPr>
        <p:spPr>
          <a:xfrm>
            <a:off x="611560" y="1733907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Figura 6.  A)</a:t>
            </a:r>
            <a:r>
              <a:rPr lang="es-EC" sz="2000" dirty="0" smtClean="0"/>
              <a:t> Filtración de muestras de agua. </a:t>
            </a:r>
            <a:r>
              <a:rPr lang="es-EC" sz="2000" b="1" dirty="0" smtClean="0"/>
              <a:t>B)</a:t>
            </a:r>
            <a:r>
              <a:rPr lang="es-EC" sz="2000" dirty="0" smtClean="0"/>
              <a:t> Filtro de 0,45 µm con el producto de la filtración.</a:t>
            </a:r>
            <a:endParaRPr lang="es-EC" sz="2000" dirty="0"/>
          </a:p>
        </p:txBody>
      </p:sp>
      <p:sp>
        <p:nvSpPr>
          <p:cNvPr id="7" name="6 CuadroTexto"/>
          <p:cNvSpPr txBox="1"/>
          <p:nvPr/>
        </p:nvSpPr>
        <p:spPr>
          <a:xfrm>
            <a:off x="611560" y="285293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/>
              <a:t>A</a:t>
            </a:r>
            <a:endParaRPr lang="es-EC" sz="2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4427984" y="285293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/>
              <a:t>B</a:t>
            </a:r>
            <a:endParaRPr lang="es-EC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047874"/>
            <a:ext cx="8435280" cy="652934"/>
          </a:xfrm>
        </p:spPr>
        <p:txBody>
          <a:bodyPr>
            <a:noAutofit/>
          </a:bodyPr>
          <a:lstStyle/>
          <a:p>
            <a:pPr algn="just"/>
            <a:r>
              <a:rPr lang="es-EC" sz="2000" b="1" dirty="0" smtClean="0"/>
              <a:t>Figura 7. A) </a:t>
            </a:r>
            <a:r>
              <a:rPr lang="es-EC" sz="2000" dirty="0" smtClean="0"/>
              <a:t>Almacenamiento de muestras de agua y filtros a 4 °C</a:t>
            </a:r>
            <a:r>
              <a:rPr lang="es-EC" sz="2000" b="1" dirty="0" smtClean="0"/>
              <a:t>. B) </a:t>
            </a:r>
            <a:r>
              <a:rPr lang="es-EC" sz="2000" dirty="0" smtClean="0"/>
              <a:t>Almacenamiento de muestras de suelo a 0 °C </a:t>
            </a:r>
            <a:endParaRPr lang="es-EC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304" t="19724" r="18304" b="15045"/>
          <a:stretch>
            <a:fillRect/>
          </a:stretch>
        </p:blipFill>
        <p:spPr bwMode="auto">
          <a:xfrm>
            <a:off x="539552" y="2204864"/>
            <a:ext cx="429940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 l="19731" t="12201" r="20237" b="10940"/>
          <a:stretch>
            <a:fillRect/>
          </a:stretch>
        </p:blipFill>
        <p:spPr bwMode="auto">
          <a:xfrm>
            <a:off x="4788024" y="2204864"/>
            <a:ext cx="3888432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CuadroTexto"/>
          <p:cNvSpPr txBox="1"/>
          <p:nvPr/>
        </p:nvSpPr>
        <p:spPr>
          <a:xfrm>
            <a:off x="539552" y="220486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/>
              <a:t>A</a:t>
            </a:r>
            <a:endParaRPr lang="es-EC" sz="2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8024" y="220486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/>
              <a:t>B</a:t>
            </a:r>
            <a:endParaRPr lang="es-EC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225</Words>
  <Application>Microsoft Office PowerPoint</Application>
  <PresentationFormat>Presentación en pantalla (4:3)</PresentationFormat>
  <Paragraphs>51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CONTRIBUCIÓN AL CONOCIMIENTO DE LOS HONGOS MARINOS (PHYLUM ASCOMYCOTA) DE LA ANTÁRTIDA</vt:lpstr>
      <vt:lpstr>INTRODUCCIÓN</vt:lpstr>
      <vt:lpstr>OBJETIVOS</vt:lpstr>
      <vt:lpstr>ÁREA DE ESTUDIO</vt:lpstr>
      <vt:lpstr>METODOLOGÍA</vt:lpstr>
      <vt:lpstr>Muestras de Sedimento Marino </vt:lpstr>
      <vt:lpstr>Diapositiva 7</vt:lpstr>
      <vt:lpstr>PROCESAMIENTO Y ALMACENAMIENTO DE MUESTRAS</vt:lpstr>
      <vt:lpstr>Figura 7. A) Almacenamiento de muestras de agua y filtros a 4 °C. B) Almacenamiento de muestras de suelo a 0 °C </vt:lpstr>
      <vt:lpstr>RECOMENDACIONES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CONTRIBUCIÓN AL CONOCIMIENTO DE LOS HONGOS MARINOS (PHYLUM ASCOMYCOTA) DE LA ANTÁRTIDA</dc:title>
  <dc:creator>Nan_C</dc:creator>
  <cp:lastModifiedBy>Pavilion</cp:lastModifiedBy>
  <cp:revision>38</cp:revision>
  <dcterms:created xsi:type="dcterms:W3CDTF">2012-03-04T13:01:14Z</dcterms:created>
  <dcterms:modified xsi:type="dcterms:W3CDTF">2012-03-05T14:55:20Z</dcterms:modified>
</cp:coreProperties>
</file>