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5" r:id="rId1"/>
  </p:sldMasterIdLst>
  <p:notesMasterIdLst>
    <p:notesMasterId r:id="rId36"/>
  </p:notesMasterIdLst>
  <p:sldIdLst>
    <p:sldId id="256" r:id="rId2"/>
    <p:sldId id="263" r:id="rId3"/>
    <p:sldId id="289" r:id="rId4"/>
    <p:sldId id="266" r:id="rId5"/>
    <p:sldId id="267" r:id="rId6"/>
    <p:sldId id="268" r:id="rId7"/>
    <p:sldId id="290" r:id="rId8"/>
    <p:sldId id="270" r:id="rId9"/>
    <p:sldId id="271" r:id="rId10"/>
    <p:sldId id="272" r:id="rId11"/>
    <p:sldId id="273" r:id="rId12"/>
    <p:sldId id="274" r:id="rId13"/>
    <p:sldId id="275" r:id="rId14"/>
    <p:sldId id="269" r:id="rId15"/>
    <p:sldId id="276" r:id="rId16"/>
    <p:sldId id="277" r:id="rId17"/>
    <p:sldId id="291" r:id="rId18"/>
    <p:sldId id="311" r:id="rId19"/>
    <p:sldId id="312" r:id="rId20"/>
    <p:sldId id="313" r:id="rId21"/>
    <p:sldId id="314" r:id="rId22"/>
    <p:sldId id="315" r:id="rId23"/>
    <p:sldId id="317" r:id="rId24"/>
    <p:sldId id="316" r:id="rId25"/>
    <p:sldId id="318" r:id="rId26"/>
    <p:sldId id="319" r:id="rId27"/>
    <p:sldId id="320" r:id="rId28"/>
    <p:sldId id="321" r:id="rId29"/>
    <p:sldId id="322" r:id="rId30"/>
    <p:sldId id="324" r:id="rId31"/>
    <p:sldId id="299" r:id="rId32"/>
    <p:sldId id="323" r:id="rId33"/>
    <p:sldId id="325" r:id="rId34"/>
    <p:sldId id="310" r:id="rId3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70" d="100"/>
          <a:sy n="70" d="100"/>
        </p:scale>
        <p:origin x="-138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Base%20de%20registros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Eric:Desktop:Antartida%202013:Campan&#771;a%202013:Registros%202013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Eric:Desktop:Antartida%202013:Campan&#771;a%202013:Registros%202013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Eric:Desktop:Antartida%202013:Campan&#771;a%202013:Registros%202013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Eric:Desktop:Antartida%202013:Campan&#771;a%202013:Registros%202013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013291288487"/>
          <c:y val="4.7491829940607203E-2"/>
          <c:w val="0.63886789412815803"/>
          <c:h val="0.59655939766398802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Hoja9!$C$2</c:f>
              <c:strCache>
                <c:ptCount val="1"/>
                <c:pt idx="0">
                  <c:v>A. gazella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tx1"/>
              </a:solidFill>
            </a:ln>
          </c:spPr>
          <c:invertIfNegative val="0"/>
          <c:cat>
            <c:strRef>
              <c:f>Hoja9!$A$3:$B$8</c:f>
              <c:strCache>
                <c:ptCount val="6"/>
                <c:pt idx="0">
                  <c:v>Barrientos</c:v>
                </c:pt>
                <c:pt idx="1">
                  <c:v>Dee</c:v>
                </c:pt>
                <c:pt idx="2">
                  <c:v>Greenwich</c:v>
                </c:pt>
                <c:pt idx="3">
                  <c:v>Robert</c:v>
                </c:pt>
                <c:pt idx="4">
                  <c:v>Torre</c:v>
                </c:pt>
                <c:pt idx="5">
                  <c:v>Bahía Chile</c:v>
                </c:pt>
              </c:strCache>
            </c:strRef>
          </c:cat>
          <c:val>
            <c:numRef>
              <c:f>Hoja9!$C$3:$C$8</c:f>
              <c:numCache>
                <c:formatCode>General</c:formatCode>
                <c:ptCount val="6"/>
                <c:pt idx="0">
                  <c:v>47</c:v>
                </c:pt>
                <c:pt idx="1">
                  <c:v>35</c:v>
                </c:pt>
                <c:pt idx="2">
                  <c:v>62</c:v>
                </c:pt>
                <c:pt idx="3">
                  <c:v>18</c:v>
                </c:pt>
                <c:pt idx="4">
                  <c:v>4</c:v>
                </c:pt>
                <c:pt idx="5">
                  <c:v>1</c:v>
                </c:pt>
              </c:numCache>
            </c:numRef>
          </c:val>
        </c:ser>
        <c:ser>
          <c:idx val="1"/>
          <c:order val="1"/>
          <c:tx>
            <c:strRef>
              <c:f>Hoja9!$D$2</c:f>
              <c:strCache>
                <c:ptCount val="1"/>
                <c:pt idx="0">
                  <c:v>H. leptonyx</c:v>
                </c:pt>
              </c:strCache>
            </c:strRef>
          </c:tx>
          <c:spPr>
            <a:solidFill>
              <a:srgbClr val="CC00CC"/>
            </a:solidFill>
            <a:ln>
              <a:solidFill>
                <a:schemeClr val="tx1"/>
              </a:solidFill>
            </a:ln>
          </c:spPr>
          <c:invertIfNegative val="0"/>
          <c:cat>
            <c:strRef>
              <c:f>Hoja9!$A$3:$B$8</c:f>
              <c:strCache>
                <c:ptCount val="6"/>
                <c:pt idx="0">
                  <c:v>Barrientos</c:v>
                </c:pt>
                <c:pt idx="1">
                  <c:v>Dee</c:v>
                </c:pt>
                <c:pt idx="2">
                  <c:v>Greenwich</c:v>
                </c:pt>
                <c:pt idx="3">
                  <c:v>Robert</c:v>
                </c:pt>
                <c:pt idx="4">
                  <c:v>Torre</c:v>
                </c:pt>
                <c:pt idx="5">
                  <c:v>Bahía Chile</c:v>
                </c:pt>
              </c:strCache>
            </c:strRef>
          </c:cat>
          <c:val>
            <c:numRef>
              <c:f>Hoja9!$D$3:$D$8</c:f>
              <c:numCache>
                <c:formatCode>General</c:formatCode>
                <c:ptCount val="6"/>
                <c:pt idx="0">
                  <c:v>0</c:v>
                </c:pt>
                <c:pt idx="1">
                  <c:v>3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</c:ser>
        <c:ser>
          <c:idx val="2"/>
          <c:order val="2"/>
          <c:tx>
            <c:strRef>
              <c:f>Hoja9!$E$2</c:f>
              <c:strCache>
                <c:ptCount val="1"/>
                <c:pt idx="0">
                  <c:v>L. weddellii</c:v>
                </c:pt>
              </c:strCache>
            </c:strRef>
          </c:tx>
          <c:spPr>
            <a:solidFill>
              <a:schemeClr val="bg2"/>
            </a:solidFill>
            <a:ln>
              <a:solidFill>
                <a:schemeClr val="tx1"/>
              </a:solidFill>
            </a:ln>
          </c:spPr>
          <c:invertIfNegative val="0"/>
          <c:cat>
            <c:strRef>
              <c:f>Hoja9!$A$3:$B$8</c:f>
              <c:strCache>
                <c:ptCount val="6"/>
                <c:pt idx="0">
                  <c:v>Barrientos</c:v>
                </c:pt>
                <c:pt idx="1">
                  <c:v>Dee</c:v>
                </c:pt>
                <c:pt idx="2">
                  <c:v>Greenwich</c:v>
                </c:pt>
                <c:pt idx="3">
                  <c:v>Robert</c:v>
                </c:pt>
                <c:pt idx="4">
                  <c:v>Torre</c:v>
                </c:pt>
                <c:pt idx="5">
                  <c:v>Bahía Chile</c:v>
                </c:pt>
              </c:strCache>
            </c:strRef>
          </c:cat>
          <c:val>
            <c:numRef>
              <c:f>Hoja9!$E$3:$E$8</c:f>
              <c:numCache>
                <c:formatCode>General</c:formatCode>
                <c:ptCount val="6"/>
                <c:pt idx="0">
                  <c:v>6</c:v>
                </c:pt>
                <c:pt idx="1">
                  <c:v>1</c:v>
                </c:pt>
                <c:pt idx="2">
                  <c:v>6</c:v>
                </c:pt>
                <c:pt idx="3">
                  <c:v>0</c:v>
                </c:pt>
                <c:pt idx="4">
                  <c:v>4</c:v>
                </c:pt>
                <c:pt idx="5">
                  <c:v>0</c:v>
                </c:pt>
              </c:numCache>
            </c:numRef>
          </c:val>
        </c:ser>
        <c:ser>
          <c:idx val="3"/>
          <c:order val="3"/>
          <c:tx>
            <c:strRef>
              <c:f>Hoja9!$F$2</c:f>
              <c:strCache>
                <c:ptCount val="1"/>
                <c:pt idx="0">
                  <c:v>L. carcinophaga</c:v>
                </c:pt>
              </c:strCache>
            </c:strRef>
          </c:tx>
          <c:spPr>
            <a:solidFill>
              <a:schemeClr val="tx2">
                <a:lumMod val="50000"/>
                <a:lumOff val="50000"/>
              </a:schemeClr>
            </a:solidFill>
            <a:ln>
              <a:solidFill>
                <a:schemeClr val="tx1"/>
              </a:solidFill>
            </a:ln>
          </c:spPr>
          <c:invertIfNegative val="0"/>
          <c:cat>
            <c:strRef>
              <c:f>Hoja9!$A$3:$B$8</c:f>
              <c:strCache>
                <c:ptCount val="6"/>
                <c:pt idx="0">
                  <c:v>Barrientos</c:v>
                </c:pt>
                <c:pt idx="1">
                  <c:v>Dee</c:v>
                </c:pt>
                <c:pt idx="2">
                  <c:v>Greenwich</c:v>
                </c:pt>
                <c:pt idx="3">
                  <c:v>Robert</c:v>
                </c:pt>
                <c:pt idx="4">
                  <c:v>Torre</c:v>
                </c:pt>
                <c:pt idx="5">
                  <c:v>Bahía Chile</c:v>
                </c:pt>
              </c:strCache>
            </c:strRef>
          </c:cat>
          <c:val>
            <c:numRef>
              <c:f>Hoja9!$F$3:$F$8</c:f>
              <c:numCache>
                <c:formatCode>General</c:formatCode>
                <c:ptCount val="6"/>
                <c:pt idx="0">
                  <c:v>0</c:v>
                </c:pt>
                <c:pt idx="1">
                  <c:v>0</c:v>
                </c:pt>
                <c:pt idx="2">
                  <c:v>5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</c:ser>
        <c:ser>
          <c:idx val="4"/>
          <c:order val="4"/>
          <c:tx>
            <c:strRef>
              <c:f>Hoja9!$G$2</c:f>
              <c:strCache>
                <c:ptCount val="1"/>
                <c:pt idx="0">
                  <c:v>M. leonina</c:v>
                </c:pt>
              </c:strCache>
            </c:strRef>
          </c:tx>
          <c:spPr>
            <a:solidFill>
              <a:schemeClr val="tx2"/>
            </a:solidFill>
            <a:ln>
              <a:solidFill>
                <a:schemeClr val="tx1"/>
              </a:solidFill>
            </a:ln>
          </c:spPr>
          <c:invertIfNegative val="0"/>
          <c:cat>
            <c:strRef>
              <c:f>Hoja9!$A$3:$B$8</c:f>
              <c:strCache>
                <c:ptCount val="6"/>
                <c:pt idx="0">
                  <c:v>Barrientos</c:v>
                </c:pt>
                <c:pt idx="1">
                  <c:v>Dee</c:v>
                </c:pt>
                <c:pt idx="2">
                  <c:v>Greenwich</c:v>
                </c:pt>
                <c:pt idx="3">
                  <c:v>Robert</c:v>
                </c:pt>
                <c:pt idx="4">
                  <c:v>Torre</c:v>
                </c:pt>
                <c:pt idx="5">
                  <c:v>Bahía Chile</c:v>
                </c:pt>
              </c:strCache>
            </c:strRef>
          </c:cat>
          <c:val>
            <c:numRef>
              <c:f>Hoja9!$G$3:$G$8</c:f>
              <c:numCache>
                <c:formatCode>General</c:formatCode>
                <c:ptCount val="6"/>
                <c:pt idx="0">
                  <c:v>39</c:v>
                </c:pt>
                <c:pt idx="1">
                  <c:v>19</c:v>
                </c:pt>
                <c:pt idx="2">
                  <c:v>3</c:v>
                </c:pt>
                <c:pt idx="3">
                  <c:v>23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76516480"/>
        <c:axId val="176518272"/>
      </c:barChart>
      <c:catAx>
        <c:axId val="17651648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lang="es-EC" sz="1500"/>
            </a:pPr>
            <a:endParaRPr lang="es-MX"/>
          </a:p>
        </c:txPr>
        <c:crossAx val="176518272"/>
        <c:crosses val="autoZero"/>
        <c:auto val="1"/>
        <c:lblAlgn val="ctr"/>
        <c:lblOffset val="100"/>
        <c:noMultiLvlLbl val="0"/>
      </c:catAx>
      <c:valAx>
        <c:axId val="1765182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es-EC" sz="2000"/>
            </a:pPr>
            <a:endParaRPr lang="es-MX"/>
          </a:p>
        </c:txPr>
        <c:crossAx val="176516480"/>
        <c:crosses val="autoZero"/>
        <c:crossBetween val="between"/>
        <c:majorUnit val="20"/>
      </c:valAx>
    </c:plotArea>
    <c:legend>
      <c:legendPos val="t"/>
      <c:layout>
        <c:manualLayout>
          <c:xMode val="edge"/>
          <c:yMode val="edge"/>
          <c:x val="0.77529924775863601"/>
          <c:y val="3.9576524950506002E-3"/>
          <c:w val="0.223450422249133"/>
          <c:h val="0.81672672222545994"/>
        </c:manualLayout>
      </c:layout>
      <c:overlay val="0"/>
      <c:txPr>
        <a:bodyPr/>
        <a:lstStyle/>
        <a:p>
          <a:pPr>
            <a:defRPr lang="es-EC" sz="1700" i="1"/>
          </a:pPr>
          <a:endParaRPr lang="es-MX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Gráficos!$C$1</c:f>
              <c:strCache>
                <c:ptCount val="1"/>
                <c:pt idx="0">
                  <c:v>Individuos</c:v>
                </c:pt>
              </c:strCache>
            </c:strRef>
          </c:tx>
          <c:invertIfNegative val="0"/>
          <c:cat>
            <c:strRef>
              <c:f>Gráficos!$A$2:$A$6</c:f>
              <c:strCache>
                <c:ptCount val="5"/>
                <c:pt idx="0">
                  <c:v>Barrientos</c:v>
                </c:pt>
                <c:pt idx="1">
                  <c:v>Dee</c:v>
                </c:pt>
                <c:pt idx="2">
                  <c:v>Greenwich</c:v>
                </c:pt>
                <c:pt idx="3">
                  <c:v>Robert</c:v>
                </c:pt>
                <c:pt idx="4">
                  <c:v>Torre</c:v>
                </c:pt>
              </c:strCache>
            </c:strRef>
          </c:cat>
          <c:val>
            <c:numRef>
              <c:f>Gráficos!$C$2:$C$6</c:f>
              <c:numCache>
                <c:formatCode>General</c:formatCode>
                <c:ptCount val="5"/>
                <c:pt idx="0">
                  <c:v>272</c:v>
                </c:pt>
                <c:pt idx="1">
                  <c:v>154</c:v>
                </c:pt>
                <c:pt idx="2">
                  <c:v>104</c:v>
                </c:pt>
                <c:pt idx="3">
                  <c:v>53</c:v>
                </c:pt>
                <c:pt idx="4">
                  <c:v>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6273664"/>
        <c:axId val="176275456"/>
      </c:barChart>
      <c:catAx>
        <c:axId val="17627366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es-MX"/>
          </a:p>
        </c:txPr>
        <c:crossAx val="176275456"/>
        <c:crosses val="autoZero"/>
        <c:auto val="1"/>
        <c:lblAlgn val="ctr"/>
        <c:lblOffset val="100"/>
        <c:noMultiLvlLbl val="0"/>
      </c:catAx>
      <c:valAx>
        <c:axId val="1762754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7627366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>
        <c:manualLayout>
          <c:layoutTarget val="inner"/>
          <c:xMode val="edge"/>
          <c:yMode val="edge"/>
          <c:x val="6.9570325768102501E-2"/>
          <c:y val="3.2069970845481001E-2"/>
          <c:w val="0.89862034892697196"/>
          <c:h val="0.8738314088289980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Gráficos!$B$32</c:f>
              <c:strCache>
                <c:ptCount val="1"/>
                <c:pt idx="0">
                  <c:v>Arctocpehalus gazella</c:v>
                </c:pt>
              </c:strCache>
            </c:strRef>
          </c:tx>
          <c:invertIfNegative val="0"/>
          <c:cat>
            <c:strRef>
              <c:f>Gráficos!$A$33:$A$37</c:f>
              <c:strCache>
                <c:ptCount val="5"/>
                <c:pt idx="0">
                  <c:v>Barrientos</c:v>
                </c:pt>
                <c:pt idx="1">
                  <c:v>Dee</c:v>
                </c:pt>
                <c:pt idx="2">
                  <c:v>Greenwich</c:v>
                </c:pt>
                <c:pt idx="3">
                  <c:v>Robert</c:v>
                </c:pt>
                <c:pt idx="4">
                  <c:v>Torre</c:v>
                </c:pt>
              </c:strCache>
            </c:strRef>
          </c:cat>
          <c:val>
            <c:numRef>
              <c:f>Gráficos!$B$33:$B$37</c:f>
              <c:numCache>
                <c:formatCode>General</c:formatCode>
                <c:ptCount val="5"/>
                <c:pt idx="0">
                  <c:v>3</c:v>
                </c:pt>
                <c:pt idx="1">
                  <c:v>35</c:v>
                </c:pt>
                <c:pt idx="2">
                  <c:v>13</c:v>
                </c:pt>
                <c:pt idx="3">
                  <c:v>12</c:v>
                </c:pt>
                <c:pt idx="4">
                  <c:v>0</c:v>
                </c:pt>
              </c:numCache>
            </c:numRef>
          </c:val>
        </c:ser>
        <c:ser>
          <c:idx val="2"/>
          <c:order val="1"/>
          <c:tx>
            <c:strRef>
              <c:f>Gráficos!$D$32</c:f>
              <c:strCache>
                <c:ptCount val="1"/>
                <c:pt idx="0">
                  <c:v>Leptonychotes weddellii</c:v>
                </c:pt>
              </c:strCache>
            </c:strRef>
          </c:tx>
          <c:invertIfNegative val="0"/>
          <c:cat>
            <c:strRef>
              <c:f>Gráficos!$A$33:$A$37</c:f>
              <c:strCache>
                <c:ptCount val="5"/>
                <c:pt idx="0">
                  <c:v>Barrientos</c:v>
                </c:pt>
                <c:pt idx="1">
                  <c:v>Dee</c:v>
                </c:pt>
                <c:pt idx="2">
                  <c:v>Greenwich</c:v>
                </c:pt>
                <c:pt idx="3">
                  <c:v>Robert</c:v>
                </c:pt>
                <c:pt idx="4">
                  <c:v>Torre</c:v>
                </c:pt>
              </c:strCache>
            </c:strRef>
          </c:cat>
          <c:val>
            <c:numRef>
              <c:f>Gráficos!$D$33:$D$37</c:f>
              <c:numCache>
                <c:formatCode>General</c:formatCode>
                <c:ptCount val="5"/>
                <c:pt idx="0">
                  <c:v>7</c:v>
                </c:pt>
                <c:pt idx="1">
                  <c:v>7</c:v>
                </c:pt>
                <c:pt idx="2" formatCode="0">
                  <c:v>6</c:v>
                </c:pt>
                <c:pt idx="3">
                  <c:v>2</c:v>
                </c:pt>
                <c:pt idx="4">
                  <c:v>3</c:v>
                </c:pt>
              </c:numCache>
            </c:numRef>
          </c:val>
        </c:ser>
        <c:ser>
          <c:idx val="3"/>
          <c:order val="2"/>
          <c:tx>
            <c:strRef>
              <c:f>Gráficos!$E$32</c:f>
              <c:strCache>
                <c:ptCount val="1"/>
                <c:pt idx="0">
                  <c:v>Lobodon carcinophaga</c:v>
                </c:pt>
              </c:strCache>
            </c:strRef>
          </c:tx>
          <c:invertIfNegative val="0"/>
          <c:cat>
            <c:strRef>
              <c:f>Gráficos!$A$33:$A$37</c:f>
              <c:strCache>
                <c:ptCount val="5"/>
                <c:pt idx="0">
                  <c:v>Barrientos</c:v>
                </c:pt>
                <c:pt idx="1">
                  <c:v>Dee</c:v>
                </c:pt>
                <c:pt idx="2">
                  <c:v>Greenwich</c:v>
                </c:pt>
                <c:pt idx="3">
                  <c:v>Robert</c:v>
                </c:pt>
                <c:pt idx="4">
                  <c:v>Torre</c:v>
                </c:pt>
              </c:strCache>
            </c:strRef>
          </c:cat>
          <c:val>
            <c:numRef>
              <c:f>Gráficos!$E$33:$E$37</c:f>
              <c:numCache>
                <c:formatCode>General</c:formatCode>
                <c:ptCount val="5"/>
                <c:pt idx="0">
                  <c:v>1</c:v>
                </c:pt>
                <c:pt idx="1">
                  <c:v>0</c:v>
                </c:pt>
                <c:pt idx="2">
                  <c:v>1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ser>
          <c:idx val="4"/>
          <c:order val="3"/>
          <c:tx>
            <c:strRef>
              <c:f>Gráficos!$F$32</c:f>
              <c:strCache>
                <c:ptCount val="1"/>
                <c:pt idx="0">
                  <c:v>Mirounga leonina</c:v>
                </c:pt>
              </c:strCache>
            </c:strRef>
          </c:tx>
          <c:spPr>
            <a:gradFill flip="none" rotWithShape="1">
              <a:gsLst>
                <a:gs pos="0">
                  <a:schemeClr val="bg2">
                    <a:lumMod val="25000"/>
                  </a:schemeClr>
                </a:gs>
                <a:gs pos="100000">
                  <a:prstClr val="white"/>
                </a:gs>
              </a:gsLst>
              <a:lin ang="5400000" scaled="0"/>
              <a:tileRect/>
            </a:gradFill>
          </c:spPr>
          <c:invertIfNegative val="0"/>
          <c:cat>
            <c:strRef>
              <c:f>Gráficos!$A$33:$A$37</c:f>
              <c:strCache>
                <c:ptCount val="5"/>
                <c:pt idx="0">
                  <c:v>Barrientos</c:v>
                </c:pt>
                <c:pt idx="1">
                  <c:v>Dee</c:v>
                </c:pt>
                <c:pt idx="2">
                  <c:v>Greenwich</c:v>
                </c:pt>
                <c:pt idx="3">
                  <c:v>Robert</c:v>
                </c:pt>
                <c:pt idx="4">
                  <c:v>Torre</c:v>
                </c:pt>
              </c:strCache>
            </c:strRef>
          </c:cat>
          <c:val>
            <c:numRef>
              <c:f>Gráficos!$F$33:$F$37</c:f>
              <c:numCache>
                <c:formatCode>General</c:formatCode>
                <c:ptCount val="5"/>
                <c:pt idx="0">
                  <c:v>261</c:v>
                </c:pt>
                <c:pt idx="1">
                  <c:v>112</c:v>
                </c:pt>
                <c:pt idx="2">
                  <c:v>83</c:v>
                </c:pt>
                <c:pt idx="3">
                  <c:v>34</c:v>
                </c:pt>
                <c:pt idx="4">
                  <c:v>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76363776"/>
        <c:axId val="176369664"/>
      </c:barChart>
      <c:catAx>
        <c:axId val="176363776"/>
        <c:scaling>
          <c:orientation val="minMax"/>
        </c:scaling>
        <c:delete val="0"/>
        <c:axPos val="b"/>
        <c:majorTickMark val="out"/>
        <c:minorTickMark val="none"/>
        <c:tickLblPos val="nextTo"/>
        <c:crossAx val="176369664"/>
        <c:crosses val="autoZero"/>
        <c:auto val="1"/>
        <c:lblAlgn val="ctr"/>
        <c:lblOffset val="100"/>
        <c:noMultiLvlLbl val="0"/>
      </c:catAx>
      <c:valAx>
        <c:axId val="1763696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7636377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5056476763933901"/>
          <c:y val="8.8316843047680296E-2"/>
          <c:w val="0.282768565693994"/>
          <c:h val="0.48808911641146902"/>
        </c:manualLayout>
      </c:layout>
      <c:overlay val="0"/>
      <c:spPr>
        <a:noFill/>
        <a:ln>
          <a:solidFill>
            <a:schemeClr val="accent1"/>
          </a:solidFill>
        </a:ln>
      </c:spPr>
      <c:txPr>
        <a:bodyPr/>
        <a:lstStyle/>
        <a:p>
          <a:pPr>
            <a:defRPr sz="1200" i="1"/>
          </a:pPr>
          <a:endParaRPr lang="es-MX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>
        <c:manualLayout>
          <c:layoutTarget val="inner"/>
          <c:xMode val="edge"/>
          <c:yMode val="edge"/>
          <c:x val="3.62050472620307E-2"/>
          <c:y val="0"/>
          <c:w val="0.601366742596811"/>
          <c:h val="1"/>
        </c:manualLayout>
      </c:layout>
      <c:pieChart>
        <c:varyColors val="1"/>
        <c:ser>
          <c:idx val="0"/>
          <c:order val="0"/>
          <c:spPr>
            <a:ln>
              <a:solidFill>
                <a:schemeClr val="tx2"/>
              </a:solidFill>
            </a:ln>
            <a:effectLst/>
          </c:spPr>
          <c:explosion val="28"/>
          <c:dPt>
            <c:idx val="1"/>
            <c:bubble3D val="0"/>
            <c:spPr>
              <a:gradFill flip="none" rotWithShape="1">
                <a:gsLst>
                  <a:gs pos="0">
                    <a:schemeClr val="bg2">
                      <a:lumMod val="25000"/>
                    </a:schemeClr>
                  </a:gs>
                  <a:gs pos="100000">
                    <a:prstClr val="white"/>
                  </a:gs>
                </a:gsLst>
                <a:lin ang="0" scaled="1"/>
                <a:tileRect/>
              </a:gradFill>
              <a:ln>
                <a:solidFill>
                  <a:schemeClr val="tx2"/>
                </a:solidFill>
              </a:ln>
              <a:effectLst/>
            </c:spPr>
          </c:dPt>
          <c:cat>
            <c:strRef>
              <c:f>Gráficos!$J$33:$J$36</c:f>
              <c:strCache>
                <c:ptCount val="4"/>
                <c:pt idx="0">
                  <c:v>Arctocephallus gazella</c:v>
                </c:pt>
                <c:pt idx="1">
                  <c:v>Mirounga leonina</c:v>
                </c:pt>
                <c:pt idx="2">
                  <c:v>Leptonychotes weddellii</c:v>
                </c:pt>
                <c:pt idx="3">
                  <c:v>Lobodon carcinophaga</c:v>
                </c:pt>
              </c:strCache>
            </c:strRef>
          </c:cat>
          <c:val>
            <c:numRef>
              <c:f>Gráficos!$L$33:$L$36</c:f>
              <c:numCache>
                <c:formatCode>General</c:formatCode>
                <c:ptCount val="4"/>
                <c:pt idx="0">
                  <c:v>63</c:v>
                </c:pt>
                <c:pt idx="1">
                  <c:v>499</c:v>
                </c:pt>
                <c:pt idx="2">
                  <c:v>25</c:v>
                </c:pt>
                <c:pt idx="3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23"/>
      </c:pieChart>
    </c:plotArea>
    <c:legend>
      <c:legendPos val="r"/>
      <c:layout>
        <c:manualLayout>
          <c:xMode val="edge"/>
          <c:yMode val="edge"/>
          <c:x val="0.61458996708522096"/>
          <c:y val="2.6041940371592999E-2"/>
          <c:w val="0.346504729217187"/>
          <c:h val="0.47526241729289498"/>
        </c:manualLayout>
      </c:layout>
      <c:overlay val="0"/>
      <c:txPr>
        <a:bodyPr/>
        <a:lstStyle/>
        <a:p>
          <a:pPr>
            <a:defRPr sz="1700" i="1"/>
          </a:pPr>
          <a:endParaRPr lang="es-MX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1549553930461797E-2"/>
          <c:y val="4.11985018726592E-2"/>
          <c:w val="0.89341930536592695"/>
          <c:h val="0.917602996254682"/>
        </c:manualLayout>
      </c:layout>
      <c:lineChart>
        <c:grouping val="standard"/>
        <c:varyColors val="0"/>
        <c:ser>
          <c:idx val="0"/>
          <c:order val="0"/>
          <c:tx>
            <c:strRef>
              <c:f>Gráficos!$J$1</c:f>
              <c:strCache>
                <c:ptCount val="1"/>
                <c:pt idx="0">
                  <c:v>2012</c:v>
                </c:pt>
              </c:strCache>
            </c:strRef>
          </c:tx>
          <c:marker>
            <c:symbol val="none"/>
          </c:marker>
          <c:cat>
            <c:strRef>
              <c:f>Gráficos!$I$2:$I$6</c:f>
              <c:strCache>
                <c:ptCount val="5"/>
                <c:pt idx="0">
                  <c:v>Mirounga leonina</c:v>
                </c:pt>
                <c:pt idx="1">
                  <c:v>Arctocephallus gazella</c:v>
                </c:pt>
                <c:pt idx="2">
                  <c:v>Leptonychotes weddellii</c:v>
                </c:pt>
                <c:pt idx="3">
                  <c:v>Lobodon carcinophaga</c:v>
                </c:pt>
                <c:pt idx="4">
                  <c:v>Hydrurga Leptonyx</c:v>
                </c:pt>
              </c:strCache>
            </c:strRef>
          </c:cat>
          <c:val>
            <c:numRef>
              <c:f>Gráficos!$J$2:$J$6</c:f>
              <c:numCache>
                <c:formatCode>0</c:formatCode>
                <c:ptCount val="5"/>
                <c:pt idx="0">
                  <c:v>84</c:v>
                </c:pt>
                <c:pt idx="1">
                  <c:v>167</c:v>
                </c:pt>
                <c:pt idx="2">
                  <c:v>17</c:v>
                </c:pt>
                <c:pt idx="3">
                  <c:v>5</c:v>
                </c:pt>
                <c:pt idx="4">
                  <c:v>3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Gráficos!$K$1</c:f>
              <c:strCache>
                <c:ptCount val="1"/>
                <c:pt idx="0">
                  <c:v>2013</c:v>
                </c:pt>
              </c:strCache>
            </c:strRef>
          </c:tx>
          <c:marker>
            <c:symbol val="none"/>
          </c:marker>
          <c:cat>
            <c:strRef>
              <c:f>Gráficos!$I$2:$I$6</c:f>
              <c:strCache>
                <c:ptCount val="5"/>
                <c:pt idx="0">
                  <c:v>Mirounga leonina</c:v>
                </c:pt>
                <c:pt idx="1">
                  <c:v>Arctocephallus gazella</c:v>
                </c:pt>
                <c:pt idx="2">
                  <c:v>Leptonychotes weddellii</c:v>
                </c:pt>
                <c:pt idx="3">
                  <c:v>Lobodon carcinophaga</c:v>
                </c:pt>
                <c:pt idx="4">
                  <c:v>Hydrurga Leptonyx</c:v>
                </c:pt>
              </c:strCache>
            </c:strRef>
          </c:cat>
          <c:val>
            <c:numRef>
              <c:f>Gráficos!$K$2:$K$6</c:f>
              <c:numCache>
                <c:formatCode>0</c:formatCode>
                <c:ptCount val="5"/>
                <c:pt idx="0">
                  <c:v>499</c:v>
                </c:pt>
                <c:pt idx="1">
                  <c:v>63</c:v>
                </c:pt>
                <c:pt idx="2">
                  <c:v>25</c:v>
                </c:pt>
                <c:pt idx="3">
                  <c:v>2</c:v>
                </c:pt>
                <c:pt idx="4">
                  <c:v>0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6419200"/>
        <c:axId val="176420736"/>
      </c:lineChart>
      <c:catAx>
        <c:axId val="17641920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i="1"/>
            </a:pPr>
            <a:endParaRPr lang="es-MX"/>
          </a:p>
        </c:txPr>
        <c:crossAx val="176420736"/>
        <c:crosses val="autoZero"/>
        <c:auto val="1"/>
        <c:lblAlgn val="ctr"/>
        <c:lblOffset val="100"/>
        <c:noMultiLvlLbl val="0"/>
      </c:catAx>
      <c:valAx>
        <c:axId val="176420736"/>
        <c:scaling>
          <c:orientation val="minMax"/>
          <c:max val="550"/>
          <c:min val="0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crossAx val="1764192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2131090205173298"/>
          <c:y val="0.17229024742693699"/>
          <c:w val="0.12904539248508401"/>
          <c:h val="0.15354684597009599"/>
        </c:manualLayout>
      </c:layout>
      <c:overlay val="0"/>
      <c:spPr>
        <a:ln>
          <a:solidFill>
            <a:schemeClr val="accent1"/>
          </a:solidFill>
        </a:ln>
      </c:spPr>
      <c:txPr>
        <a:bodyPr/>
        <a:lstStyle/>
        <a:p>
          <a:pPr>
            <a:defRPr sz="1200"/>
          </a:pPr>
          <a:endParaRPr lang="es-MX"/>
        </a:p>
      </c:txPr>
    </c:legend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E9E406-6881-0E4E-A4F2-2260CF863C20}" type="datetimeFigureOut">
              <a:rPr lang="en-US" smtClean="0"/>
              <a:pPr/>
              <a:t>6/19/2013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924BD-C25B-2D4A-A8C2-CD8C16F3CAF1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9360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328166" y="1295400"/>
            <a:ext cx="6487668" cy="3152887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/>
          <a:p>
            <a: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</a:pPr>
            <a:endParaRPr sz="3200" kern="12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1" y="1523999"/>
            <a:ext cx="6498158" cy="172486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299012"/>
            <a:ext cx="6498159" cy="91664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23C0-BDEF-AC48-9360-C68D388446B2}" type="datetimeFigureOut">
              <a:rPr lang="en-US" smtClean="0"/>
              <a:pPr/>
              <a:t>6/19/2013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41CF1-4CED-C346-B720-7B3DD68D4675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8" y="611872"/>
            <a:ext cx="4079545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8" y="1787856"/>
            <a:ext cx="4079545" cy="372015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23C0-BDEF-AC48-9360-C68D388446B2}" type="datetimeFigureOut">
              <a:rPr lang="en-US" smtClean="0"/>
              <a:pPr/>
              <a:t>6/19/2013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41CF1-4CED-C346-B720-7B3DD68D4675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090617" y="359392"/>
            <a:ext cx="36576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23C0-BDEF-AC48-9360-C68D388446B2}" type="datetimeFigureOut">
              <a:rPr lang="en-US" smtClean="0"/>
              <a:pPr/>
              <a:t>6/19/2013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41CF1-4CED-C346-B720-7B3DD68D4675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9792" y="368301"/>
            <a:ext cx="1524000" cy="5575300"/>
          </a:xfrm>
        </p:spPr>
        <p:txBody>
          <a:bodyPr vert="eaVert"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274" y="368301"/>
            <a:ext cx="6689726" cy="5575300"/>
          </a:xfrm>
        </p:spPr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23C0-BDEF-AC48-9360-C68D388446B2}" type="datetimeFigureOut">
              <a:rPr lang="en-US" smtClean="0"/>
              <a:pPr/>
              <a:t>6/19/2013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41CF1-4CED-C346-B720-7B3DD68D4675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23C0-BDEF-AC48-9360-C68D388446B2}" type="datetimeFigureOut">
              <a:rPr lang="en-US" smtClean="0"/>
              <a:pPr/>
              <a:t>6/19/2013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41CF1-4CED-C346-B720-7B3DD68D4675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23C0-BDEF-AC48-9360-C68D388446B2}" type="datetimeFigureOut">
              <a:rPr lang="en-US" smtClean="0"/>
              <a:pPr/>
              <a:t>6/19/2013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41CF1-4CED-C346-B720-7B3DD68D4675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403144"/>
            <a:ext cx="8056563" cy="1362075"/>
          </a:xfrm>
        </p:spPr>
        <p:txBody>
          <a:bodyPr anchor="b" anchorCtr="0"/>
          <a:lstStyle>
            <a:lvl1pPr algn="ctr">
              <a:defRPr sz="4600" b="0" cap="none" baseline="0"/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3736005"/>
            <a:ext cx="8056563" cy="1500187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23C0-BDEF-AC48-9360-C68D388446B2}" type="datetimeFigureOut">
              <a:rPr lang="en-US" smtClean="0"/>
              <a:pPr/>
              <a:t>6/19/2013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41CF1-4CED-C346-B720-7B3DD68D4675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5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071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23C0-BDEF-AC48-9360-C68D388446B2}" type="datetimeFigureOut">
              <a:rPr lang="en-US" smtClean="0"/>
              <a:pPr/>
              <a:t>6/19/2013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41CF1-4CED-C346-B720-7B3DD68D4675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107576"/>
            <a:ext cx="8042276" cy="1336956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4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274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070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070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23C0-BDEF-AC48-9360-C68D388446B2}" type="datetimeFigureOut">
              <a:rPr lang="en-US" smtClean="0"/>
              <a:pPr/>
              <a:t>6/19/2013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41CF1-4CED-C346-B720-7B3DD68D4675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23C0-BDEF-AC48-9360-C68D388446B2}" type="datetimeFigureOut">
              <a:rPr lang="en-US" smtClean="0"/>
              <a:pPr/>
              <a:t>6/19/2013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41CF1-4CED-C346-B720-7B3DD68D4675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23C0-BDEF-AC48-9360-C68D388446B2}" type="datetimeFigureOut">
              <a:rPr lang="en-US" smtClean="0"/>
              <a:pPr/>
              <a:t>6/19/2013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41CF1-4CED-C346-B720-7B3DD68D4675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611872"/>
            <a:ext cx="384048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824" y="368300"/>
            <a:ext cx="384048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9" y="1787856"/>
            <a:ext cx="3840480" cy="372015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23C0-BDEF-AC48-9360-C68D388446B2}" type="datetimeFigureOut">
              <a:rPr lang="en-US" smtClean="0"/>
              <a:pPr/>
              <a:t>6/19/2013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41CF1-4CED-C346-B720-7B3DD68D4675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1600201"/>
            <a:ext cx="8042276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4ACB23C0-BDEF-AC48-9360-C68D388446B2}" type="datetimeFigureOut">
              <a:rPr lang="en-US" smtClean="0"/>
              <a:pPr/>
              <a:t>6/19/2013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458" y="6275668"/>
            <a:ext cx="48409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97906" y="6275668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fld id="{3BB41CF1-4CED-C346-B720-7B3DD68D4675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9250" indent="-349250" algn="l" defTabSz="914400" rtl="0" eaLnBrk="1" latinLnBrk="0" hangingPunct="1">
        <a:spcBef>
          <a:spcPts val="2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2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96837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63650" indent="-295275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622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1" y="1439529"/>
            <a:ext cx="6498158" cy="1967913"/>
          </a:xfrm>
        </p:spPr>
        <p:txBody>
          <a:bodyPr/>
          <a:lstStyle/>
          <a:p>
            <a:r>
              <a:rPr lang="es-ES_tradnl" sz="2700" smtClean="0"/>
              <a:t>Monitoreo, investigación y plan de conservación de los pinnípedos presentes en los alrededores de la Estación Pedro Vicente Maldonado, Antártida</a:t>
            </a:r>
            <a:endParaRPr lang="es-ES_tradnl" sz="270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655535"/>
            <a:ext cx="6498159" cy="656568"/>
          </a:xfrm>
        </p:spPr>
        <p:txBody>
          <a:bodyPr>
            <a:normAutofit/>
          </a:bodyPr>
          <a:lstStyle/>
          <a:p>
            <a:r>
              <a:rPr lang="es-ES_tradnl" sz="2500" smtClean="0"/>
              <a:t>Santiago F. Burneo (PUCE – FMyC)</a:t>
            </a:r>
          </a:p>
        </p:txBody>
      </p:sp>
      <p:pic>
        <p:nvPicPr>
          <p:cNvPr id="5" name="Picture 4" descr="Elefante portada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0233" y="4389553"/>
            <a:ext cx="3159485" cy="2545897"/>
          </a:xfrm>
          <a:prstGeom prst="rect">
            <a:avLst/>
          </a:prstGeom>
        </p:spPr>
      </p:pic>
      <p:pic>
        <p:nvPicPr>
          <p:cNvPr id="6" name="1 Imagen" descr="sin fondo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42921" y="4774277"/>
            <a:ext cx="1775276" cy="177527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7" name="4 Imagen" descr="Mamiferos &amp; Conservacion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61722" y="4774277"/>
            <a:ext cx="2118715" cy="1817290"/>
          </a:xfrm>
          <a:prstGeom prst="rect">
            <a:avLst/>
          </a:prstGeom>
        </p:spPr>
      </p:pic>
      <p:pic>
        <p:nvPicPr>
          <p:cNvPr id="8" name="3 Imagen" descr="logopucegrande.jpg"/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42000" y="0"/>
            <a:ext cx="1260000" cy="1260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Isla </a:t>
            </a:r>
            <a:r>
              <a:rPr lang="es-ES_tradnl" dirty="0" err="1" smtClean="0"/>
              <a:t>Dee</a:t>
            </a:r>
            <a:endParaRPr lang="es-ES_tradnl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 l="30651" t="19338" r="21625" b="14361"/>
          <a:stretch>
            <a:fillRect/>
          </a:stretch>
        </p:blipFill>
        <p:spPr>
          <a:xfrm>
            <a:off x="1736351" y="1637432"/>
            <a:ext cx="5755699" cy="4997638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2106135" y="2748826"/>
            <a:ext cx="5020289" cy="3568652"/>
            <a:chOff x="2106135" y="2748826"/>
            <a:chExt cx="5020289" cy="3568652"/>
          </a:xfrm>
        </p:grpSpPr>
        <p:sp>
          <p:nvSpPr>
            <p:cNvPr id="5" name="Freeform 4"/>
            <p:cNvSpPr/>
            <p:nvPr/>
          </p:nvSpPr>
          <p:spPr>
            <a:xfrm>
              <a:off x="2106135" y="4742127"/>
              <a:ext cx="2073979" cy="1575351"/>
            </a:xfrm>
            <a:custGeom>
              <a:avLst/>
              <a:gdLst>
                <a:gd name="connsiteX0" fmla="*/ 2073979 w 2073979"/>
                <a:gd name="connsiteY0" fmla="*/ 401875 h 1575351"/>
                <a:gd name="connsiteX1" fmla="*/ 1832819 w 2073979"/>
                <a:gd name="connsiteY1" fmla="*/ 434025 h 1575351"/>
                <a:gd name="connsiteX2" fmla="*/ 1720277 w 2073979"/>
                <a:gd name="connsiteY2" fmla="*/ 498325 h 1575351"/>
                <a:gd name="connsiteX3" fmla="*/ 1623813 w 2073979"/>
                <a:gd name="connsiteY3" fmla="*/ 530475 h 1575351"/>
                <a:gd name="connsiteX4" fmla="*/ 1575581 w 2073979"/>
                <a:gd name="connsiteY4" fmla="*/ 546550 h 1575351"/>
                <a:gd name="connsiteX5" fmla="*/ 1527349 w 2073979"/>
                <a:gd name="connsiteY5" fmla="*/ 578700 h 1575351"/>
                <a:gd name="connsiteX6" fmla="*/ 1382653 w 2073979"/>
                <a:gd name="connsiteY6" fmla="*/ 643000 h 1575351"/>
                <a:gd name="connsiteX7" fmla="*/ 1302266 w 2073979"/>
                <a:gd name="connsiteY7" fmla="*/ 755526 h 1575351"/>
                <a:gd name="connsiteX8" fmla="*/ 1286189 w 2073979"/>
                <a:gd name="connsiteY8" fmla="*/ 803751 h 1575351"/>
                <a:gd name="connsiteX9" fmla="*/ 1221879 w 2073979"/>
                <a:gd name="connsiteY9" fmla="*/ 900201 h 1575351"/>
                <a:gd name="connsiteX10" fmla="*/ 1173647 w 2073979"/>
                <a:gd name="connsiteY10" fmla="*/ 1044876 h 1575351"/>
                <a:gd name="connsiteX11" fmla="*/ 1157570 w 2073979"/>
                <a:gd name="connsiteY11" fmla="*/ 1093101 h 1575351"/>
                <a:gd name="connsiteX12" fmla="*/ 1141492 w 2073979"/>
                <a:gd name="connsiteY12" fmla="*/ 1173476 h 1575351"/>
                <a:gd name="connsiteX13" fmla="*/ 1157570 w 2073979"/>
                <a:gd name="connsiteY13" fmla="*/ 1398526 h 1575351"/>
                <a:gd name="connsiteX14" fmla="*/ 1157570 w 2073979"/>
                <a:gd name="connsiteY14" fmla="*/ 1527126 h 1575351"/>
                <a:gd name="connsiteX15" fmla="*/ 1061105 w 2073979"/>
                <a:gd name="connsiteY15" fmla="*/ 1575351 h 1575351"/>
                <a:gd name="connsiteX16" fmla="*/ 868177 w 2073979"/>
                <a:gd name="connsiteY16" fmla="*/ 1543201 h 1575351"/>
                <a:gd name="connsiteX17" fmla="*/ 707403 w 2073979"/>
                <a:gd name="connsiteY17" fmla="*/ 1511051 h 1575351"/>
                <a:gd name="connsiteX18" fmla="*/ 659171 w 2073979"/>
                <a:gd name="connsiteY18" fmla="*/ 1478901 h 1575351"/>
                <a:gd name="connsiteX19" fmla="*/ 659171 w 2073979"/>
                <a:gd name="connsiteY19" fmla="*/ 1318151 h 1575351"/>
                <a:gd name="connsiteX20" fmla="*/ 675249 w 2073979"/>
                <a:gd name="connsiteY20" fmla="*/ 1253851 h 1575351"/>
                <a:gd name="connsiteX21" fmla="*/ 723481 w 2073979"/>
                <a:gd name="connsiteY21" fmla="*/ 1221701 h 1575351"/>
                <a:gd name="connsiteX22" fmla="*/ 739558 w 2073979"/>
                <a:gd name="connsiteY22" fmla="*/ 1173476 h 1575351"/>
                <a:gd name="connsiteX23" fmla="*/ 836022 w 2073979"/>
                <a:gd name="connsiteY23" fmla="*/ 1109176 h 1575351"/>
                <a:gd name="connsiteX24" fmla="*/ 868177 w 2073979"/>
                <a:gd name="connsiteY24" fmla="*/ 1060951 h 1575351"/>
                <a:gd name="connsiteX25" fmla="*/ 916409 w 2073979"/>
                <a:gd name="connsiteY25" fmla="*/ 1012726 h 1575351"/>
                <a:gd name="connsiteX26" fmla="*/ 868177 w 2073979"/>
                <a:gd name="connsiteY26" fmla="*/ 803751 h 1575351"/>
                <a:gd name="connsiteX27" fmla="*/ 819945 w 2073979"/>
                <a:gd name="connsiteY27" fmla="*/ 707300 h 1575351"/>
                <a:gd name="connsiteX28" fmla="*/ 803868 w 2073979"/>
                <a:gd name="connsiteY28" fmla="*/ 659075 h 1575351"/>
                <a:gd name="connsiteX29" fmla="*/ 723481 w 2073979"/>
                <a:gd name="connsiteY29" fmla="*/ 562625 h 1575351"/>
                <a:gd name="connsiteX30" fmla="*/ 675249 w 2073979"/>
                <a:gd name="connsiteY30" fmla="*/ 450100 h 1575351"/>
                <a:gd name="connsiteX31" fmla="*/ 659171 w 2073979"/>
                <a:gd name="connsiteY31" fmla="*/ 401875 h 1575351"/>
                <a:gd name="connsiteX32" fmla="*/ 627017 w 2073979"/>
                <a:gd name="connsiteY32" fmla="*/ 353650 h 1575351"/>
                <a:gd name="connsiteX33" fmla="*/ 530552 w 2073979"/>
                <a:gd name="connsiteY33" fmla="*/ 305425 h 1575351"/>
                <a:gd name="connsiteX34" fmla="*/ 482320 w 2073979"/>
                <a:gd name="connsiteY34" fmla="*/ 273275 h 1575351"/>
                <a:gd name="connsiteX35" fmla="*/ 321547 w 2073979"/>
                <a:gd name="connsiteY35" fmla="*/ 176825 h 1575351"/>
                <a:gd name="connsiteX36" fmla="*/ 225083 w 2073979"/>
                <a:gd name="connsiteY36" fmla="*/ 96450 h 1575351"/>
                <a:gd name="connsiteX37" fmla="*/ 192928 w 2073979"/>
                <a:gd name="connsiteY37" fmla="*/ 48225 h 1575351"/>
                <a:gd name="connsiteX38" fmla="*/ 96464 w 2073979"/>
                <a:gd name="connsiteY38" fmla="*/ 16075 h 1575351"/>
                <a:gd name="connsiteX39" fmla="*/ 0 w 2073979"/>
                <a:gd name="connsiteY39" fmla="*/ 0 h 1575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073979" h="1575351">
                  <a:moveTo>
                    <a:pt x="2073979" y="401875"/>
                  </a:moveTo>
                  <a:cubicBezTo>
                    <a:pt x="2018614" y="406907"/>
                    <a:pt x="1900992" y="408464"/>
                    <a:pt x="1832819" y="434025"/>
                  </a:cubicBezTo>
                  <a:cubicBezTo>
                    <a:pt x="1627493" y="511011"/>
                    <a:pt x="1888206" y="423701"/>
                    <a:pt x="1720277" y="498325"/>
                  </a:cubicBezTo>
                  <a:cubicBezTo>
                    <a:pt x="1689304" y="512089"/>
                    <a:pt x="1655968" y="519758"/>
                    <a:pt x="1623813" y="530475"/>
                  </a:cubicBezTo>
                  <a:cubicBezTo>
                    <a:pt x="1607736" y="535833"/>
                    <a:pt x="1589682" y="537151"/>
                    <a:pt x="1575581" y="546550"/>
                  </a:cubicBezTo>
                  <a:cubicBezTo>
                    <a:pt x="1559504" y="557267"/>
                    <a:pt x="1545006" y="570854"/>
                    <a:pt x="1527349" y="578700"/>
                  </a:cubicBezTo>
                  <a:cubicBezTo>
                    <a:pt x="1355157" y="655219"/>
                    <a:pt x="1491808" y="570241"/>
                    <a:pt x="1382653" y="643000"/>
                  </a:cubicBezTo>
                  <a:cubicBezTo>
                    <a:pt x="1345138" y="755527"/>
                    <a:pt x="1382649" y="728734"/>
                    <a:pt x="1302266" y="755526"/>
                  </a:cubicBezTo>
                  <a:cubicBezTo>
                    <a:pt x="1296907" y="771601"/>
                    <a:pt x="1294419" y="788939"/>
                    <a:pt x="1286189" y="803751"/>
                  </a:cubicBezTo>
                  <a:cubicBezTo>
                    <a:pt x="1267421" y="837528"/>
                    <a:pt x="1221879" y="900201"/>
                    <a:pt x="1221879" y="900201"/>
                  </a:cubicBezTo>
                  <a:lnTo>
                    <a:pt x="1173647" y="1044876"/>
                  </a:lnTo>
                  <a:cubicBezTo>
                    <a:pt x="1168288" y="1060951"/>
                    <a:pt x="1160894" y="1076485"/>
                    <a:pt x="1157570" y="1093101"/>
                  </a:cubicBezTo>
                  <a:lnTo>
                    <a:pt x="1141492" y="1173476"/>
                  </a:lnTo>
                  <a:cubicBezTo>
                    <a:pt x="1146851" y="1248493"/>
                    <a:pt x="1148781" y="1323833"/>
                    <a:pt x="1157570" y="1398526"/>
                  </a:cubicBezTo>
                  <a:cubicBezTo>
                    <a:pt x="1165210" y="1463455"/>
                    <a:pt x="1204508" y="1444996"/>
                    <a:pt x="1157570" y="1527126"/>
                  </a:cubicBezTo>
                  <a:cubicBezTo>
                    <a:pt x="1142903" y="1552789"/>
                    <a:pt x="1085860" y="1567101"/>
                    <a:pt x="1061105" y="1575351"/>
                  </a:cubicBezTo>
                  <a:lnTo>
                    <a:pt x="868177" y="1543201"/>
                  </a:lnTo>
                  <a:cubicBezTo>
                    <a:pt x="727775" y="1521035"/>
                    <a:pt x="796544" y="1540760"/>
                    <a:pt x="707403" y="1511051"/>
                  </a:cubicBezTo>
                  <a:cubicBezTo>
                    <a:pt x="691326" y="1500334"/>
                    <a:pt x="671242" y="1493988"/>
                    <a:pt x="659171" y="1478901"/>
                  </a:cubicBezTo>
                  <a:cubicBezTo>
                    <a:pt x="625672" y="1437033"/>
                    <a:pt x="652859" y="1352862"/>
                    <a:pt x="659171" y="1318151"/>
                  </a:cubicBezTo>
                  <a:cubicBezTo>
                    <a:pt x="663124" y="1296414"/>
                    <a:pt x="662993" y="1272233"/>
                    <a:pt x="675249" y="1253851"/>
                  </a:cubicBezTo>
                  <a:cubicBezTo>
                    <a:pt x="685968" y="1237775"/>
                    <a:pt x="707404" y="1232418"/>
                    <a:pt x="723481" y="1221701"/>
                  </a:cubicBezTo>
                  <a:cubicBezTo>
                    <a:pt x="728840" y="1205626"/>
                    <a:pt x="727575" y="1185457"/>
                    <a:pt x="739558" y="1173476"/>
                  </a:cubicBezTo>
                  <a:cubicBezTo>
                    <a:pt x="766885" y="1146153"/>
                    <a:pt x="836022" y="1109176"/>
                    <a:pt x="836022" y="1109176"/>
                  </a:cubicBezTo>
                  <a:cubicBezTo>
                    <a:pt x="846740" y="1093101"/>
                    <a:pt x="855807" y="1075793"/>
                    <a:pt x="868177" y="1060951"/>
                  </a:cubicBezTo>
                  <a:cubicBezTo>
                    <a:pt x="882733" y="1043486"/>
                    <a:pt x="912951" y="1035197"/>
                    <a:pt x="916409" y="1012726"/>
                  </a:cubicBezTo>
                  <a:cubicBezTo>
                    <a:pt x="935534" y="888430"/>
                    <a:pt x="916886" y="876804"/>
                    <a:pt x="868177" y="803751"/>
                  </a:cubicBezTo>
                  <a:cubicBezTo>
                    <a:pt x="827768" y="682539"/>
                    <a:pt x="882277" y="831947"/>
                    <a:pt x="819945" y="707300"/>
                  </a:cubicBezTo>
                  <a:cubicBezTo>
                    <a:pt x="812366" y="692145"/>
                    <a:pt x="811447" y="674230"/>
                    <a:pt x="803868" y="659075"/>
                  </a:cubicBezTo>
                  <a:cubicBezTo>
                    <a:pt x="781485" y="614315"/>
                    <a:pt x="759035" y="598174"/>
                    <a:pt x="723481" y="562625"/>
                  </a:cubicBezTo>
                  <a:cubicBezTo>
                    <a:pt x="690020" y="428806"/>
                    <a:pt x="730762" y="561110"/>
                    <a:pt x="675249" y="450100"/>
                  </a:cubicBezTo>
                  <a:cubicBezTo>
                    <a:pt x="667670" y="434945"/>
                    <a:pt x="666750" y="417030"/>
                    <a:pt x="659171" y="401875"/>
                  </a:cubicBezTo>
                  <a:cubicBezTo>
                    <a:pt x="650530" y="384595"/>
                    <a:pt x="640680" y="367311"/>
                    <a:pt x="627017" y="353650"/>
                  </a:cubicBezTo>
                  <a:cubicBezTo>
                    <a:pt x="595850" y="322488"/>
                    <a:pt x="569779" y="318499"/>
                    <a:pt x="530552" y="305425"/>
                  </a:cubicBezTo>
                  <a:cubicBezTo>
                    <a:pt x="514475" y="294708"/>
                    <a:pt x="499097" y="282860"/>
                    <a:pt x="482320" y="273275"/>
                  </a:cubicBezTo>
                  <a:cubicBezTo>
                    <a:pt x="423118" y="239450"/>
                    <a:pt x="373986" y="229256"/>
                    <a:pt x="321547" y="176825"/>
                  </a:cubicBezTo>
                  <a:cubicBezTo>
                    <a:pt x="259652" y="114938"/>
                    <a:pt x="292233" y="141210"/>
                    <a:pt x="225083" y="96450"/>
                  </a:cubicBezTo>
                  <a:cubicBezTo>
                    <a:pt x="214365" y="80375"/>
                    <a:pt x="209313" y="58464"/>
                    <a:pt x="192928" y="48225"/>
                  </a:cubicBezTo>
                  <a:cubicBezTo>
                    <a:pt x="164185" y="30263"/>
                    <a:pt x="96464" y="16075"/>
                    <a:pt x="96464" y="16075"/>
                  </a:cubicBezTo>
                  <a:lnTo>
                    <a:pt x="0" y="0"/>
                  </a:lnTo>
                </a:path>
              </a:pathLst>
            </a:custGeom>
            <a:ln w="254000" cmpd="sng">
              <a:solidFill>
                <a:schemeClr val="accent5">
                  <a:lumMod val="20000"/>
                  <a:lumOff val="80000"/>
                  <a:alpha val="6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5992397" y="3681177"/>
              <a:ext cx="1134027" cy="1017183"/>
            </a:xfrm>
            <a:custGeom>
              <a:avLst/>
              <a:gdLst>
                <a:gd name="connsiteX0" fmla="*/ 438548 w 1134027"/>
                <a:gd name="connsiteY0" fmla="*/ 0 h 1017183"/>
                <a:gd name="connsiteX1" fmla="*/ 454625 w 1134027"/>
                <a:gd name="connsiteY1" fmla="*/ 96450 h 1017183"/>
                <a:gd name="connsiteX2" fmla="*/ 535012 w 1134027"/>
                <a:gd name="connsiteY2" fmla="*/ 192900 h 1017183"/>
                <a:gd name="connsiteX3" fmla="*/ 583244 w 1134027"/>
                <a:gd name="connsiteY3" fmla="*/ 208975 h 1017183"/>
                <a:gd name="connsiteX4" fmla="*/ 631476 w 1134027"/>
                <a:gd name="connsiteY4" fmla="*/ 305425 h 1017183"/>
                <a:gd name="connsiteX5" fmla="*/ 679708 w 1134027"/>
                <a:gd name="connsiteY5" fmla="*/ 321500 h 1017183"/>
                <a:gd name="connsiteX6" fmla="*/ 695786 w 1134027"/>
                <a:gd name="connsiteY6" fmla="*/ 369725 h 1017183"/>
                <a:gd name="connsiteX7" fmla="*/ 776173 w 1134027"/>
                <a:gd name="connsiteY7" fmla="*/ 450100 h 1017183"/>
                <a:gd name="connsiteX8" fmla="*/ 840482 w 1134027"/>
                <a:gd name="connsiteY8" fmla="*/ 466175 h 1017183"/>
                <a:gd name="connsiteX9" fmla="*/ 936946 w 1134027"/>
                <a:gd name="connsiteY9" fmla="*/ 450100 h 1017183"/>
                <a:gd name="connsiteX10" fmla="*/ 985178 w 1134027"/>
                <a:gd name="connsiteY10" fmla="*/ 434025 h 1017183"/>
                <a:gd name="connsiteX11" fmla="*/ 1081643 w 1134027"/>
                <a:gd name="connsiteY11" fmla="*/ 450100 h 1017183"/>
                <a:gd name="connsiteX12" fmla="*/ 1097720 w 1134027"/>
                <a:gd name="connsiteY12" fmla="*/ 546550 h 1017183"/>
                <a:gd name="connsiteX13" fmla="*/ 1049488 w 1134027"/>
                <a:gd name="connsiteY13" fmla="*/ 578700 h 1017183"/>
                <a:gd name="connsiteX14" fmla="*/ 953024 w 1134027"/>
                <a:gd name="connsiteY14" fmla="*/ 610850 h 1017183"/>
                <a:gd name="connsiteX15" fmla="*/ 808327 w 1134027"/>
                <a:gd name="connsiteY15" fmla="*/ 594775 h 1017183"/>
                <a:gd name="connsiteX16" fmla="*/ 711863 w 1134027"/>
                <a:gd name="connsiteY16" fmla="*/ 530475 h 1017183"/>
                <a:gd name="connsiteX17" fmla="*/ 583244 w 1134027"/>
                <a:gd name="connsiteY17" fmla="*/ 578700 h 1017183"/>
                <a:gd name="connsiteX18" fmla="*/ 486780 w 1134027"/>
                <a:gd name="connsiteY18" fmla="*/ 610850 h 1017183"/>
                <a:gd name="connsiteX19" fmla="*/ 438548 w 1134027"/>
                <a:gd name="connsiteY19" fmla="*/ 643000 h 1017183"/>
                <a:gd name="connsiteX20" fmla="*/ 390316 w 1134027"/>
                <a:gd name="connsiteY20" fmla="*/ 659075 h 1017183"/>
                <a:gd name="connsiteX21" fmla="*/ 293852 w 1134027"/>
                <a:gd name="connsiteY21" fmla="*/ 723375 h 1017183"/>
                <a:gd name="connsiteX22" fmla="*/ 245620 w 1134027"/>
                <a:gd name="connsiteY22" fmla="*/ 755525 h 1017183"/>
                <a:gd name="connsiteX23" fmla="*/ 197388 w 1134027"/>
                <a:gd name="connsiteY23" fmla="*/ 803750 h 1017183"/>
                <a:gd name="connsiteX24" fmla="*/ 133078 w 1134027"/>
                <a:gd name="connsiteY24" fmla="*/ 900200 h 1017183"/>
                <a:gd name="connsiteX25" fmla="*/ 84846 w 1134027"/>
                <a:gd name="connsiteY25" fmla="*/ 916275 h 1017183"/>
                <a:gd name="connsiteX26" fmla="*/ 52691 w 1134027"/>
                <a:gd name="connsiteY26" fmla="*/ 964500 h 1017183"/>
                <a:gd name="connsiteX27" fmla="*/ 4459 w 1134027"/>
                <a:gd name="connsiteY27" fmla="*/ 1012725 h 1017183"/>
                <a:gd name="connsiteX28" fmla="*/ 4459 w 1134027"/>
                <a:gd name="connsiteY28" fmla="*/ 1012725 h 1017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34027" h="1017183">
                  <a:moveTo>
                    <a:pt x="438548" y="0"/>
                  </a:moveTo>
                  <a:cubicBezTo>
                    <a:pt x="443907" y="32150"/>
                    <a:pt x="444317" y="65529"/>
                    <a:pt x="454625" y="96450"/>
                  </a:cubicBezTo>
                  <a:cubicBezTo>
                    <a:pt x="463099" y="121868"/>
                    <a:pt x="515825" y="180110"/>
                    <a:pt x="535012" y="192900"/>
                  </a:cubicBezTo>
                  <a:cubicBezTo>
                    <a:pt x="549113" y="202299"/>
                    <a:pt x="567167" y="203617"/>
                    <a:pt x="583244" y="208975"/>
                  </a:cubicBezTo>
                  <a:cubicBezTo>
                    <a:pt x="593836" y="240744"/>
                    <a:pt x="603145" y="282763"/>
                    <a:pt x="631476" y="305425"/>
                  </a:cubicBezTo>
                  <a:cubicBezTo>
                    <a:pt x="644710" y="316011"/>
                    <a:pt x="663631" y="316142"/>
                    <a:pt x="679708" y="321500"/>
                  </a:cubicBezTo>
                  <a:cubicBezTo>
                    <a:pt x="685067" y="337575"/>
                    <a:pt x="688207" y="354570"/>
                    <a:pt x="695786" y="369725"/>
                  </a:cubicBezTo>
                  <a:cubicBezTo>
                    <a:pt x="715275" y="408697"/>
                    <a:pt x="735251" y="432564"/>
                    <a:pt x="776173" y="450100"/>
                  </a:cubicBezTo>
                  <a:cubicBezTo>
                    <a:pt x="796483" y="458803"/>
                    <a:pt x="819046" y="460817"/>
                    <a:pt x="840482" y="466175"/>
                  </a:cubicBezTo>
                  <a:cubicBezTo>
                    <a:pt x="872637" y="460817"/>
                    <a:pt x="905124" y="457171"/>
                    <a:pt x="936946" y="450100"/>
                  </a:cubicBezTo>
                  <a:cubicBezTo>
                    <a:pt x="953489" y="446424"/>
                    <a:pt x="968231" y="434025"/>
                    <a:pt x="985178" y="434025"/>
                  </a:cubicBezTo>
                  <a:cubicBezTo>
                    <a:pt x="1017776" y="434025"/>
                    <a:pt x="1049488" y="444742"/>
                    <a:pt x="1081643" y="450100"/>
                  </a:cubicBezTo>
                  <a:cubicBezTo>
                    <a:pt x="1107098" y="488278"/>
                    <a:pt x="1134027" y="501173"/>
                    <a:pt x="1097720" y="546550"/>
                  </a:cubicBezTo>
                  <a:cubicBezTo>
                    <a:pt x="1085649" y="561637"/>
                    <a:pt x="1067145" y="570854"/>
                    <a:pt x="1049488" y="578700"/>
                  </a:cubicBezTo>
                  <a:cubicBezTo>
                    <a:pt x="1018515" y="592464"/>
                    <a:pt x="953024" y="610850"/>
                    <a:pt x="953024" y="610850"/>
                  </a:cubicBezTo>
                  <a:cubicBezTo>
                    <a:pt x="904792" y="605492"/>
                    <a:pt x="854366" y="610119"/>
                    <a:pt x="808327" y="594775"/>
                  </a:cubicBezTo>
                  <a:cubicBezTo>
                    <a:pt x="771666" y="582557"/>
                    <a:pt x="711863" y="530475"/>
                    <a:pt x="711863" y="530475"/>
                  </a:cubicBezTo>
                  <a:cubicBezTo>
                    <a:pt x="521284" y="568585"/>
                    <a:pt x="718732" y="518492"/>
                    <a:pt x="583244" y="578700"/>
                  </a:cubicBezTo>
                  <a:cubicBezTo>
                    <a:pt x="552271" y="592464"/>
                    <a:pt x="514982" y="592051"/>
                    <a:pt x="486780" y="610850"/>
                  </a:cubicBezTo>
                  <a:cubicBezTo>
                    <a:pt x="470703" y="621567"/>
                    <a:pt x="455830" y="634360"/>
                    <a:pt x="438548" y="643000"/>
                  </a:cubicBezTo>
                  <a:cubicBezTo>
                    <a:pt x="423390" y="650578"/>
                    <a:pt x="405131" y="650846"/>
                    <a:pt x="390316" y="659075"/>
                  </a:cubicBezTo>
                  <a:cubicBezTo>
                    <a:pt x="356534" y="677840"/>
                    <a:pt x="326007" y="701942"/>
                    <a:pt x="293852" y="723375"/>
                  </a:cubicBezTo>
                  <a:cubicBezTo>
                    <a:pt x="277775" y="734092"/>
                    <a:pt x="259283" y="741863"/>
                    <a:pt x="245620" y="755525"/>
                  </a:cubicBezTo>
                  <a:cubicBezTo>
                    <a:pt x="229543" y="771600"/>
                    <a:pt x="211347" y="785805"/>
                    <a:pt x="197388" y="803750"/>
                  </a:cubicBezTo>
                  <a:cubicBezTo>
                    <a:pt x="173662" y="834250"/>
                    <a:pt x="169737" y="887982"/>
                    <a:pt x="133078" y="900200"/>
                  </a:cubicBezTo>
                  <a:lnTo>
                    <a:pt x="84846" y="916275"/>
                  </a:lnTo>
                  <a:cubicBezTo>
                    <a:pt x="74128" y="932350"/>
                    <a:pt x="66354" y="950839"/>
                    <a:pt x="52691" y="964500"/>
                  </a:cubicBezTo>
                  <a:cubicBezTo>
                    <a:pt x="0" y="1017183"/>
                    <a:pt x="4459" y="972458"/>
                    <a:pt x="4459" y="1012725"/>
                  </a:cubicBezTo>
                  <a:lnTo>
                    <a:pt x="4459" y="1012725"/>
                  </a:lnTo>
                </a:path>
              </a:pathLst>
            </a:custGeom>
            <a:ln w="254000" cmpd="sng">
              <a:solidFill>
                <a:schemeClr val="accent5">
                  <a:lumMod val="20000"/>
                  <a:lumOff val="80000"/>
                  <a:alpha val="6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932547" y="2748826"/>
              <a:ext cx="289392" cy="498325"/>
            </a:xfrm>
            <a:custGeom>
              <a:avLst/>
              <a:gdLst>
                <a:gd name="connsiteX0" fmla="*/ 289392 w 289392"/>
                <a:gd name="connsiteY0" fmla="*/ 498325 h 498325"/>
                <a:gd name="connsiteX1" fmla="*/ 144696 w 289392"/>
                <a:gd name="connsiteY1" fmla="*/ 417950 h 498325"/>
                <a:gd name="connsiteX2" fmla="*/ 96464 w 289392"/>
                <a:gd name="connsiteY2" fmla="*/ 385800 h 498325"/>
                <a:gd name="connsiteX3" fmla="*/ 64309 w 289392"/>
                <a:gd name="connsiteY3" fmla="*/ 337575 h 498325"/>
                <a:gd name="connsiteX4" fmla="*/ 32155 w 289392"/>
                <a:gd name="connsiteY4" fmla="*/ 176825 h 498325"/>
                <a:gd name="connsiteX5" fmla="*/ 16077 w 289392"/>
                <a:gd name="connsiteY5" fmla="*/ 16075 h 498325"/>
                <a:gd name="connsiteX6" fmla="*/ 0 w 289392"/>
                <a:gd name="connsiteY6" fmla="*/ 0 h 498325"/>
                <a:gd name="connsiteX7" fmla="*/ 32155 w 289392"/>
                <a:gd name="connsiteY7" fmla="*/ 0 h 498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9392" h="498325">
                  <a:moveTo>
                    <a:pt x="289392" y="498325"/>
                  </a:moveTo>
                  <a:cubicBezTo>
                    <a:pt x="204499" y="470031"/>
                    <a:pt x="255261" y="491649"/>
                    <a:pt x="144696" y="417950"/>
                  </a:cubicBezTo>
                  <a:lnTo>
                    <a:pt x="96464" y="385800"/>
                  </a:lnTo>
                  <a:cubicBezTo>
                    <a:pt x="85746" y="369725"/>
                    <a:pt x="72950" y="354855"/>
                    <a:pt x="64309" y="337575"/>
                  </a:cubicBezTo>
                  <a:cubicBezTo>
                    <a:pt x="40095" y="289153"/>
                    <a:pt x="42030" y="226191"/>
                    <a:pt x="32155" y="176825"/>
                  </a:cubicBezTo>
                  <a:cubicBezTo>
                    <a:pt x="4214" y="37141"/>
                    <a:pt x="16077" y="269230"/>
                    <a:pt x="16077" y="16075"/>
                  </a:cubicBezTo>
                  <a:lnTo>
                    <a:pt x="0" y="0"/>
                  </a:lnTo>
                  <a:lnTo>
                    <a:pt x="32155" y="0"/>
                  </a:lnTo>
                </a:path>
              </a:pathLst>
            </a:custGeom>
            <a:ln w="254000" cmpd="sng">
              <a:solidFill>
                <a:schemeClr val="accent5">
                  <a:lumMod val="20000"/>
                  <a:lumOff val="80000"/>
                  <a:alpha val="6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4668944" y="5578814"/>
            <a:ext cx="252720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dirty="0" err="1" smtClean="0">
                <a:solidFill>
                  <a:srgbClr val="FFFF00"/>
                </a:solidFill>
              </a:rPr>
              <a:t>Desembarco</a:t>
            </a:r>
            <a:r>
              <a:rPr lang="en-US" sz="2100" dirty="0" smtClean="0">
                <a:solidFill>
                  <a:srgbClr val="FFFF00"/>
                </a:solidFill>
              </a:rPr>
              <a:t> SW, </a:t>
            </a:r>
            <a:r>
              <a:rPr lang="en-US" sz="2100" dirty="0" err="1" smtClean="0">
                <a:solidFill>
                  <a:srgbClr val="FFFF00"/>
                </a:solidFill>
              </a:rPr>
              <a:t>Desebarco</a:t>
            </a:r>
            <a:r>
              <a:rPr lang="en-US" sz="2100" dirty="0" smtClean="0">
                <a:solidFill>
                  <a:srgbClr val="FFFF00"/>
                </a:solidFill>
              </a:rPr>
              <a:t> E</a:t>
            </a:r>
            <a:endParaRPr lang="en-US" sz="21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Punta Ambato</a:t>
            </a:r>
            <a:endParaRPr lang="es-ES_tradnl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 l="19520" t="20887" r="7664" b="18051"/>
          <a:stretch>
            <a:fillRect/>
          </a:stretch>
        </p:blipFill>
        <p:spPr>
          <a:xfrm>
            <a:off x="521329" y="1766032"/>
            <a:ext cx="8101342" cy="4246021"/>
          </a:xfrm>
          <a:prstGeom prst="rect">
            <a:avLst/>
          </a:prstGeom>
        </p:spPr>
      </p:pic>
      <p:sp>
        <p:nvSpPr>
          <p:cNvPr id="5" name="Freeform 4"/>
          <p:cNvSpPr/>
          <p:nvPr/>
        </p:nvSpPr>
        <p:spPr>
          <a:xfrm>
            <a:off x="932487" y="3006026"/>
            <a:ext cx="6430945" cy="1880776"/>
          </a:xfrm>
          <a:custGeom>
            <a:avLst/>
            <a:gdLst>
              <a:gd name="connsiteX0" fmla="*/ 6430945 w 6430945"/>
              <a:gd name="connsiteY0" fmla="*/ 160750 h 1880776"/>
              <a:gd name="connsiteX1" fmla="*/ 6366636 w 6430945"/>
              <a:gd name="connsiteY1" fmla="*/ 64300 h 1880776"/>
              <a:gd name="connsiteX2" fmla="*/ 6270171 w 6430945"/>
              <a:gd name="connsiteY2" fmla="*/ 0 h 1880776"/>
              <a:gd name="connsiteX3" fmla="*/ 6125475 w 6430945"/>
              <a:gd name="connsiteY3" fmla="*/ 48225 h 1880776"/>
              <a:gd name="connsiteX4" fmla="*/ 6061166 w 6430945"/>
              <a:gd name="connsiteY4" fmla="*/ 112525 h 1880776"/>
              <a:gd name="connsiteX5" fmla="*/ 6029011 w 6430945"/>
              <a:gd name="connsiteY5" fmla="*/ 160750 h 1880776"/>
              <a:gd name="connsiteX6" fmla="*/ 5980779 w 6430945"/>
              <a:gd name="connsiteY6" fmla="*/ 176825 h 1880776"/>
              <a:gd name="connsiteX7" fmla="*/ 5900392 w 6430945"/>
              <a:gd name="connsiteY7" fmla="*/ 305426 h 1880776"/>
              <a:gd name="connsiteX8" fmla="*/ 5820005 w 6430945"/>
              <a:gd name="connsiteY8" fmla="*/ 385801 h 1880776"/>
              <a:gd name="connsiteX9" fmla="*/ 5771773 w 6430945"/>
              <a:gd name="connsiteY9" fmla="*/ 401876 h 1880776"/>
              <a:gd name="connsiteX10" fmla="*/ 5675309 w 6430945"/>
              <a:gd name="connsiteY10" fmla="*/ 466176 h 1880776"/>
              <a:gd name="connsiteX11" fmla="*/ 5401994 w 6430945"/>
              <a:gd name="connsiteY11" fmla="*/ 498326 h 1880776"/>
              <a:gd name="connsiteX12" fmla="*/ 5305530 w 6430945"/>
              <a:gd name="connsiteY12" fmla="*/ 530476 h 1880776"/>
              <a:gd name="connsiteX13" fmla="*/ 5209066 w 6430945"/>
              <a:gd name="connsiteY13" fmla="*/ 594776 h 1880776"/>
              <a:gd name="connsiteX14" fmla="*/ 4855364 w 6430945"/>
              <a:gd name="connsiteY14" fmla="*/ 546551 h 1880776"/>
              <a:gd name="connsiteX15" fmla="*/ 4758899 w 6430945"/>
              <a:gd name="connsiteY15" fmla="*/ 514401 h 1880776"/>
              <a:gd name="connsiteX16" fmla="*/ 4694590 w 6430945"/>
              <a:gd name="connsiteY16" fmla="*/ 482251 h 1880776"/>
              <a:gd name="connsiteX17" fmla="*/ 4582048 w 6430945"/>
              <a:gd name="connsiteY17" fmla="*/ 417951 h 1880776"/>
              <a:gd name="connsiteX18" fmla="*/ 4485584 w 6430945"/>
              <a:gd name="connsiteY18" fmla="*/ 385801 h 1880776"/>
              <a:gd name="connsiteX19" fmla="*/ 4389120 w 6430945"/>
              <a:gd name="connsiteY19" fmla="*/ 353651 h 1880776"/>
              <a:gd name="connsiteX20" fmla="*/ 4340888 w 6430945"/>
              <a:gd name="connsiteY20" fmla="*/ 337576 h 1880776"/>
              <a:gd name="connsiteX21" fmla="*/ 4292656 w 6430945"/>
              <a:gd name="connsiteY21" fmla="*/ 305426 h 1880776"/>
              <a:gd name="connsiteX22" fmla="*/ 4196192 w 6430945"/>
              <a:gd name="connsiteY22" fmla="*/ 273275 h 1880776"/>
              <a:gd name="connsiteX23" fmla="*/ 4035418 w 6430945"/>
              <a:gd name="connsiteY23" fmla="*/ 192900 h 1880776"/>
              <a:gd name="connsiteX24" fmla="*/ 3938954 w 6430945"/>
              <a:gd name="connsiteY24" fmla="*/ 128600 h 1880776"/>
              <a:gd name="connsiteX25" fmla="*/ 3890722 w 6430945"/>
              <a:gd name="connsiteY25" fmla="*/ 96450 h 1880776"/>
              <a:gd name="connsiteX26" fmla="*/ 3842490 w 6430945"/>
              <a:gd name="connsiteY26" fmla="*/ 112525 h 1880776"/>
              <a:gd name="connsiteX27" fmla="*/ 3746026 w 6430945"/>
              <a:gd name="connsiteY27" fmla="*/ 160750 h 1880776"/>
              <a:gd name="connsiteX28" fmla="*/ 3553097 w 6430945"/>
              <a:gd name="connsiteY28" fmla="*/ 176825 h 1880776"/>
              <a:gd name="connsiteX29" fmla="*/ 3456633 w 6430945"/>
              <a:gd name="connsiteY29" fmla="*/ 241125 h 1880776"/>
              <a:gd name="connsiteX30" fmla="*/ 3360169 w 6430945"/>
              <a:gd name="connsiteY30" fmla="*/ 273275 h 1880776"/>
              <a:gd name="connsiteX31" fmla="*/ 3328014 w 6430945"/>
              <a:gd name="connsiteY31" fmla="*/ 305426 h 1880776"/>
              <a:gd name="connsiteX32" fmla="*/ 3263705 w 6430945"/>
              <a:gd name="connsiteY32" fmla="*/ 401876 h 1880776"/>
              <a:gd name="connsiteX33" fmla="*/ 3183318 w 6430945"/>
              <a:gd name="connsiteY33" fmla="*/ 417951 h 1880776"/>
              <a:gd name="connsiteX34" fmla="*/ 3135086 w 6430945"/>
              <a:gd name="connsiteY34" fmla="*/ 466176 h 1880776"/>
              <a:gd name="connsiteX35" fmla="*/ 2990389 w 6430945"/>
              <a:gd name="connsiteY35" fmla="*/ 514401 h 1880776"/>
              <a:gd name="connsiteX36" fmla="*/ 2942157 w 6430945"/>
              <a:gd name="connsiteY36" fmla="*/ 530476 h 1880776"/>
              <a:gd name="connsiteX37" fmla="*/ 2893925 w 6430945"/>
              <a:gd name="connsiteY37" fmla="*/ 546551 h 1880776"/>
              <a:gd name="connsiteX38" fmla="*/ 2733152 w 6430945"/>
              <a:gd name="connsiteY38" fmla="*/ 530476 h 1880776"/>
              <a:gd name="connsiteX39" fmla="*/ 2684920 w 6430945"/>
              <a:gd name="connsiteY39" fmla="*/ 514401 h 1880776"/>
              <a:gd name="connsiteX40" fmla="*/ 2636688 w 6430945"/>
              <a:gd name="connsiteY40" fmla="*/ 482251 h 1880776"/>
              <a:gd name="connsiteX41" fmla="*/ 2427682 w 6430945"/>
              <a:gd name="connsiteY41" fmla="*/ 466176 h 1880776"/>
              <a:gd name="connsiteX42" fmla="*/ 2331218 w 6430945"/>
              <a:gd name="connsiteY42" fmla="*/ 482251 h 1880776"/>
              <a:gd name="connsiteX43" fmla="*/ 2202599 w 6430945"/>
              <a:gd name="connsiteY43" fmla="*/ 610851 h 1880776"/>
              <a:gd name="connsiteX44" fmla="*/ 2154367 w 6430945"/>
              <a:gd name="connsiteY44" fmla="*/ 626926 h 1880776"/>
              <a:gd name="connsiteX45" fmla="*/ 1125415 w 6430945"/>
              <a:gd name="connsiteY45" fmla="*/ 659076 h 1880776"/>
              <a:gd name="connsiteX46" fmla="*/ 1061106 w 6430945"/>
              <a:gd name="connsiteY46" fmla="*/ 675151 h 1880776"/>
              <a:gd name="connsiteX47" fmla="*/ 948564 w 6430945"/>
              <a:gd name="connsiteY47" fmla="*/ 771601 h 1880776"/>
              <a:gd name="connsiteX48" fmla="*/ 900332 w 6430945"/>
              <a:gd name="connsiteY48" fmla="*/ 803751 h 1880776"/>
              <a:gd name="connsiteX49" fmla="*/ 852100 w 6430945"/>
              <a:gd name="connsiteY49" fmla="*/ 851976 h 1880776"/>
              <a:gd name="connsiteX50" fmla="*/ 803868 w 6430945"/>
              <a:gd name="connsiteY50" fmla="*/ 868051 h 1880776"/>
              <a:gd name="connsiteX51" fmla="*/ 755636 w 6430945"/>
              <a:gd name="connsiteY51" fmla="*/ 900201 h 1880776"/>
              <a:gd name="connsiteX52" fmla="*/ 723481 w 6430945"/>
              <a:gd name="connsiteY52" fmla="*/ 948426 h 1880776"/>
              <a:gd name="connsiteX53" fmla="*/ 659172 w 6430945"/>
              <a:gd name="connsiteY53" fmla="*/ 964501 h 1880776"/>
              <a:gd name="connsiteX54" fmla="*/ 546630 w 6430945"/>
              <a:gd name="connsiteY54" fmla="*/ 980576 h 1880776"/>
              <a:gd name="connsiteX55" fmla="*/ 498398 w 6430945"/>
              <a:gd name="connsiteY55" fmla="*/ 1012726 h 1880776"/>
              <a:gd name="connsiteX56" fmla="*/ 401934 w 6430945"/>
              <a:gd name="connsiteY56" fmla="*/ 1093101 h 1880776"/>
              <a:gd name="connsiteX57" fmla="*/ 385857 w 6430945"/>
              <a:gd name="connsiteY57" fmla="*/ 1173476 h 1880776"/>
              <a:gd name="connsiteX58" fmla="*/ 369779 w 6430945"/>
              <a:gd name="connsiteY58" fmla="*/ 1269926 h 1880776"/>
              <a:gd name="connsiteX59" fmla="*/ 353702 w 6430945"/>
              <a:gd name="connsiteY59" fmla="*/ 1334226 h 1880776"/>
              <a:gd name="connsiteX60" fmla="*/ 305470 w 6430945"/>
              <a:gd name="connsiteY60" fmla="*/ 1559276 h 1880776"/>
              <a:gd name="connsiteX61" fmla="*/ 289393 w 6430945"/>
              <a:gd name="connsiteY61" fmla="*/ 1607501 h 1880776"/>
              <a:gd name="connsiteX62" fmla="*/ 225083 w 6430945"/>
              <a:gd name="connsiteY62" fmla="*/ 1703951 h 1880776"/>
              <a:gd name="connsiteX63" fmla="*/ 128619 w 6430945"/>
              <a:gd name="connsiteY63" fmla="*/ 1800401 h 1880776"/>
              <a:gd name="connsiteX64" fmla="*/ 0 w 6430945"/>
              <a:gd name="connsiteY64" fmla="*/ 1880776 h 1880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6430945" h="1880776">
                <a:moveTo>
                  <a:pt x="6430945" y="160750"/>
                </a:moveTo>
                <a:cubicBezTo>
                  <a:pt x="6409509" y="128600"/>
                  <a:pt x="6398789" y="85732"/>
                  <a:pt x="6366636" y="64300"/>
                </a:cubicBezTo>
                <a:lnTo>
                  <a:pt x="6270171" y="0"/>
                </a:lnTo>
                <a:cubicBezTo>
                  <a:pt x="6223106" y="7843"/>
                  <a:pt x="6160255" y="4756"/>
                  <a:pt x="6125475" y="48225"/>
                </a:cubicBezTo>
                <a:cubicBezTo>
                  <a:pt x="6063113" y="126167"/>
                  <a:pt x="6166404" y="77451"/>
                  <a:pt x="6061166" y="112525"/>
                </a:cubicBezTo>
                <a:cubicBezTo>
                  <a:pt x="6050448" y="128600"/>
                  <a:pt x="6044099" y="148682"/>
                  <a:pt x="6029011" y="160750"/>
                </a:cubicBezTo>
                <a:cubicBezTo>
                  <a:pt x="6015777" y="171336"/>
                  <a:pt x="5990630" y="163036"/>
                  <a:pt x="5980779" y="176825"/>
                </a:cubicBezTo>
                <a:cubicBezTo>
                  <a:pt x="5859022" y="347259"/>
                  <a:pt x="6024425" y="222747"/>
                  <a:pt x="5900392" y="305426"/>
                </a:cubicBezTo>
                <a:cubicBezTo>
                  <a:pt x="5868236" y="353653"/>
                  <a:pt x="5873595" y="359010"/>
                  <a:pt x="5820005" y="385801"/>
                </a:cubicBezTo>
                <a:cubicBezTo>
                  <a:pt x="5804847" y="393379"/>
                  <a:pt x="5786588" y="393647"/>
                  <a:pt x="5771773" y="401876"/>
                </a:cubicBezTo>
                <a:cubicBezTo>
                  <a:pt x="5737991" y="420641"/>
                  <a:pt x="5713761" y="462331"/>
                  <a:pt x="5675309" y="466176"/>
                </a:cubicBezTo>
                <a:cubicBezTo>
                  <a:pt x="5476829" y="486021"/>
                  <a:pt x="5567852" y="474635"/>
                  <a:pt x="5401994" y="498326"/>
                </a:cubicBezTo>
                <a:cubicBezTo>
                  <a:pt x="5369839" y="509043"/>
                  <a:pt x="5324333" y="502276"/>
                  <a:pt x="5305530" y="530476"/>
                </a:cubicBezTo>
                <a:cubicBezTo>
                  <a:pt x="5261117" y="597085"/>
                  <a:pt x="5292119" y="574016"/>
                  <a:pt x="5209066" y="594776"/>
                </a:cubicBezTo>
                <a:cubicBezTo>
                  <a:pt x="5049076" y="583350"/>
                  <a:pt x="4992816" y="592361"/>
                  <a:pt x="4855364" y="546551"/>
                </a:cubicBezTo>
                <a:cubicBezTo>
                  <a:pt x="4823209" y="535834"/>
                  <a:pt x="4789215" y="529557"/>
                  <a:pt x="4758899" y="514401"/>
                </a:cubicBezTo>
                <a:cubicBezTo>
                  <a:pt x="4737463" y="503684"/>
                  <a:pt x="4715399" y="494140"/>
                  <a:pt x="4694590" y="482251"/>
                </a:cubicBezTo>
                <a:cubicBezTo>
                  <a:pt x="4626913" y="443584"/>
                  <a:pt x="4663024" y="450337"/>
                  <a:pt x="4582048" y="417951"/>
                </a:cubicBezTo>
                <a:cubicBezTo>
                  <a:pt x="4550578" y="405365"/>
                  <a:pt x="4517739" y="396518"/>
                  <a:pt x="4485584" y="385801"/>
                </a:cubicBezTo>
                <a:lnTo>
                  <a:pt x="4389120" y="353651"/>
                </a:lnTo>
                <a:cubicBezTo>
                  <a:pt x="4373043" y="348293"/>
                  <a:pt x="4354989" y="346975"/>
                  <a:pt x="4340888" y="337576"/>
                </a:cubicBezTo>
                <a:cubicBezTo>
                  <a:pt x="4324811" y="326859"/>
                  <a:pt x="4310313" y="313272"/>
                  <a:pt x="4292656" y="305426"/>
                </a:cubicBezTo>
                <a:cubicBezTo>
                  <a:pt x="4261683" y="291662"/>
                  <a:pt x="4224394" y="292074"/>
                  <a:pt x="4196192" y="273275"/>
                </a:cubicBezTo>
                <a:cubicBezTo>
                  <a:pt x="4081342" y="196719"/>
                  <a:pt x="4137218" y="218346"/>
                  <a:pt x="4035418" y="192900"/>
                </a:cubicBezTo>
                <a:lnTo>
                  <a:pt x="3938954" y="128600"/>
                </a:lnTo>
                <a:lnTo>
                  <a:pt x="3890722" y="96450"/>
                </a:lnTo>
                <a:cubicBezTo>
                  <a:pt x="3874645" y="101808"/>
                  <a:pt x="3857648" y="104947"/>
                  <a:pt x="3842490" y="112525"/>
                </a:cubicBezTo>
                <a:cubicBezTo>
                  <a:pt x="3793219" y="137157"/>
                  <a:pt x="3801132" y="153404"/>
                  <a:pt x="3746026" y="160750"/>
                </a:cubicBezTo>
                <a:cubicBezTo>
                  <a:pt x="3682059" y="169278"/>
                  <a:pt x="3617407" y="171467"/>
                  <a:pt x="3553097" y="176825"/>
                </a:cubicBezTo>
                <a:cubicBezTo>
                  <a:pt x="3520942" y="198258"/>
                  <a:pt x="3493294" y="228906"/>
                  <a:pt x="3456633" y="241125"/>
                </a:cubicBezTo>
                <a:lnTo>
                  <a:pt x="3360169" y="273275"/>
                </a:lnTo>
                <a:cubicBezTo>
                  <a:pt x="3349451" y="283992"/>
                  <a:pt x="3337109" y="293301"/>
                  <a:pt x="3328014" y="305426"/>
                </a:cubicBezTo>
                <a:cubicBezTo>
                  <a:pt x="3304827" y="336337"/>
                  <a:pt x="3301596" y="394299"/>
                  <a:pt x="3263705" y="401876"/>
                </a:cubicBezTo>
                <a:lnTo>
                  <a:pt x="3183318" y="417951"/>
                </a:lnTo>
                <a:cubicBezTo>
                  <a:pt x="3167241" y="434026"/>
                  <a:pt x="3154961" y="455136"/>
                  <a:pt x="3135086" y="466176"/>
                </a:cubicBezTo>
                <a:cubicBezTo>
                  <a:pt x="3135082" y="466178"/>
                  <a:pt x="3014507" y="506363"/>
                  <a:pt x="2990389" y="514401"/>
                </a:cubicBezTo>
                <a:lnTo>
                  <a:pt x="2942157" y="530476"/>
                </a:lnTo>
                <a:lnTo>
                  <a:pt x="2893925" y="546551"/>
                </a:lnTo>
                <a:cubicBezTo>
                  <a:pt x="2840334" y="541193"/>
                  <a:pt x="2786384" y="538664"/>
                  <a:pt x="2733152" y="530476"/>
                </a:cubicBezTo>
                <a:cubicBezTo>
                  <a:pt x="2716402" y="527899"/>
                  <a:pt x="2700078" y="521979"/>
                  <a:pt x="2684920" y="514401"/>
                </a:cubicBezTo>
                <a:cubicBezTo>
                  <a:pt x="2667638" y="505761"/>
                  <a:pt x="2655679" y="485811"/>
                  <a:pt x="2636688" y="482251"/>
                </a:cubicBezTo>
                <a:cubicBezTo>
                  <a:pt x="2568010" y="469376"/>
                  <a:pt x="2497351" y="471534"/>
                  <a:pt x="2427682" y="466176"/>
                </a:cubicBezTo>
                <a:cubicBezTo>
                  <a:pt x="2395527" y="471534"/>
                  <a:pt x="2355752" y="460787"/>
                  <a:pt x="2331218" y="482251"/>
                </a:cubicBezTo>
                <a:cubicBezTo>
                  <a:pt x="2120145" y="666913"/>
                  <a:pt x="2499432" y="511921"/>
                  <a:pt x="2202599" y="610851"/>
                </a:cubicBezTo>
                <a:cubicBezTo>
                  <a:pt x="2186522" y="616209"/>
                  <a:pt x="2171302" y="626299"/>
                  <a:pt x="2154367" y="626926"/>
                </a:cubicBezTo>
                <a:cubicBezTo>
                  <a:pt x="1522054" y="650342"/>
                  <a:pt x="1865021" y="639090"/>
                  <a:pt x="1125415" y="659076"/>
                </a:cubicBezTo>
                <a:cubicBezTo>
                  <a:pt x="1103979" y="664434"/>
                  <a:pt x="1080870" y="665271"/>
                  <a:pt x="1061106" y="675151"/>
                </a:cubicBezTo>
                <a:cubicBezTo>
                  <a:pt x="1000898" y="705251"/>
                  <a:pt x="996831" y="731385"/>
                  <a:pt x="948564" y="771601"/>
                </a:cubicBezTo>
                <a:cubicBezTo>
                  <a:pt x="933720" y="783969"/>
                  <a:pt x="915176" y="791383"/>
                  <a:pt x="900332" y="803751"/>
                </a:cubicBezTo>
                <a:cubicBezTo>
                  <a:pt x="882865" y="818304"/>
                  <a:pt x="871018" y="839366"/>
                  <a:pt x="852100" y="851976"/>
                </a:cubicBezTo>
                <a:cubicBezTo>
                  <a:pt x="837999" y="861375"/>
                  <a:pt x="819026" y="860473"/>
                  <a:pt x="803868" y="868051"/>
                </a:cubicBezTo>
                <a:cubicBezTo>
                  <a:pt x="786586" y="876691"/>
                  <a:pt x="771713" y="889484"/>
                  <a:pt x="755636" y="900201"/>
                </a:cubicBezTo>
                <a:cubicBezTo>
                  <a:pt x="744918" y="916276"/>
                  <a:pt x="739557" y="937710"/>
                  <a:pt x="723481" y="948426"/>
                </a:cubicBezTo>
                <a:cubicBezTo>
                  <a:pt x="705095" y="960681"/>
                  <a:pt x="680912" y="960549"/>
                  <a:pt x="659172" y="964501"/>
                </a:cubicBezTo>
                <a:cubicBezTo>
                  <a:pt x="621888" y="971279"/>
                  <a:pt x="584144" y="975218"/>
                  <a:pt x="546630" y="980576"/>
                </a:cubicBezTo>
                <a:cubicBezTo>
                  <a:pt x="530553" y="991293"/>
                  <a:pt x="513242" y="1000358"/>
                  <a:pt x="498398" y="1012726"/>
                </a:cubicBezTo>
                <a:cubicBezTo>
                  <a:pt x="374607" y="1115870"/>
                  <a:pt x="521686" y="1013278"/>
                  <a:pt x="401934" y="1093101"/>
                </a:cubicBezTo>
                <a:cubicBezTo>
                  <a:pt x="396575" y="1119893"/>
                  <a:pt x="390745" y="1146594"/>
                  <a:pt x="385857" y="1173476"/>
                </a:cubicBezTo>
                <a:cubicBezTo>
                  <a:pt x="380026" y="1205544"/>
                  <a:pt x="376172" y="1237966"/>
                  <a:pt x="369779" y="1269926"/>
                </a:cubicBezTo>
                <a:cubicBezTo>
                  <a:pt x="365446" y="1291590"/>
                  <a:pt x="357335" y="1312434"/>
                  <a:pt x="353702" y="1334226"/>
                </a:cubicBezTo>
                <a:cubicBezTo>
                  <a:pt x="319900" y="1537013"/>
                  <a:pt x="361895" y="1390026"/>
                  <a:pt x="305470" y="1559276"/>
                </a:cubicBezTo>
                <a:cubicBezTo>
                  <a:pt x="300111" y="1575351"/>
                  <a:pt x="298793" y="1593403"/>
                  <a:pt x="289393" y="1607501"/>
                </a:cubicBezTo>
                <a:cubicBezTo>
                  <a:pt x="267956" y="1639651"/>
                  <a:pt x="252409" y="1676629"/>
                  <a:pt x="225083" y="1703951"/>
                </a:cubicBezTo>
                <a:lnTo>
                  <a:pt x="128619" y="1800401"/>
                </a:lnTo>
                <a:cubicBezTo>
                  <a:pt x="9497" y="1868460"/>
                  <a:pt x="46630" y="1834152"/>
                  <a:pt x="0" y="1880776"/>
                </a:cubicBezTo>
              </a:path>
            </a:pathLst>
          </a:custGeom>
          <a:ln w="254000" cmpd="sng">
            <a:solidFill>
              <a:schemeClr val="accent5">
                <a:lumMod val="20000"/>
                <a:lumOff val="80000"/>
                <a:alpha val="6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93968" y="2195182"/>
            <a:ext cx="390525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dirty="0" err="1" smtClean="0">
                <a:solidFill>
                  <a:srgbClr val="FFFF00"/>
                </a:solidFill>
              </a:rPr>
              <a:t>Línea</a:t>
            </a:r>
            <a:r>
              <a:rPr lang="en-US" sz="2100" dirty="0" smtClean="0">
                <a:solidFill>
                  <a:srgbClr val="FFFF00"/>
                </a:solidFill>
              </a:rPr>
              <a:t> de </a:t>
            </a:r>
            <a:r>
              <a:rPr lang="en-US" sz="2100" dirty="0" err="1" smtClean="0">
                <a:solidFill>
                  <a:srgbClr val="FFFF00"/>
                </a:solidFill>
              </a:rPr>
              <a:t>costa</a:t>
            </a:r>
            <a:endParaRPr lang="en-US" sz="21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Isla Torre</a:t>
            </a:r>
            <a:endParaRPr lang="es-ES_tradnl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 l="34262" t="20887" r="14560" b="15791"/>
          <a:stretch>
            <a:fillRect/>
          </a:stretch>
        </p:blipFill>
        <p:spPr>
          <a:xfrm>
            <a:off x="1452499" y="1637432"/>
            <a:ext cx="6239002" cy="4824721"/>
          </a:xfrm>
          <a:prstGeom prst="rect">
            <a:avLst/>
          </a:prstGeom>
        </p:spPr>
      </p:pic>
      <p:sp>
        <p:nvSpPr>
          <p:cNvPr id="5" name="Freeform 4"/>
          <p:cNvSpPr/>
          <p:nvPr/>
        </p:nvSpPr>
        <p:spPr>
          <a:xfrm>
            <a:off x="2331218" y="2024497"/>
            <a:ext cx="1382653" cy="2090705"/>
          </a:xfrm>
          <a:custGeom>
            <a:avLst/>
            <a:gdLst>
              <a:gd name="connsiteX0" fmla="*/ 1382653 w 1382653"/>
              <a:gd name="connsiteY0" fmla="*/ 49179 h 2090705"/>
              <a:gd name="connsiteX1" fmla="*/ 1125415 w 1382653"/>
              <a:gd name="connsiteY1" fmla="*/ 33104 h 2090705"/>
              <a:gd name="connsiteX2" fmla="*/ 1077183 w 1382653"/>
              <a:gd name="connsiteY2" fmla="*/ 49179 h 2090705"/>
              <a:gd name="connsiteX3" fmla="*/ 980719 w 1382653"/>
              <a:gd name="connsiteY3" fmla="*/ 113479 h 2090705"/>
              <a:gd name="connsiteX4" fmla="*/ 948564 w 1382653"/>
              <a:gd name="connsiteY4" fmla="*/ 161704 h 2090705"/>
              <a:gd name="connsiteX5" fmla="*/ 900332 w 1382653"/>
              <a:gd name="connsiteY5" fmla="*/ 177779 h 2090705"/>
              <a:gd name="connsiteX6" fmla="*/ 836022 w 1382653"/>
              <a:gd name="connsiteY6" fmla="*/ 226004 h 2090705"/>
              <a:gd name="connsiteX7" fmla="*/ 771713 w 1382653"/>
              <a:gd name="connsiteY7" fmla="*/ 322454 h 2090705"/>
              <a:gd name="connsiteX8" fmla="*/ 755636 w 1382653"/>
              <a:gd name="connsiteY8" fmla="*/ 370679 h 2090705"/>
              <a:gd name="connsiteX9" fmla="*/ 659171 w 1382653"/>
              <a:gd name="connsiteY9" fmla="*/ 402829 h 2090705"/>
              <a:gd name="connsiteX10" fmla="*/ 610939 w 1382653"/>
              <a:gd name="connsiteY10" fmla="*/ 418904 h 2090705"/>
              <a:gd name="connsiteX11" fmla="*/ 562707 w 1382653"/>
              <a:gd name="connsiteY11" fmla="*/ 451054 h 2090705"/>
              <a:gd name="connsiteX12" fmla="*/ 466243 w 1382653"/>
              <a:gd name="connsiteY12" fmla="*/ 483204 h 2090705"/>
              <a:gd name="connsiteX13" fmla="*/ 241160 w 1382653"/>
              <a:gd name="connsiteY13" fmla="*/ 467129 h 2090705"/>
              <a:gd name="connsiteX14" fmla="*/ 128618 w 1382653"/>
              <a:gd name="connsiteY14" fmla="*/ 467129 h 2090705"/>
              <a:gd name="connsiteX15" fmla="*/ 112541 w 1382653"/>
              <a:gd name="connsiteY15" fmla="*/ 515354 h 2090705"/>
              <a:gd name="connsiteX16" fmla="*/ 96464 w 1382653"/>
              <a:gd name="connsiteY16" fmla="*/ 676104 h 2090705"/>
              <a:gd name="connsiteX17" fmla="*/ 64309 w 1382653"/>
              <a:gd name="connsiteY17" fmla="*/ 724329 h 2090705"/>
              <a:gd name="connsiteX18" fmla="*/ 32154 w 1382653"/>
              <a:gd name="connsiteY18" fmla="*/ 836854 h 2090705"/>
              <a:gd name="connsiteX19" fmla="*/ 0 w 1382653"/>
              <a:gd name="connsiteY19" fmla="*/ 885079 h 2090705"/>
              <a:gd name="connsiteX20" fmla="*/ 32154 w 1382653"/>
              <a:gd name="connsiteY20" fmla="*/ 1206579 h 2090705"/>
              <a:gd name="connsiteX21" fmla="*/ 64309 w 1382653"/>
              <a:gd name="connsiteY21" fmla="*/ 1254804 h 2090705"/>
              <a:gd name="connsiteX22" fmla="*/ 160773 w 1382653"/>
              <a:gd name="connsiteY22" fmla="*/ 1335180 h 2090705"/>
              <a:gd name="connsiteX23" fmla="*/ 257237 w 1382653"/>
              <a:gd name="connsiteY23" fmla="*/ 1479855 h 2090705"/>
              <a:gd name="connsiteX24" fmla="*/ 289392 w 1382653"/>
              <a:gd name="connsiteY24" fmla="*/ 1528080 h 2090705"/>
              <a:gd name="connsiteX25" fmla="*/ 337624 w 1382653"/>
              <a:gd name="connsiteY25" fmla="*/ 1560230 h 2090705"/>
              <a:gd name="connsiteX26" fmla="*/ 369779 w 1382653"/>
              <a:gd name="connsiteY26" fmla="*/ 1608455 h 2090705"/>
              <a:gd name="connsiteX27" fmla="*/ 401934 w 1382653"/>
              <a:gd name="connsiteY27" fmla="*/ 1737055 h 2090705"/>
              <a:gd name="connsiteX28" fmla="*/ 418011 w 1382653"/>
              <a:gd name="connsiteY28" fmla="*/ 2090705 h 2090705"/>
              <a:gd name="connsiteX29" fmla="*/ 418011 w 1382653"/>
              <a:gd name="connsiteY29" fmla="*/ 2090705 h 2090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382653" h="2090705">
                <a:moveTo>
                  <a:pt x="1382653" y="49179"/>
                </a:moveTo>
                <a:cubicBezTo>
                  <a:pt x="1235094" y="0"/>
                  <a:pt x="1319914" y="13657"/>
                  <a:pt x="1125415" y="33104"/>
                </a:cubicBezTo>
                <a:cubicBezTo>
                  <a:pt x="1109338" y="38462"/>
                  <a:pt x="1091284" y="39780"/>
                  <a:pt x="1077183" y="49179"/>
                </a:cubicBezTo>
                <a:cubicBezTo>
                  <a:pt x="956751" y="129455"/>
                  <a:pt x="1095405" y="75256"/>
                  <a:pt x="980719" y="113479"/>
                </a:cubicBezTo>
                <a:cubicBezTo>
                  <a:pt x="970001" y="129554"/>
                  <a:pt x="963652" y="149636"/>
                  <a:pt x="948564" y="161704"/>
                </a:cubicBezTo>
                <a:cubicBezTo>
                  <a:pt x="935330" y="172290"/>
                  <a:pt x="915046" y="169372"/>
                  <a:pt x="900332" y="177779"/>
                </a:cubicBezTo>
                <a:cubicBezTo>
                  <a:pt x="877067" y="191071"/>
                  <a:pt x="857459" y="209929"/>
                  <a:pt x="836022" y="226004"/>
                </a:cubicBezTo>
                <a:cubicBezTo>
                  <a:pt x="814586" y="258154"/>
                  <a:pt x="783934" y="285796"/>
                  <a:pt x="771713" y="322454"/>
                </a:cubicBezTo>
                <a:cubicBezTo>
                  <a:pt x="766354" y="338529"/>
                  <a:pt x="769425" y="360831"/>
                  <a:pt x="755636" y="370679"/>
                </a:cubicBezTo>
                <a:cubicBezTo>
                  <a:pt x="728054" y="390377"/>
                  <a:pt x="691326" y="392112"/>
                  <a:pt x="659171" y="402829"/>
                </a:cubicBezTo>
                <a:cubicBezTo>
                  <a:pt x="643094" y="408187"/>
                  <a:pt x="625040" y="409505"/>
                  <a:pt x="610939" y="418904"/>
                </a:cubicBezTo>
                <a:cubicBezTo>
                  <a:pt x="594862" y="429621"/>
                  <a:pt x="580364" y="443208"/>
                  <a:pt x="562707" y="451054"/>
                </a:cubicBezTo>
                <a:cubicBezTo>
                  <a:pt x="531734" y="464818"/>
                  <a:pt x="466243" y="483204"/>
                  <a:pt x="466243" y="483204"/>
                </a:cubicBezTo>
                <a:cubicBezTo>
                  <a:pt x="391215" y="477846"/>
                  <a:pt x="315919" y="475434"/>
                  <a:pt x="241160" y="467129"/>
                </a:cubicBezTo>
                <a:cubicBezTo>
                  <a:pt x="135175" y="455355"/>
                  <a:pt x="217168" y="437617"/>
                  <a:pt x="128618" y="467129"/>
                </a:cubicBezTo>
                <a:cubicBezTo>
                  <a:pt x="123259" y="483204"/>
                  <a:pt x="115118" y="498606"/>
                  <a:pt x="112541" y="515354"/>
                </a:cubicBezTo>
                <a:cubicBezTo>
                  <a:pt x="104352" y="568578"/>
                  <a:pt x="108574" y="623633"/>
                  <a:pt x="96464" y="676104"/>
                </a:cubicBezTo>
                <a:cubicBezTo>
                  <a:pt x="92119" y="694930"/>
                  <a:pt x="75027" y="708254"/>
                  <a:pt x="64309" y="724329"/>
                </a:cubicBezTo>
                <a:cubicBezTo>
                  <a:pt x="59156" y="744938"/>
                  <a:pt x="43689" y="813788"/>
                  <a:pt x="32154" y="836854"/>
                </a:cubicBezTo>
                <a:cubicBezTo>
                  <a:pt x="23513" y="854134"/>
                  <a:pt x="10718" y="869004"/>
                  <a:pt x="0" y="885079"/>
                </a:cubicBezTo>
                <a:cubicBezTo>
                  <a:pt x="768" y="893528"/>
                  <a:pt x="25693" y="1180739"/>
                  <a:pt x="32154" y="1206579"/>
                </a:cubicBezTo>
                <a:cubicBezTo>
                  <a:pt x="36841" y="1225323"/>
                  <a:pt x="52238" y="1239718"/>
                  <a:pt x="64309" y="1254804"/>
                </a:cubicBezTo>
                <a:cubicBezTo>
                  <a:pt x="142926" y="1353061"/>
                  <a:pt x="35699" y="1194492"/>
                  <a:pt x="160773" y="1335180"/>
                </a:cubicBezTo>
                <a:cubicBezTo>
                  <a:pt x="160784" y="1335193"/>
                  <a:pt x="241155" y="1455735"/>
                  <a:pt x="257237" y="1479855"/>
                </a:cubicBezTo>
                <a:cubicBezTo>
                  <a:pt x="267955" y="1495930"/>
                  <a:pt x="273316" y="1517364"/>
                  <a:pt x="289392" y="1528080"/>
                </a:cubicBezTo>
                <a:lnTo>
                  <a:pt x="337624" y="1560230"/>
                </a:lnTo>
                <a:cubicBezTo>
                  <a:pt x="348342" y="1576305"/>
                  <a:pt x="363175" y="1590298"/>
                  <a:pt x="369779" y="1608455"/>
                </a:cubicBezTo>
                <a:cubicBezTo>
                  <a:pt x="384881" y="1649980"/>
                  <a:pt x="401934" y="1737055"/>
                  <a:pt x="401934" y="1737055"/>
                </a:cubicBezTo>
                <a:cubicBezTo>
                  <a:pt x="418266" y="2079982"/>
                  <a:pt x="418011" y="1961977"/>
                  <a:pt x="418011" y="2090705"/>
                </a:cubicBezTo>
                <a:lnTo>
                  <a:pt x="418011" y="2090705"/>
                </a:lnTo>
              </a:path>
            </a:pathLst>
          </a:custGeom>
          <a:ln w="254000" cmpd="sng">
            <a:solidFill>
              <a:schemeClr val="accent5">
                <a:lumMod val="20000"/>
                <a:lumOff val="80000"/>
                <a:alpha val="6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671248" y="1816748"/>
            <a:ext cx="267610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dirty="0" smtClean="0">
                <a:solidFill>
                  <a:srgbClr val="FFFF00"/>
                </a:solidFill>
              </a:rPr>
              <a:t>Costas sector NW</a:t>
            </a:r>
            <a:endParaRPr lang="en-US" sz="21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4016696" cy="1336956"/>
          </a:xfrm>
        </p:spPr>
        <p:txBody>
          <a:bodyPr/>
          <a:lstStyle/>
          <a:p>
            <a:r>
              <a:rPr lang="es-ES_tradnl" dirty="0" smtClean="0"/>
              <a:t>Isla Robert</a:t>
            </a:r>
            <a:endParaRPr lang="es-ES_tradnl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7214" y="394000"/>
            <a:ext cx="3611845" cy="250607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49" y="2041100"/>
            <a:ext cx="6068995" cy="453115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463112" y="1235557"/>
            <a:ext cx="502920" cy="411480"/>
          </a:xfrm>
          <a:prstGeom prst="rect">
            <a:avLst/>
          </a:prstGeom>
          <a:noFill/>
          <a:ln w="28575" cmpd="sng"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3360169" y="4131277"/>
            <a:ext cx="1967045" cy="1816476"/>
            <a:chOff x="3360169" y="4131277"/>
            <a:chExt cx="1967045" cy="1816476"/>
          </a:xfrm>
        </p:grpSpPr>
        <p:sp>
          <p:nvSpPr>
            <p:cNvPr id="11" name="Freeform 10"/>
            <p:cNvSpPr/>
            <p:nvPr/>
          </p:nvSpPr>
          <p:spPr>
            <a:xfrm>
              <a:off x="3649561" y="4131277"/>
              <a:ext cx="1677653" cy="578700"/>
            </a:xfrm>
            <a:custGeom>
              <a:avLst/>
              <a:gdLst>
                <a:gd name="connsiteX0" fmla="*/ 0 w 1677653"/>
                <a:gd name="connsiteY0" fmla="*/ 0 h 578700"/>
                <a:gd name="connsiteX1" fmla="*/ 64310 w 1677653"/>
                <a:gd name="connsiteY1" fmla="*/ 225050 h 578700"/>
                <a:gd name="connsiteX2" fmla="*/ 144697 w 1677653"/>
                <a:gd name="connsiteY2" fmla="*/ 321500 h 578700"/>
                <a:gd name="connsiteX3" fmla="*/ 192929 w 1677653"/>
                <a:gd name="connsiteY3" fmla="*/ 417950 h 578700"/>
                <a:gd name="connsiteX4" fmla="*/ 289393 w 1677653"/>
                <a:gd name="connsiteY4" fmla="*/ 466175 h 578700"/>
                <a:gd name="connsiteX5" fmla="*/ 353702 w 1677653"/>
                <a:gd name="connsiteY5" fmla="*/ 482250 h 578700"/>
                <a:gd name="connsiteX6" fmla="*/ 610940 w 1677653"/>
                <a:gd name="connsiteY6" fmla="*/ 466175 h 578700"/>
                <a:gd name="connsiteX7" fmla="*/ 659172 w 1677653"/>
                <a:gd name="connsiteY7" fmla="*/ 450100 h 578700"/>
                <a:gd name="connsiteX8" fmla="*/ 836023 w 1677653"/>
                <a:gd name="connsiteY8" fmla="*/ 466175 h 578700"/>
                <a:gd name="connsiteX9" fmla="*/ 900333 w 1677653"/>
                <a:gd name="connsiteY9" fmla="*/ 498325 h 578700"/>
                <a:gd name="connsiteX10" fmla="*/ 1045029 w 1677653"/>
                <a:gd name="connsiteY10" fmla="*/ 546550 h 578700"/>
                <a:gd name="connsiteX11" fmla="*/ 1093261 w 1677653"/>
                <a:gd name="connsiteY11" fmla="*/ 562625 h 578700"/>
                <a:gd name="connsiteX12" fmla="*/ 1141493 w 1677653"/>
                <a:gd name="connsiteY12" fmla="*/ 578700 h 578700"/>
                <a:gd name="connsiteX13" fmla="*/ 1286189 w 1677653"/>
                <a:gd name="connsiteY13" fmla="*/ 546550 h 578700"/>
                <a:gd name="connsiteX14" fmla="*/ 1430886 w 1677653"/>
                <a:gd name="connsiteY14" fmla="*/ 450100 h 578700"/>
                <a:gd name="connsiteX15" fmla="*/ 1479118 w 1677653"/>
                <a:gd name="connsiteY15" fmla="*/ 417950 h 578700"/>
                <a:gd name="connsiteX16" fmla="*/ 1527350 w 1677653"/>
                <a:gd name="connsiteY16" fmla="*/ 401875 h 578700"/>
                <a:gd name="connsiteX17" fmla="*/ 1591659 w 1677653"/>
                <a:gd name="connsiteY17" fmla="*/ 369725 h 578700"/>
                <a:gd name="connsiteX18" fmla="*/ 1672046 w 1677653"/>
                <a:gd name="connsiteY18" fmla="*/ 337575 h 578700"/>
                <a:gd name="connsiteX19" fmla="*/ 1672046 w 1677653"/>
                <a:gd name="connsiteY19" fmla="*/ 337575 h 578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77653" h="578700">
                  <a:moveTo>
                    <a:pt x="0" y="0"/>
                  </a:moveTo>
                  <a:cubicBezTo>
                    <a:pt x="4289" y="17152"/>
                    <a:pt x="45858" y="197375"/>
                    <a:pt x="64310" y="225050"/>
                  </a:cubicBezTo>
                  <a:cubicBezTo>
                    <a:pt x="109076" y="292191"/>
                    <a:pt x="82801" y="259614"/>
                    <a:pt x="144697" y="321500"/>
                  </a:cubicBezTo>
                  <a:cubicBezTo>
                    <a:pt x="157774" y="360725"/>
                    <a:pt x="161762" y="386788"/>
                    <a:pt x="192929" y="417950"/>
                  </a:cubicBezTo>
                  <a:cubicBezTo>
                    <a:pt x="221114" y="446131"/>
                    <a:pt x="252781" y="455716"/>
                    <a:pt x="289393" y="466175"/>
                  </a:cubicBezTo>
                  <a:cubicBezTo>
                    <a:pt x="310639" y="472244"/>
                    <a:pt x="332266" y="476892"/>
                    <a:pt x="353702" y="482250"/>
                  </a:cubicBezTo>
                  <a:cubicBezTo>
                    <a:pt x="439448" y="476892"/>
                    <a:pt x="525499" y="475168"/>
                    <a:pt x="610940" y="466175"/>
                  </a:cubicBezTo>
                  <a:cubicBezTo>
                    <a:pt x="627794" y="464401"/>
                    <a:pt x="642225" y="450100"/>
                    <a:pt x="659172" y="450100"/>
                  </a:cubicBezTo>
                  <a:cubicBezTo>
                    <a:pt x="718365" y="450100"/>
                    <a:pt x="777073" y="460817"/>
                    <a:pt x="836023" y="466175"/>
                  </a:cubicBezTo>
                  <a:cubicBezTo>
                    <a:pt x="857460" y="476892"/>
                    <a:pt x="878081" y="489425"/>
                    <a:pt x="900333" y="498325"/>
                  </a:cubicBezTo>
                  <a:lnTo>
                    <a:pt x="1045029" y="546550"/>
                  </a:lnTo>
                  <a:lnTo>
                    <a:pt x="1093261" y="562625"/>
                  </a:lnTo>
                  <a:lnTo>
                    <a:pt x="1141493" y="578700"/>
                  </a:lnTo>
                  <a:cubicBezTo>
                    <a:pt x="1167666" y="574339"/>
                    <a:pt x="1252264" y="565394"/>
                    <a:pt x="1286189" y="546550"/>
                  </a:cubicBezTo>
                  <a:cubicBezTo>
                    <a:pt x="1286196" y="546546"/>
                    <a:pt x="1406766" y="466177"/>
                    <a:pt x="1430886" y="450100"/>
                  </a:cubicBezTo>
                  <a:cubicBezTo>
                    <a:pt x="1446963" y="439383"/>
                    <a:pt x="1460788" y="424059"/>
                    <a:pt x="1479118" y="417950"/>
                  </a:cubicBezTo>
                  <a:cubicBezTo>
                    <a:pt x="1495195" y="412592"/>
                    <a:pt x="1511773" y="408550"/>
                    <a:pt x="1527350" y="401875"/>
                  </a:cubicBezTo>
                  <a:cubicBezTo>
                    <a:pt x="1549379" y="392436"/>
                    <a:pt x="1569219" y="378139"/>
                    <a:pt x="1591659" y="369725"/>
                  </a:cubicBezTo>
                  <a:cubicBezTo>
                    <a:pt x="1677653" y="337482"/>
                    <a:pt x="1635428" y="374188"/>
                    <a:pt x="1672046" y="337575"/>
                  </a:cubicBezTo>
                  <a:lnTo>
                    <a:pt x="1672046" y="337575"/>
                  </a:lnTo>
                </a:path>
              </a:pathLst>
            </a:custGeom>
            <a:ln w="254000" cmpd="sng">
              <a:solidFill>
                <a:schemeClr val="accent5">
                  <a:lumMod val="20000"/>
                  <a:lumOff val="80000"/>
                  <a:alpha val="6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360169" y="5109516"/>
              <a:ext cx="1967045" cy="838237"/>
            </a:xfrm>
            <a:custGeom>
              <a:avLst/>
              <a:gdLst>
                <a:gd name="connsiteX0" fmla="*/ 0 w 2173878"/>
                <a:gd name="connsiteY0" fmla="*/ 323836 h 838237"/>
                <a:gd name="connsiteX1" fmla="*/ 128619 w 2173878"/>
                <a:gd name="connsiteY1" fmla="*/ 307761 h 838237"/>
                <a:gd name="connsiteX2" fmla="*/ 160773 w 2173878"/>
                <a:gd name="connsiteY2" fmla="*/ 259536 h 838237"/>
                <a:gd name="connsiteX3" fmla="*/ 209006 w 2173878"/>
                <a:gd name="connsiteY3" fmla="*/ 227386 h 838237"/>
                <a:gd name="connsiteX4" fmla="*/ 273315 w 2173878"/>
                <a:gd name="connsiteY4" fmla="*/ 211311 h 838237"/>
                <a:gd name="connsiteX5" fmla="*/ 369779 w 2173878"/>
                <a:gd name="connsiteY5" fmla="*/ 179161 h 838237"/>
                <a:gd name="connsiteX6" fmla="*/ 418011 w 2173878"/>
                <a:gd name="connsiteY6" fmla="*/ 130936 h 838237"/>
                <a:gd name="connsiteX7" fmla="*/ 546630 w 2173878"/>
                <a:gd name="connsiteY7" fmla="*/ 98786 h 838237"/>
                <a:gd name="connsiteX8" fmla="*/ 594862 w 2173878"/>
                <a:gd name="connsiteY8" fmla="*/ 82711 h 838237"/>
                <a:gd name="connsiteX9" fmla="*/ 627017 w 2173878"/>
                <a:gd name="connsiteY9" fmla="*/ 34486 h 838237"/>
                <a:gd name="connsiteX10" fmla="*/ 1028951 w 2173878"/>
                <a:gd name="connsiteY10" fmla="*/ 34486 h 838237"/>
                <a:gd name="connsiteX11" fmla="*/ 1077183 w 2173878"/>
                <a:gd name="connsiteY11" fmla="*/ 66636 h 838237"/>
                <a:gd name="connsiteX12" fmla="*/ 1286189 w 2173878"/>
                <a:gd name="connsiteY12" fmla="*/ 66636 h 838237"/>
                <a:gd name="connsiteX13" fmla="*/ 1350498 w 2173878"/>
                <a:gd name="connsiteY13" fmla="*/ 50561 h 838237"/>
                <a:gd name="connsiteX14" fmla="*/ 1398730 w 2173878"/>
                <a:gd name="connsiteY14" fmla="*/ 34486 h 838237"/>
                <a:gd name="connsiteX15" fmla="*/ 1591659 w 2173878"/>
                <a:gd name="connsiteY15" fmla="*/ 50561 h 838237"/>
                <a:gd name="connsiteX16" fmla="*/ 1688123 w 2173878"/>
                <a:gd name="connsiteY16" fmla="*/ 98786 h 838237"/>
                <a:gd name="connsiteX17" fmla="*/ 1768510 w 2173878"/>
                <a:gd name="connsiteY17" fmla="*/ 114861 h 838237"/>
                <a:gd name="connsiteX18" fmla="*/ 1864974 w 2173878"/>
                <a:gd name="connsiteY18" fmla="*/ 147011 h 838237"/>
                <a:gd name="connsiteX19" fmla="*/ 1993593 w 2173878"/>
                <a:gd name="connsiteY19" fmla="*/ 179161 h 838237"/>
                <a:gd name="connsiteX20" fmla="*/ 2009670 w 2173878"/>
                <a:gd name="connsiteY20" fmla="*/ 227386 h 838237"/>
                <a:gd name="connsiteX21" fmla="*/ 2025747 w 2173878"/>
                <a:gd name="connsiteY21" fmla="*/ 291686 h 838237"/>
                <a:gd name="connsiteX22" fmla="*/ 2106134 w 2173878"/>
                <a:gd name="connsiteY22" fmla="*/ 404212 h 838237"/>
                <a:gd name="connsiteX23" fmla="*/ 2138289 w 2173878"/>
                <a:gd name="connsiteY23" fmla="*/ 838237 h 838237"/>
                <a:gd name="connsiteX24" fmla="*/ 2138289 w 2173878"/>
                <a:gd name="connsiteY24" fmla="*/ 838237 h 838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173878" h="838237">
                  <a:moveTo>
                    <a:pt x="0" y="323836"/>
                  </a:moveTo>
                  <a:cubicBezTo>
                    <a:pt x="42873" y="318478"/>
                    <a:pt x="88502" y="323806"/>
                    <a:pt x="128619" y="307761"/>
                  </a:cubicBezTo>
                  <a:cubicBezTo>
                    <a:pt x="146558" y="300586"/>
                    <a:pt x="147110" y="273197"/>
                    <a:pt x="160773" y="259536"/>
                  </a:cubicBezTo>
                  <a:cubicBezTo>
                    <a:pt x="174437" y="245874"/>
                    <a:pt x="191246" y="234996"/>
                    <a:pt x="209006" y="227386"/>
                  </a:cubicBezTo>
                  <a:cubicBezTo>
                    <a:pt x="229316" y="218683"/>
                    <a:pt x="252151" y="217659"/>
                    <a:pt x="273315" y="211311"/>
                  </a:cubicBezTo>
                  <a:cubicBezTo>
                    <a:pt x="305779" y="201573"/>
                    <a:pt x="369779" y="179161"/>
                    <a:pt x="369779" y="179161"/>
                  </a:cubicBezTo>
                  <a:cubicBezTo>
                    <a:pt x="385856" y="163086"/>
                    <a:pt x="397313" y="140343"/>
                    <a:pt x="418011" y="130936"/>
                  </a:cubicBezTo>
                  <a:cubicBezTo>
                    <a:pt x="458243" y="112651"/>
                    <a:pt x="504705" y="112759"/>
                    <a:pt x="546630" y="98786"/>
                  </a:cubicBezTo>
                  <a:lnTo>
                    <a:pt x="594862" y="82711"/>
                  </a:lnTo>
                  <a:cubicBezTo>
                    <a:pt x="605580" y="66636"/>
                    <a:pt x="608210" y="38911"/>
                    <a:pt x="627017" y="34486"/>
                  </a:cubicBezTo>
                  <a:cubicBezTo>
                    <a:pt x="773604" y="0"/>
                    <a:pt x="887160" y="20309"/>
                    <a:pt x="1028951" y="34486"/>
                  </a:cubicBezTo>
                  <a:cubicBezTo>
                    <a:pt x="1045028" y="45203"/>
                    <a:pt x="1059901" y="57996"/>
                    <a:pt x="1077183" y="66636"/>
                  </a:cubicBezTo>
                  <a:cubicBezTo>
                    <a:pt x="1148919" y="102499"/>
                    <a:pt x="1196239" y="75630"/>
                    <a:pt x="1286189" y="66636"/>
                  </a:cubicBezTo>
                  <a:cubicBezTo>
                    <a:pt x="1307625" y="61278"/>
                    <a:pt x="1329252" y="56630"/>
                    <a:pt x="1350498" y="50561"/>
                  </a:cubicBezTo>
                  <a:cubicBezTo>
                    <a:pt x="1366793" y="45906"/>
                    <a:pt x="1381783" y="34486"/>
                    <a:pt x="1398730" y="34486"/>
                  </a:cubicBezTo>
                  <a:cubicBezTo>
                    <a:pt x="1463263" y="34486"/>
                    <a:pt x="1527349" y="45203"/>
                    <a:pt x="1591659" y="50561"/>
                  </a:cubicBezTo>
                  <a:cubicBezTo>
                    <a:pt x="1623814" y="66636"/>
                    <a:pt x="1654338" y="86502"/>
                    <a:pt x="1688123" y="98786"/>
                  </a:cubicBezTo>
                  <a:cubicBezTo>
                    <a:pt x="1713804" y="108123"/>
                    <a:pt x="1742146" y="107672"/>
                    <a:pt x="1768510" y="114861"/>
                  </a:cubicBezTo>
                  <a:cubicBezTo>
                    <a:pt x="1801210" y="123778"/>
                    <a:pt x="1832274" y="138094"/>
                    <a:pt x="1864974" y="147011"/>
                  </a:cubicBezTo>
                  <a:cubicBezTo>
                    <a:pt x="2078384" y="205205"/>
                    <a:pt x="1847246" y="130386"/>
                    <a:pt x="1993593" y="179161"/>
                  </a:cubicBezTo>
                  <a:cubicBezTo>
                    <a:pt x="1998952" y="195236"/>
                    <a:pt x="2005014" y="211093"/>
                    <a:pt x="2009670" y="227386"/>
                  </a:cubicBezTo>
                  <a:cubicBezTo>
                    <a:pt x="2015740" y="248629"/>
                    <a:pt x="2017043" y="271380"/>
                    <a:pt x="2025747" y="291686"/>
                  </a:cubicBezTo>
                  <a:cubicBezTo>
                    <a:pt x="2033582" y="309965"/>
                    <a:pt x="2100648" y="396898"/>
                    <a:pt x="2106134" y="404212"/>
                  </a:cubicBezTo>
                  <a:cubicBezTo>
                    <a:pt x="2173878" y="607411"/>
                    <a:pt x="2138289" y="466772"/>
                    <a:pt x="2138289" y="838237"/>
                  </a:cubicBezTo>
                  <a:lnTo>
                    <a:pt x="2138289" y="838237"/>
                  </a:lnTo>
                </a:path>
              </a:pathLst>
            </a:custGeom>
            <a:ln w="254000" cmpd="sng">
              <a:solidFill>
                <a:schemeClr val="accent5">
                  <a:lumMod val="20000"/>
                  <a:lumOff val="80000"/>
                  <a:alpha val="6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2254806" y="2161409"/>
            <a:ext cx="371122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dirty="0" smtClean="0">
                <a:solidFill>
                  <a:srgbClr val="FFFF00"/>
                </a:solidFill>
              </a:rPr>
              <a:t>Costas </a:t>
            </a:r>
            <a:r>
              <a:rPr lang="en-US" sz="2100" dirty="0" err="1" smtClean="0">
                <a:solidFill>
                  <a:srgbClr val="FFFF00"/>
                </a:solidFill>
              </a:rPr>
              <a:t>alrededor</a:t>
            </a:r>
            <a:r>
              <a:rPr lang="en-US" sz="2100" dirty="0" smtClean="0">
                <a:solidFill>
                  <a:srgbClr val="FFFF00"/>
                </a:solidFill>
              </a:rPr>
              <a:t> de la </a:t>
            </a:r>
            <a:r>
              <a:rPr lang="en-US" sz="2100" dirty="0" err="1" smtClean="0">
                <a:solidFill>
                  <a:srgbClr val="FFFF00"/>
                </a:solidFill>
              </a:rPr>
              <a:t>Estación</a:t>
            </a:r>
            <a:r>
              <a:rPr lang="en-US" sz="2100" dirty="0" smtClean="0">
                <a:solidFill>
                  <a:srgbClr val="FFFF00"/>
                </a:solidFill>
              </a:rPr>
              <a:t> </a:t>
            </a:r>
            <a:r>
              <a:rPr lang="en-US" sz="2100" dirty="0" err="1" smtClean="0">
                <a:solidFill>
                  <a:srgbClr val="FFFF00"/>
                </a:solidFill>
              </a:rPr>
              <a:t>Risopatrón</a:t>
            </a:r>
            <a:endParaRPr lang="en-US" sz="21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Bahía Chile</a:t>
            </a:r>
            <a:endParaRPr lang="es-ES_tradnl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 l="24414" t="18941" r="7843" b="14637"/>
          <a:stretch>
            <a:fillRect/>
          </a:stretch>
        </p:blipFill>
        <p:spPr>
          <a:xfrm>
            <a:off x="812800" y="1792299"/>
            <a:ext cx="7569199" cy="463846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62125" y="5006459"/>
            <a:ext cx="2477242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dirty="0" smtClean="0">
                <a:solidFill>
                  <a:srgbClr val="FFFF00"/>
                </a:solidFill>
              </a:rPr>
              <a:t>Isla Greenwich</a:t>
            </a:r>
            <a:endParaRPr lang="en-US" sz="2500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49505" y="3194278"/>
            <a:ext cx="91420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100" dirty="0" smtClean="0">
                <a:solidFill>
                  <a:srgbClr val="FFFF00"/>
                </a:solidFill>
              </a:rPr>
              <a:t>Bahía</a:t>
            </a:r>
          </a:p>
          <a:p>
            <a:pPr algn="ctr"/>
            <a:r>
              <a:rPr lang="en-US" sz="2100" dirty="0" smtClean="0">
                <a:solidFill>
                  <a:srgbClr val="FFFF00"/>
                </a:solidFill>
              </a:rPr>
              <a:t>Chile</a:t>
            </a:r>
            <a:endParaRPr lang="en-US" sz="21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Trabajo de campo</a:t>
            </a:r>
            <a:endParaRPr lang="es-ES_trad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275" y="1600200"/>
            <a:ext cx="8042276" cy="4564641"/>
          </a:xfrm>
        </p:spPr>
        <p:txBody>
          <a:bodyPr/>
          <a:lstStyle/>
          <a:p>
            <a:r>
              <a:rPr lang="es-ES_tradnl" sz="2600" dirty="0" smtClean="0"/>
              <a:t>Observación directa y conteo de individuos</a:t>
            </a:r>
          </a:p>
          <a:p>
            <a:pPr lvl="1"/>
            <a:r>
              <a:rPr lang="es-ES_tradnl" sz="2400" dirty="0" smtClean="0"/>
              <a:t>Diversidad</a:t>
            </a:r>
          </a:p>
          <a:p>
            <a:pPr lvl="1"/>
            <a:r>
              <a:rPr lang="es-ES_tradnl" sz="2400" dirty="0" smtClean="0"/>
              <a:t>Composición sexual</a:t>
            </a:r>
          </a:p>
          <a:p>
            <a:pPr lvl="1"/>
            <a:r>
              <a:rPr lang="es-ES_tradnl" sz="2400" dirty="0" smtClean="0"/>
              <a:t>Preferencia de hábitat</a:t>
            </a:r>
          </a:p>
          <a:p>
            <a:pPr lvl="1"/>
            <a:r>
              <a:rPr lang="es-ES_tradnl" sz="2400" dirty="0" smtClean="0"/>
              <a:t>Posicionamiento GPS</a:t>
            </a:r>
          </a:p>
          <a:p>
            <a:pPr lvl="1"/>
            <a:r>
              <a:rPr lang="es-ES_tradnl" sz="2400" dirty="0" smtClean="0"/>
              <a:t>Filmación grupo y actividad, comportamiento</a:t>
            </a:r>
          </a:p>
          <a:p>
            <a:pPr lvl="1"/>
            <a:r>
              <a:rPr lang="es-ES_tradnl" sz="2400" dirty="0" smtClean="0"/>
              <a:t>Fotografía </a:t>
            </a:r>
            <a:r>
              <a:rPr lang="es-ES_tradnl" sz="2400" dirty="0" err="1" smtClean="0"/>
              <a:t>–</a:t>
            </a:r>
            <a:r>
              <a:rPr lang="es-ES_tradnl" sz="2400" dirty="0" smtClean="0"/>
              <a:t> </a:t>
            </a:r>
            <a:r>
              <a:rPr lang="es-ES_tradnl" sz="2400" dirty="0" err="1" smtClean="0"/>
              <a:t>Fotoidentificación</a:t>
            </a:r>
            <a:r>
              <a:rPr lang="es-ES_tradnl" sz="2400" dirty="0" smtClean="0"/>
              <a:t>, identificación sexual</a:t>
            </a:r>
          </a:p>
          <a:p>
            <a:pPr lvl="1"/>
            <a:r>
              <a:rPr lang="es-ES_tradnl" sz="2400" dirty="0" smtClean="0"/>
              <a:t>Análisis de impactos y amenazas</a:t>
            </a:r>
          </a:p>
          <a:p>
            <a:endParaRPr lang="es-ES_tradnl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Trabajo de campo</a:t>
            </a:r>
            <a:endParaRPr lang="es-ES_trad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275" y="1600200"/>
            <a:ext cx="8042276" cy="4564641"/>
          </a:xfrm>
        </p:spPr>
        <p:txBody>
          <a:bodyPr/>
          <a:lstStyle/>
          <a:p>
            <a:r>
              <a:rPr lang="es-ES_tradnl" dirty="0" smtClean="0"/>
              <a:t>Video: Se filma cada avistamiento, incluyendo </a:t>
            </a:r>
          </a:p>
          <a:p>
            <a:pPr lvl="1"/>
            <a:r>
              <a:rPr lang="es-ES_tradnl" dirty="0" smtClean="0"/>
              <a:t>fecha, hora, </a:t>
            </a:r>
          </a:p>
          <a:p>
            <a:pPr lvl="1"/>
            <a:r>
              <a:rPr lang="es-ES_tradnl" dirty="0" err="1" smtClean="0"/>
              <a:t>georreferenciación</a:t>
            </a:r>
            <a:r>
              <a:rPr lang="es-ES_tradnl" dirty="0" smtClean="0"/>
              <a:t>, </a:t>
            </a:r>
          </a:p>
          <a:p>
            <a:pPr lvl="1"/>
            <a:r>
              <a:rPr lang="es-ES_tradnl" dirty="0" smtClean="0"/>
              <a:t>conteo, </a:t>
            </a:r>
          </a:p>
          <a:p>
            <a:pPr lvl="1"/>
            <a:r>
              <a:rPr lang="es-ES_tradnl" dirty="0" smtClean="0"/>
              <a:t>sustrato, </a:t>
            </a:r>
          </a:p>
          <a:p>
            <a:pPr lvl="1"/>
            <a:r>
              <a:rPr lang="es-ES_tradnl" dirty="0" smtClean="0"/>
              <a:t>actividad</a:t>
            </a:r>
          </a:p>
          <a:p>
            <a:pPr lvl="1"/>
            <a:r>
              <a:rPr lang="es-ES_tradnl" dirty="0" smtClean="0"/>
              <a:t>información adicional</a:t>
            </a:r>
          </a:p>
          <a:p>
            <a:r>
              <a:rPr lang="es-ES_tradnl" dirty="0" smtClean="0"/>
              <a:t>Se fotografían los individuos para determinación sexual y posterior </a:t>
            </a:r>
            <a:r>
              <a:rPr lang="es-ES_tradnl" dirty="0" err="1" smtClean="0"/>
              <a:t>fotoidentificación</a:t>
            </a:r>
            <a:endParaRPr lang="es-ES_tradnl" dirty="0" smtClean="0"/>
          </a:p>
          <a:p>
            <a:r>
              <a:rPr lang="es-ES_tradnl" dirty="0" smtClean="0"/>
              <a:t>Se transfiere a un cuaderno de campo</a:t>
            </a:r>
            <a:endParaRPr lang="es-ES_tradnl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Trabajo de Gabinete</a:t>
            </a:r>
            <a:endParaRPr lang="es-ES_trad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275" y="1600200"/>
            <a:ext cx="8042276" cy="4564641"/>
          </a:xfrm>
        </p:spPr>
        <p:txBody>
          <a:bodyPr/>
          <a:lstStyle/>
          <a:p>
            <a:r>
              <a:rPr lang="es-ES_tradnl" dirty="0" smtClean="0"/>
              <a:t>BASE DE DATOS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48" y="2170127"/>
            <a:ext cx="8428905" cy="4591424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760522"/>
            <a:ext cx="8042276" cy="1336956"/>
          </a:xfrm>
        </p:spPr>
        <p:txBody>
          <a:bodyPr/>
          <a:lstStyle/>
          <a:p>
            <a:r>
              <a:rPr lang="en-US" dirty="0" err="1" smtClean="0"/>
              <a:t>Resultados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Campaña</a:t>
            </a:r>
            <a:r>
              <a:rPr lang="en-US" dirty="0" smtClean="0"/>
              <a:t> 2013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Cronograma</a:t>
            </a:r>
            <a:r>
              <a:rPr lang="en-US" dirty="0" smtClean="0"/>
              <a:t> de </a:t>
            </a:r>
            <a:r>
              <a:rPr lang="en-US" dirty="0" err="1" smtClean="0"/>
              <a:t>censos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49275" y="1993900"/>
          <a:ext cx="8042276" cy="4661153"/>
        </p:xfrm>
        <a:graphic>
          <a:graphicData uri="http://schemas.openxmlformats.org/drawingml/2006/table">
            <a:tbl>
              <a:tblPr/>
              <a:tblGrid>
                <a:gridCol w="2889440"/>
                <a:gridCol w="3250621"/>
                <a:gridCol w="1902215"/>
              </a:tblGrid>
              <a:tr h="278629"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 b="1" i="0" u="none" strike="noStrike">
                          <a:latin typeface="+mn-lt"/>
                        </a:rPr>
                        <a:t>Lugar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 b="1" i="0" u="none" strike="noStrike">
                          <a:latin typeface="+mn-lt"/>
                        </a:rPr>
                        <a:t>Coordenadas centrales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 b="1" i="0" u="none" strike="noStrike">
                          <a:latin typeface="+mn-lt"/>
                        </a:rPr>
                        <a:t>Fechas (Enero)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273593">
                <a:tc gridSpan="3">
                  <a:txBody>
                    <a:bodyPr/>
                    <a:lstStyle/>
                    <a:p>
                      <a:pPr algn="l" fontAlgn="t"/>
                      <a:r>
                        <a:rPr lang="en-US" sz="1700" b="1" i="0" u="none" strike="noStrike" dirty="0">
                          <a:latin typeface="+mn-lt"/>
                        </a:rPr>
                        <a:t>Isla </a:t>
                      </a:r>
                      <a:r>
                        <a:rPr lang="en-US" sz="1700" b="1" i="0" u="none" strike="noStrike" dirty="0" err="1">
                          <a:latin typeface="+mn-lt"/>
                        </a:rPr>
                        <a:t>Barrientos</a:t>
                      </a:r>
                      <a:endParaRPr lang="en-US" sz="1700" b="1" i="0" u="none" strike="noStrike" dirty="0"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3593"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 b="0" i="0" u="none" strike="noStrike" dirty="0" smtClean="0">
                          <a:latin typeface="+mn-lt"/>
                        </a:rPr>
                        <a:t>  Playa </a:t>
                      </a:r>
                      <a:r>
                        <a:rPr lang="en-US" sz="1700" b="0" i="0" u="none" strike="noStrike" dirty="0">
                          <a:latin typeface="+mn-lt"/>
                        </a:rPr>
                        <a:t>de </a:t>
                      </a:r>
                      <a:r>
                        <a:rPr lang="en-US" sz="1700" b="0" i="0" u="none" strike="noStrike" dirty="0" err="1">
                          <a:latin typeface="+mn-lt"/>
                        </a:rPr>
                        <a:t>desembarco</a:t>
                      </a:r>
                      <a:endParaRPr lang="en-US" sz="1700" b="0" i="0" u="none" strike="noStrike" dirty="0"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 b="0" i="0" u="none" strike="noStrike" dirty="0">
                          <a:latin typeface="+mn-lt"/>
                        </a:rPr>
                        <a:t>62°24’24”S, 59°44’40”W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 b="0" i="0" u="none" strike="noStrike">
                          <a:latin typeface="+mn-lt"/>
                        </a:rPr>
                        <a:t>13; 22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3593"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 b="0" i="0" u="none" strike="noStrike" dirty="0" err="1">
                          <a:latin typeface="+mn-lt"/>
                        </a:rPr>
                        <a:t>Península</a:t>
                      </a:r>
                      <a:r>
                        <a:rPr lang="en-US" sz="1700" b="0" i="0" u="none" strike="noStrike" dirty="0">
                          <a:latin typeface="+mn-lt"/>
                        </a:rPr>
                        <a:t> </a:t>
                      </a:r>
                      <a:r>
                        <a:rPr lang="en-US" sz="1700" b="0" i="0" u="none" strike="noStrike" dirty="0" err="1">
                          <a:latin typeface="+mn-lt"/>
                        </a:rPr>
                        <a:t>Oeste</a:t>
                      </a:r>
                      <a:endParaRPr lang="en-US" sz="1700" b="0" i="0" u="none" strike="noStrike" dirty="0">
                        <a:latin typeface="+mn-lt"/>
                      </a:endParaRPr>
                    </a:p>
                  </a:txBody>
                  <a:tcPr marL="15240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 b="0" i="0" u="none" strike="noStrike">
                          <a:latin typeface="+mn-lt"/>
                        </a:rPr>
                        <a:t>62°24’30”S, 59°45’35”W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 b="0" i="0" u="none" strike="noStrike" dirty="0">
                          <a:latin typeface="+mn-lt"/>
                        </a:rPr>
                        <a:t>14; 22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3593">
                <a:tc gridSpan="3">
                  <a:txBody>
                    <a:bodyPr/>
                    <a:lstStyle/>
                    <a:p>
                      <a:pPr algn="l" fontAlgn="t"/>
                      <a:r>
                        <a:rPr lang="en-US" sz="1700" b="1" i="0" u="none" strike="noStrike" dirty="0">
                          <a:latin typeface="+mn-lt"/>
                        </a:rPr>
                        <a:t>Isla Dee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3593"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 b="0" i="0" u="none" strike="noStrike" dirty="0" smtClean="0">
                          <a:latin typeface="+mn-lt"/>
                        </a:rPr>
                        <a:t>  Playas </a:t>
                      </a:r>
                      <a:r>
                        <a:rPr lang="en-US" sz="1700" b="0" i="0" u="none" strike="noStrike" dirty="0" err="1">
                          <a:latin typeface="+mn-lt"/>
                        </a:rPr>
                        <a:t>Suroccidente</a:t>
                      </a:r>
                      <a:endParaRPr lang="en-US" sz="1700" b="0" i="0" u="none" strike="noStrike" dirty="0"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 b="0" i="0" u="none" strike="noStrike">
                          <a:latin typeface="+mn-lt"/>
                        </a:rPr>
                        <a:t>62°25’50”S, 59°47’38”W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700" b="0" i="0" u="none" strike="noStrike" dirty="0" smtClean="0">
                          <a:latin typeface="+mn-lt"/>
                        </a:rPr>
                        <a:t>17, 29</a:t>
                      </a:r>
                      <a:endParaRPr lang="en-US" sz="1700" b="0" i="0" u="none" strike="noStrike" dirty="0">
                        <a:latin typeface="+mn-lt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3593"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 b="0" i="0" u="none" strike="noStrike" dirty="0" smtClean="0">
                          <a:latin typeface="+mn-lt"/>
                        </a:rPr>
                        <a:t>  Playas </a:t>
                      </a:r>
                      <a:r>
                        <a:rPr lang="en-US" sz="1700" b="0" i="0" u="none" strike="noStrike" dirty="0" err="1">
                          <a:latin typeface="+mn-lt"/>
                        </a:rPr>
                        <a:t>Oriente</a:t>
                      </a:r>
                      <a:endParaRPr lang="en-US" sz="1700" b="0" i="0" u="none" strike="noStrike" dirty="0">
                        <a:latin typeface="+mn-lt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 b="0" i="0" u="none" strike="noStrike" dirty="0">
                          <a:latin typeface="+mn-lt"/>
                        </a:rPr>
                        <a:t>62°25’28”S, 59°46’07”W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700" b="0" i="0" u="none" strike="noStrike" dirty="0">
                          <a:latin typeface="+mn-lt"/>
                        </a:rPr>
                        <a:t>21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3593">
                <a:tc gridSpan="3">
                  <a:txBody>
                    <a:bodyPr/>
                    <a:lstStyle/>
                    <a:p>
                      <a:pPr algn="l" fontAlgn="t"/>
                      <a:r>
                        <a:rPr lang="en-US" sz="1700" b="1" i="0" u="none" strike="noStrike" dirty="0">
                          <a:latin typeface="+mn-lt"/>
                        </a:rPr>
                        <a:t>Isla Greenwich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3593"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 b="0" i="0" u="none" strike="noStrike" dirty="0" smtClean="0">
                          <a:latin typeface="+mn-lt"/>
                        </a:rPr>
                        <a:t>  Punta </a:t>
                      </a:r>
                      <a:r>
                        <a:rPr lang="en-US" sz="1700" b="0" i="0" u="none" strike="noStrike" dirty="0">
                          <a:latin typeface="+mn-lt"/>
                        </a:rPr>
                        <a:t>Ambato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 b="0" i="0" u="none" strike="noStrike" dirty="0">
                          <a:latin typeface="+mn-lt"/>
                        </a:rPr>
                        <a:t>62°26’26”S, 59°47’58”W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 b="0" i="0" u="none" strike="noStrike" dirty="0">
                          <a:latin typeface="+mn-lt"/>
                        </a:rPr>
                        <a:t>16; 23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3593"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 b="0" i="0" u="none" strike="noStrike" dirty="0" smtClean="0">
                          <a:latin typeface="+mn-lt"/>
                        </a:rPr>
                        <a:t>  </a:t>
                      </a:r>
                      <a:r>
                        <a:rPr lang="en-US" sz="1700" b="0" i="0" u="none" strike="noStrike" dirty="0" err="1" smtClean="0">
                          <a:latin typeface="+mn-lt"/>
                        </a:rPr>
                        <a:t>Zona</a:t>
                      </a:r>
                      <a:r>
                        <a:rPr lang="en-US" sz="1700" b="0" i="0" u="none" strike="noStrike" dirty="0" smtClean="0">
                          <a:latin typeface="+mn-lt"/>
                        </a:rPr>
                        <a:t> </a:t>
                      </a:r>
                      <a:r>
                        <a:rPr lang="en-US" sz="1700" b="0" i="0" u="none" strike="noStrike" dirty="0">
                          <a:latin typeface="+mn-lt"/>
                        </a:rPr>
                        <a:t>A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 b="0" i="0" u="none" strike="noStrike" dirty="0">
                          <a:latin typeface="+mn-lt"/>
                        </a:rPr>
                        <a:t>62°26’43”S, 59°44’00”W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 b="0" i="0" u="none" strike="noStrike" dirty="0">
                          <a:latin typeface="+mn-lt"/>
                        </a:rPr>
                        <a:t>12; 14; 24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3593"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 b="0" i="0" u="none" strike="noStrike" dirty="0" smtClean="0">
                          <a:latin typeface="+mn-lt"/>
                        </a:rPr>
                        <a:t>  </a:t>
                      </a:r>
                      <a:r>
                        <a:rPr lang="en-US" sz="1700" b="0" i="0" u="none" strike="noStrike" dirty="0" err="1" smtClean="0">
                          <a:latin typeface="+mn-lt"/>
                        </a:rPr>
                        <a:t>Zona</a:t>
                      </a:r>
                      <a:r>
                        <a:rPr lang="en-US" sz="1700" b="0" i="0" u="none" strike="noStrike" dirty="0" smtClean="0">
                          <a:latin typeface="+mn-lt"/>
                        </a:rPr>
                        <a:t> </a:t>
                      </a:r>
                      <a:r>
                        <a:rPr lang="en-US" sz="1700" b="0" i="0" u="none" strike="noStrike" dirty="0">
                          <a:latin typeface="+mn-lt"/>
                        </a:rPr>
                        <a:t>B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 b="0" i="0" u="none" strike="noStrike" dirty="0">
                          <a:latin typeface="+mn-lt"/>
                        </a:rPr>
                        <a:t>62°27’14”S, 59°43’33”W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 b="0" i="0" u="none" strike="noStrike" dirty="0">
                          <a:latin typeface="+mn-lt"/>
                        </a:rPr>
                        <a:t>14, 18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3593">
                <a:tc gridSpan="3">
                  <a:txBody>
                    <a:bodyPr/>
                    <a:lstStyle/>
                    <a:p>
                      <a:pPr algn="l" fontAlgn="t"/>
                      <a:r>
                        <a:rPr lang="en-US" sz="1700" b="1" i="0" u="none" strike="noStrike" dirty="0">
                          <a:latin typeface="+mn-lt"/>
                        </a:rPr>
                        <a:t>Isla Robert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3593"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 b="0" i="0" u="none" strike="noStrike" dirty="0">
                          <a:latin typeface="+mn-lt"/>
                        </a:rPr>
                        <a:t>Costas Est. </a:t>
                      </a:r>
                      <a:r>
                        <a:rPr lang="en-US" sz="1700" b="0" i="0" u="none" strike="noStrike" dirty="0" err="1">
                          <a:latin typeface="+mn-lt"/>
                        </a:rPr>
                        <a:t>Risopatrón</a:t>
                      </a:r>
                      <a:endParaRPr lang="en-US" sz="1700" b="0" i="0" u="none" strike="noStrike" dirty="0">
                        <a:latin typeface="+mn-lt"/>
                      </a:endParaRPr>
                    </a:p>
                  </a:txBody>
                  <a:tcPr marL="15240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 b="0" i="0" u="none" strike="noStrike" dirty="0">
                          <a:latin typeface="+mn-lt"/>
                        </a:rPr>
                        <a:t>62°22’46”S, 59°42’07”W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700" b="0" i="0" u="none" strike="noStrike" dirty="0">
                          <a:latin typeface="+mn-lt"/>
                        </a:rPr>
                        <a:t>25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3593">
                <a:tc gridSpan="3">
                  <a:txBody>
                    <a:bodyPr/>
                    <a:lstStyle/>
                    <a:p>
                      <a:pPr algn="l" fontAlgn="t"/>
                      <a:r>
                        <a:rPr lang="en-US" sz="1700" b="1" i="0" u="none" strike="noStrike" dirty="0">
                          <a:latin typeface="+mn-lt"/>
                        </a:rPr>
                        <a:t>Isla Torre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3593"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 b="0" i="0" u="none" strike="noStrike" dirty="0">
                          <a:latin typeface="+mn-lt"/>
                        </a:rPr>
                        <a:t>Costa </a:t>
                      </a:r>
                      <a:r>
                        <a:rPr lang="en-US" sz="1700" b="0" i="0" u="none" strike="noStrike" dirty="0" err="1">
                          <a:latin typeface="+mn-lt"/>
                        </a:rPr>
                        <a:t>noroeste</a:t>
                      </a:r>
                      <a:endParaRPr lang="en-US" sz="1700" b="0" i="0" u="none" strike="noStrike" dirty="0">
                        <a:latin typeface="+mn-lt"/>
                      </a:endParaRPr>
                    </a:p>
                  </a:txBody>
                  <a:tcPr marL="15240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 b="0" i="0" u="none" strike="noStrike" dirty="0">
                          <a:latin typeface="+mn-lt"/>
                        </a:rPr>
                        <a:t>62°24’39”S, 59°44’00”W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700" b="0" i="0" u="none" strike="noStrike" dirty="0">
                          <a:latin typeface="+mn-lt"/>
                        </a:rPr>
                        <a:t>18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3593">
                <a:tc gridSpan="3">
                  <a:txBody>
                    <a:bodyPr/>
                    <a:lstStyle/>
                    <a:p>
                      <a:pPr algn="l" fontAlgn="t"/>
                      <a:r>
                        <a:rPr lang="en-US" sz="1700" b="1" i="0" u="none" strike="noStrike" dirty="0">
                          <a:latin typeface="+mn-lt"/>
                        </a:rPr>
                        <a:t>Bahía Chile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8629"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 b="0" i="0" u="none" strike="noStrike">
                          <a:latin typeface="+mn-lt"/>
                        </a:rPr>
                        <a:t>Bahía Chile</a:t>
                      </a:r>
                    </a:p>
                  </a:txBody>
                  <a:tcPr marL="15240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 b="0" i="0" u="none" strike="noStrike">
                          <a:latin typeface="+mn-lt"/>
                        </a:rPr>
                        <a:t>62°29’01”S, 59°46’10”W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 b="0" i="0" u="none" strike="noStrike" dirty="0">
                          <a:latin typeface="+mn-lt"/>
                        </a:rPr>
                        <a:t>26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Antecedentes</a:t>
            </a:r>
            <a:endParaRPr lang="es-ES_trad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275" y="1961151"/>
            <a:ext cx="8042276" cy="4203690"/>
          </a:xfrm>
        </p:spPr>
        <p:txBody>
          <a:bodyPr>
            <a:normAutofit/>
          </a:bodyPr>
          <a:lstStyle/>
          <a:p>
            <a:r>
              <a:rPr lang="es-EC" sz="2600" dirty="0" smtClean="0"/>
              <a:t>Entre 2010 y 2011 (XIV y XV Expediciones) se realizó un estudio preliminar sobre la diversidad de mamíferos marinos presente en el área de influencia de la Estación Pedro Vicente Maldonado.</a:t>
            </a:r>
          </a:p>
          <a:p>
            <a:r>
              <a:rPr lang="es-EC" sz="2600" dirty="0" smtClean="0"/>
              <a:t>Se registró la presencia de nueve especies de mamíferos en 680 avistamientos.</a:t>
            </a:r>
          </a:p>
          <a:p>
            <a:r>
              <a:rPr lang="es-EC" sz="2600" dirty="0" smtClean="0"/>
              <a:t>Un 99% corresponden a pinnípedos.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Esfuerzo</a:t>
            </a:r>
            <a:r>
              <a:rPr lang="en-US" dirty="0" smtClean="0"/>
              <a:t> de </a:t>
            </a:r>
            <a:r>
              <a:rPr lang="en-US" dirty="0" err="1" smtClean="0"/>
              <a:t>muestreo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49275" y="2186202"/>
          <a:ext cx="7666257" cy="3134625"/>
        </p:xfrm>
        <a:graphic>
          <a:graphicData uri="http://schemas.openxmlformats.org/drawingml/2006/table">
            <a:tbl>
              <a:tblPr/>
              <a:tblGrid>
                <a:gridCol w="1993952"/>
                <a:gridCol w="1234953"/>
                <a:gridCol w="1575582"/>
                <a:gridCol w="1479117"/>
                <a:gridCol w="1382653"/>
              </a:tblGrid>
              <a:tr h="61084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latin typeface="+mn-lt"/>
                        </a:rPr>
                        <a:t>Localidad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err="1" smtClean="0">
                          <a:latin typeface="+mn-lt"/>
                        </a:rPr>
                        <a:t>Trayectos</a:t>
                      </a:r>
                      <a:endParaRPr lang="en-US" sz="1800" b="1" i="0" u="none" strike="noStrike" dirty="0">
                        <a:latin typeface="+mn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err="1" smtClean="0">
                          <a:latin typeface="+mn-lt"/>
                        </a:rPr>
                        <a:t>Repeticiones</a:t>
                      </a:r>
                      <a:endParaRPr lang="en-US" sz="1800" b="1" i="0" u="none" strike="noStrike" dirty="0">
                        <a:latin typeface="+mn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err="1">
                          <a:latin typeface="+mn-lt"/>
                        </a:rPr>
                        <a:t>Kilómetros</a:t>
                      </a:r>
                      <a:r>
                        <a:rPr lang="en-US" sz="1800" b="1" i="0" u="none" strike="noStrike" dirty="0">
                          <a:latin typeface="+mn-lt"/>
                        </a:rPr>
                        <a:t> </a:t>
                      </a:r>
                      <a:r>
                        <a:rPr lang="en-US" sz="1800" b="1" i="0" u="none" strike="noStrike" dirty="0" err="1">
                          <a:latin typeface="+mn-lt"/>
                        </a:rPr>
                        <a:t>estudiados</a:t>
                      </a:r>
                      <a:endParaRPr lang="en-US" sz="1800" b="1" i="0" u="none" strike="noStrike" dirty="0">
                        <a:latin typeface="+mn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err="1">
                          <a:latin typeface="+mn-lt"/>
                        </a:rPr>
                        <a:t>Horas</a:t>
                      </a:r>
                      <a:r>
                        <a:rPr lang="en-US" sz="1800" b="1" i="0" u="none" strike="noStrike" dirty="0">
                          <a:latin typeface="+mn-lt"/>
                        </a:rPr>
                        <a:t> / </a:t>
                      </a:r>
                      <a:r>
                        <a:rPr lang="en-US" sz="1800" b="1" i="0" u="none" strike="noStrike" dirty="0" err="1">
                          <a:latin typeface="+mn-lt"/>
                        </a:rPr>
                        <a:t>esfuerzo</a:t>
                      </a:r>
                      <a:endParaRPr lang="en-US" sz="1800" b="1" i="0" u="none" strike="noStrike" dirty="0">
                        <a:latin typeface="+mn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363295">
                <a:tc>
                  <a:txBody>
                    <a:bodyPr/>
                    <a:lstStyle/>
                    <a:p>
                      <a:pPr algn="just" fontAlgn="t"/>
                      <a:r>
                        <a:rPr lang="en-US" sz="1800" b="0" i="0" u="none" strike="noStrike">
                          <a:latin typeface="+mn-lt"/>
                        </a:rPr>
                        <a:t>Isla Barrientos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>
                          <a:latin typeface="+mn-lt"/>
                        </a:rPr>
                        <a:t>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>
                          <a:latin typeface="+mn-lt"/>
                        </a:rPr>
                        <a:t>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>
                          <a:latin typeface="+mn-lt"/>
                        </a:rPr>
                        <a:t>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>
                          <a:latin typeface="+mn-lt"/>
                        </a:rPr>
                        <a:t>12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3295">
                <a:tc>
                  <a:txBody>
                    <a:bodyPr/>
                    <a:lstStyle/>
                    <a:p>
                      <a:pPr algn="just" fontAlgn="t"/>
                      <a:r>
                        <a:rPr lang="en-US" sz="1800" b="0" i="0" u="none" strike="noStrike">
                          <a:latin typeface="+mn-lt"/>
                        </a:rPr>
                        <a:t>Isla Dee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>
                          <a:latin typeface="+mn-lt"/>
                        </a:rPr>
                        <a:t>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>
                          <a:latin typeface="+mn-lt"/>
                        </a:rPr>
                        <a:t>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 dirty="0" smtClean="0">
                          <a:latin typeface="+mn-lt"/>
                        </a:rPr>
                        <a:t>10</a:t>
                      </a:r>
                      <a:endParaRPr lang="en-US" sz="1800" b="0" i="0" u="none" strike="noStrike" dirty="0">
                        <a:latin typeface="+mn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 dirty="0" smtClean="0">
                          <a:latin typeface="+mn-lt"/>
                        </a:rPr>
                        <a:t>11</a:t>
                      </a:r>
                      <a:endParaRPr lang="en-US" sz="1800" b="0" i="0" u="none" strike="noStrike" dirty="0">
                        <a:latin typeface="+mn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3295">
                <a:tc>
                  <a:txBody>
                    <a:bodyPr/>
                    <a:lstStyle/>
                    <a:p>
                      <a:pPr algn="just" fontAlgn="t"/>
                      <a:r>
                        <a:rPr lang="en-US" sz="1800" b="0" i="0" u="none" strike="noStrike">
                          <a:latin typeface="+mn-lt"/>
                        </a:rPr>
                        <a:t>Isla Greenwich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>
                          <a:latin typeface="+mn-lt"/>
                        </a:rPr>
                        <a:t>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 dirty="0">
                          <a:latin typeface="+mn-lt"/>
                        </a:rPr>
                        <a:t>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>
                          <a:latin typeface="+mn-lt"/>
                        </a:rPr>
                        <a:t>18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 dirty="0">
                          <a:latin typeface="+mn-lt"/>
                        </a:rPr>
                        <a:t>20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3295">
                <a:tc>
                  <a:txBody>
                    <a:bodyPr/>
                    <a:lstStyle/>
                    <a:p>
                      <a:pPr algn="just" fontAlgn="t"/>
                      <a:r>
                        <a:rPr lang="en-US" sz="1800" b="0" i="0" u="none" strike="noStrike">
                          <a:latin typeface="+mn-lt"/>
                        </a:rPr>
                        <a:t>Isla Robert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>
                          <a:latin typeface="+mn-lt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>
                          <a:latin typeface="+mn-lt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>
                          <a:latin typeface="+mn-lt"/>
                        </a:rPr>
                        <a:t>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 dirty="0">
                          <a:latin typeface="+mn-lt"/>
                        </a:rPr>
                        <a:t>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3295">
                <a:tc>
                  <a:txBody>
                    <a:bodyPr/>
                    <a:lstStyle/>
                    <a:p>
                      <a:pPr algn="just" fontAlgn="t"/>
                      <a:r>
                        <a:rPr lang="en-US" sz="1800" b="0" i="0" u="none" strike="noStrike">
                          <a:latin typeface="+mn-lt"/>
                        </a:rPr>
                        <a:t>Isla Torre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>
                          <a:latin typeface="+mn-lt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>
                          <a:latin typeface="+mn-lt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 dirty="0">
                          <a:latin typeface="+mn-lt"/>
                        </a:rPr>
                        <a:t>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 dirty="0">
                          <a:latin typeface="+mn-lt"/>
                        </a:rPr>
                        <a:t>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3295">
                <a:tc>
                  <a:txBody>
                    <a:bodyPr/>
                    <a:lstStyle/>
                    <a:p>
                      <a:pPr algn="just" fontAlgn="t"/>
                      <a:r>
                        <a:rPr lang="en-US" sz="1800" b="0" i="0" u="none" strike="noStrike">
                          <a:latin typeface="+mn-lt"/>
                        </a:rPr>
                        <a:t>Bahía Chile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>
                          <a:latin typeface="+mn-lt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>
                          <a:latin typeface="+mn-lt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 dirty="0">
                          <a:latin typeface="+mn-lt"/>
                        </a:rPr>
                        <a:t>18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0" i="0" u="none" strike="noStrike" dirty="0">
                          <a:latin typeface="+mn-lt"/>
                        </a:rPr>
                        <a:t>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4006">
                <a:tc>
                  <a:txBody>
                    <a:bodyPr/>
                    <a:lstStyle/>
                    <a:p>
                      <a:pPr algn="just" fontAlgn="t"/>
                      <a:r>
                        <a:rPr lang="en-US" sz="1800" b="1" i="0" u="none" strike="noStrike">
                          <a:latin typeface="+mn-lt"/>
                        </a:rPr>
                        <a:t>Total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>
                          <a:latin typeface="+mn-lt"/>
                        </a:rPr>
                        <a:t>10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>
                          <a:latin typeface="+mn-lt"/>
                        </a:rPr>
                        <a:t>16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 dirty="0" smtClean="0">
                          <a:latin typeface="+mn-lt"/>
                        </a:rPr>
                        <a:t>58</a:t>
                      </a:r>
                      <a:endParaRPr lang="en-US" sz="1800" b="1" i="0" u="none" strike="noStrike" dirty="0">
                        <a:latin typeface="+mn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 dirty="0" smtClean="0">
                          <a:latin typeface="+mn-lt"/>
                        </a:rPr>
                        <a:t>52</a:t>
                      </a:r>
                      <a:endParaRPr lang="en-US" sz="1800" b="1" i="0" u="none" strike="noStrike" dirty="0">
                        <a:latin typeface="+mn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Avistamientos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localidad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61322" y="2395176"/>
          <a:ext cx="5482382" cy="2971293"/>
        </p:xfrm>
        <a:graphic>
          <a:graphicData uri="http://schemas.openxmlformats.org/drawingml/2006/table">
            <a:tbl>
              <a:tblPr/>
              <a:tblGrid>
                <a:gridCol w="1411585"/>
                <a:gridCol w="1482341"/>
                <a:gridCol w="1366576"/>
                <a:gridCol w="1221880"/>
              </a:tblGrid>
              <a:tr h="53047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Localidad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Especies</a:t>
                      </a:r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registradas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Individuos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Porcentaje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40273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Isla Barrientos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4 (3)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272 (92)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45,7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0273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Isla Dee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 (4)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154 (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58)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25,9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273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Isla Greenwich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4 (4)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104 (76)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17,5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273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Isla Robert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 (2)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53 (41)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8,9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273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Isla Torre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 (2)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12 (8)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2,0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7144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Total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4 (5)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595 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(276)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Chart 5"/>
          <p:cNvGraphicFramePr/>
          <p:nvPr/>
        </p:nvGraphicFramePr>
        <p:xfrm>
          <a:off x="6141553" y="2395175"/>
          <a:ext cx="2781383" cy="37937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Avistamientos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localidad</a:t>
            </a:r>
            <a:r>
              <a:rPr lang="en-US" dirty="0" smtClean="0"/>
              <a:t> </a:t>
            </a:r>
            <a:r>
              <a:rPr lang="en-US" dirty="0" err="1" smtClean="0"/>
              <a:t>y</a:t>
            </a:r>
            <a:r>
              <a:rPr lang="en-US" dirty="0" smtClean="0"/>
              <a:t> </a:t>
            </a:r>
            <a:r>
              <a:rPr lang="en-US" dirty="0" err="1" smtClean="0"/>
              <a:t>especie</a:t>
            </a:r>
            <a:endParaRPr lang="en-US" dirty="0"/>
          </a:p>
        </p:txBody>
      </p:sp>
      <p:graphicFrame>
        <p:nvGraphicFramePr>
          <p:cNvPr id="4" name="Chart 3"/>
          <p:cNvGraphicFramePr/>
          <p:nvPr/>
        </p:nvGraphicFramePr>
        <p:xfrm>
          <a:off x="549275" y="1765349"/>
          <a:ext cx="8042276" cy="46325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 r="10740"/>
          <a:stretch>
            <a:fillRect/>
          </a:stretch>
        </p:blipFill>
        <p:spPr>
          <a:xfrm>
            <a:off x="3545662" y="2186200"/>
            <a:ext cx="5374160" cy="418469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Elefante</a:t>
            </a:r>
            <a:r>
              <a:rPr lang="en-US" dirty="0" smtClean="0"/>
              <a:t> </a:t>
            </a:r>
            <a:r>
              <a:rPr lang="en-US" dirty="0" err="1" smtClean="0"/>
              <a:t>marino</a:t>
            </a:r>
            <a:r>
              <a:rPr lang="en-US" dirty="0" smtClean="0"/>
              <a:t> del Sur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276" y="1600201"/>
            <a:ext cx="3421834" cy="4343400"/>
          </a:xfrm>
        </p:spPr>
        <p:txBody>
          <a:bodyPr>
            <a:normAutofit lnSpcReduction="10000"/>
          </a:bodyPr>
          <a:lstStyle/>
          <a:p>
            <a:r>
              <a:rPr lang="es-EC" i="1" smtClean="0"/>
              <a:t>Mirounga leonina</a:t>
            </a:r>
          </a:p>
          <a:p>
            <a:r>
              <a:rPr lang="es-EC" smtClean="0"/>
              <a:t>499 avistamientos (84,7%)</a:t>
            </a:r>
          </a:p>
          <a:p>
            <a:r>
              <a:rPr lang="es-EC" smtClean="0"/>
              <a:t>≈284 individuos</a:t>
            </a:r>
          </a:p>
          <a:p>
            <a:r>
              <a:rPr lang="es-EC" smtClean="0"/>
              <a:t>Todas las localidades</a:t>
            </a:r>
          </a:p>
          <a:p>
            <a:r>
              <a:rPr lang="es-EC" smtClean="0"/>
              <a:t>Más frecuente      en Punta Oeste,     I. Barrientos</a:t>
            </a:r>
          </a:p>
        </p:txBody>
      </p:sp>
    </p:spTree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Lobo </a:t>
            </a:r>
            <a:r>
              <a:rPr lang="en-US" dirty="0" err="1" smtClean="0"/>
              <a:t>marino</a:t>
            </a:r>
            <a:r>
              <a:rPr lang="en-US" dirty="0" smtClean="0"/>
              <a:t> de dos </a:t>
            </a:r>
            <a:r>
              <a:rPr lang="en-US" dirty="0" err="1" smtClean="0"/>
              <a:t>pelos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275" y="1676555"/>
            <a:ext cx="3855921" cy="4512323"/>
          </a:xfrm>
        </p:spPr>
        <p:txBody>
          <a:bodyPr/>
          <a:lstStyle/>
          <a:p>
            <a:r>
              <a:rPr lang="es-EC" i="1" smtClean="0"/>
              <a:t>Arctocephalos gazella</a:t>
            </a:r>
          </a:p>
          <a:p>
            <a:r>
              <a:rPr lang="es-EC" smtClean="0"/>
              <a:t>63 avistamientos (10,7%)</a:t>
            </a:r>
          </a:p>
          <a:p>
            <a:r>
              <a:rPr lang="es-EC" smtClean="0"/>
              <a:t>≈38 individuos</a:t>
            </a:r>
          </a:p>
          <a:p>
            <a:r>
              <a:rPr lang="es-EC" smtClean="0"/>
              <a:t>Barrientos, Dee, Greenwich y Robert</a:t>
            </a:r>
          </a:p>
          <a:p>
            <a:r>
              <a:rPr lang="es-EC" smtClean="0"/>
              <a:t>Fue la más frecuente en 2012 con 167 avistamientos</a:t>
            </a:r>
          </a:p>
        </p:txBody>
      </p:sp>
      <p:pic>
        <p:nvPicPr>
          <p:cNvPr id="5" name="Picture 4" descr="DSC_0151.JPG"/>
          <p:cNvPicPr>
            <a:picLocks noChangeAspect="1"/>
          </p:cNvPicPr>
          <p:nvPr/>
        </p:nvPicPr>
        <p:blipFill>
          <a:blip r:embed="rId2"/>
          <a:srcRect l="11527" t="25802" r="21606"/>
          <a:stretch>
            <a:fillRect/>
          </a:stretch>
        </p:blipFill>
        <p:spPr>
          <a:xfrm rot="16200000">
            <a:off x="4365256" y="2300156"/>
            <a:ext cx="4849894" cy="3602696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Foca</a:t>
            </a:r>
            <a:r>
              <a:rPr lang="en-US" dirty="0" smtClean="0"/>
              <a:t> de Weddell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275" y="1816476"/>
            <a:ext cx="8042275" cy="2041526"/>
          </a:xfrm>
        </p:spPr>
        <p:txBody>
          <a:bodyPr/>
          <a:lstStyle/>
          <a:p>
            <a:r>
              <a:rPr lang="es-EC" i="1" smtClean="0"/>
              <a:t>Leptocychotes weddellii</a:t>
            </a:r>
            <a:r>
              <a:rPr lang="es-EC" smtClean="0"/>
              <a:t>, 25 avistamientos</a:t>
            </a:r>
          </a:p>
          <a:p>
            <a:r>
              <a:rPr lang="es-EC" smtClean="0"/>
              <a:t>Todas las localidades, estimado 18 individuos</a:t>
            </a:r>
          </a:p>
          <a:p>
            <a:r>
              <a:rPr lang="es-EC" smtClean="0"/>
              <a:t>Más frecuente en las islas de Dee y Greenwich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rcRect t="10483" b="21288"/>
          <a:stretch>
            <a:fillRect/>
          </a:stretch>
        </p:blipFill>
        <p:spPr>
          <a:xfrm>
            <a:off x="1094927" y="4316323"/>
            <a:ext cx="6954146" cy="233873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1110" y="2025450"/>
            <a:ext cx="4899581" cy="366374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Foca</a:t>
            </a:r>
            <a:r>
              <a:rPr lang="en-US" dirty="0" smtClean="0"/>
              <a:t> </a:t>
            </a:r>
            <a:r>
              <a:rPr lang="en-US" dirty="0" err="1" smtClean="0"/>
              <a:t>cangrejera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276" y="1848625"/>
            <a:ext cx="3421834" cy="4613528"/>
          </a:xfrm>
        </p:spPr>
        <p:txBody>
          <a:bodyPr>
            <a:normAutofit lnSpcReduction="10000"/>
          </a:bodyPr>
          <a:lstStyle/>
          <a:p>
            <a:r>
              <a:rPr lang="es-EC" i="1" smtClean="0"/>
              <a:t>Leptonyx carcinophaga</a:t>
            </a:r>
          </a:p>
          <a:p>
            <a:r>
              <a:rPr lang="es-EC" smtClean="0"/>
              <a:t>2 avistamientos (0,3%)</a:t>
            </a:r>
          </a:p>
          <a:p>
            <a:r>
              <a:rPr lang="es-EC" smtClean="0"/>
              <a:t>2 individuos</a:t>
            </a:r>
          </a:p>
          <a:p>
            <a:r>
              <a:rPr lang="es-EC" smtClean="0"/>
              <a:t>Islas de Greenwich y Barrientos</a:t>
            </a:r>
          </a:p>
          <a:p>
            <a:r>
              <a:rPr lang="es-EC" smtClean="0"/>
              <a:t>Muy pocos registros también en 2012</a:t>
            </a:r>
          </a:p>
        </p:txBody>
      </p:sp>
    </p:spTree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Foca</a:t>
            </a:r>
            <a:r>
              <a:rPr lang="en-US" dirty="0" smtClean="0"/>
              <a:t> </a:t>
            </a:r>
            <a:r>
              <a:rPr lang="en-US" dirty="0" err="1" smtClean="0"/>
              <a:t>leopardo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276" y="1848625"/>
            <a:ext cx="3421834" cy="4597453"/>
          </a:xfrm>
        </p:spPr>
        <p:txBody>
          <a:bodyPr>
            <a:normAutofit lnSpcReduction="10000"/>
          </a:bodyPr>
          <a:lstStyle/>
          <a:p>
            <a:r>
              <a:rPr lang="es-EC" i="1" smtClean="0"/>
              <a:t>Hydrurga leptonyx</a:t>
            </a:r>
          </a:p>
          <a:p>
            <a:r>
              <a:rPr lang="es-EC" smtClean="0"/>
              <a:t>Sin avistamientos </a:t>
            </a:r>
          </a:p>
          <a:p>
            <a:r>
              <a:rPr lang="es-EC" smtClean="0"/>
              <a:t>En 2012 registrada por tres individuos en la Isla Dee</a:t>
            </a:r>
          </a:p>
          <a:p>
            <a:r>
              <a:rPr lang="es-EC" smtClean="0"/>
              <a:t>Reportes del personal de la base Prat mencionan que fue vista en noviembre y diciembre</a:t>
            </a:r>
          </a:p>
        </p:txBody>
      </p:sp>
      <p:pic>
        <p:nvPicPr>
          <p:cNvPr id="6" name="Picture 5" descr="Hydrurga leptonyx DT [AQ GR Playa Boca Culebra] (35).JPG"/>
          <p:cNvPicPr>
            <a:picLocks noChangeAspect="1"/>
          </p:cNvPicPr>
          <p:nvPr/>
        </p:nvPicPr>
        <p:blipFill>
          <a:blip r:embed="rId2"/>
          <a:srcRect r="18093"/>
          <a:stretch>
            <a:fillRect/>
          </a:stretch>
        </p:blipFill>
        <p:spPr>
          <a:xfrm>
            <a:off x="4250180" y="2298726"/>
            <a:ext cx="4566454" cy="3732252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Abundancia</a:t>
            </a:r>
            <a:r>
              <a:rPr lang="en-US" dirty="0" smtClean="0"/>
              <a:t> </a:t>
            </a:r>
            <a:r>
              <a:rPr lang="en-US" dirty="0" err="1" smtClean="0"/>
              <a:t>relativa</a:t>
            </a:r>
            <a:endParaRPr lang="en-US" dirty="0"/>
          </a:p>
        </p:txBody>
      </p:sp>
      <p:graphicFrame>
        <p:nvGraphicFramePr>
          <p:cNvPr id="4" name="C 2"/>
          <p:cNvGraphicFramePr/>
          <p:nvPr/>
        </p:nvGraphicFramePr>
        <p:xfrm>
          <a:off x="916409" y="2091045"/>
          <a:ext cx="7475973" cy="4547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Comparación</a:t>
            </a:r>
            <a:r>
              <a:rPr lang="en-US" dirty="0" smtClean="0"/>
              <a:t> de </a:t>
            </a:r>
            <a:r>
              <a:rPr lang="en-US" dirty="0" err="1" smtClean="0"/>
              <a:t>frecuencias</a:t>
            </a:r>
            <a:endParaRPr lang="en-US" dirty="0"/>
          </a:p>
        </p:txBody>
      </p:sp>
      <p:graphicFrame>
        <p:nvGraphicFramePr>
          <p:cNvPr id="5" name="Chart 4"/>
          <p:cNvGraphicFramePr/>
          <p:nvPr/>
        </p:nvGraphicFramePr>
        <p:xfrm>
          <a:off x="1222375" y="1733550"/>
          <a:ext cx="6696075" cy="45517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Antecedentes</a:t>
            </a:r>
            <a:endParaRPr lang="es-ES_trad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275" y="1600200"/>
            <a:ext cx="8042276" cy="2048827"/>
          </a:xfrm>
        </p:spPr>
        <p:txBody>
          <a:bodyPr>
            <a:normAutofit/>
          </a:bodyPr>
          <a:lstStyle/>
          <a:p>
            <a:r>
              <a:rPr lang="es-EC" sz="2600" smtClean="0"/>
              <a:t>En el verano austral de 2012, inició una segunda fase de este proyecto.</a:t>
            </a:r>
          </a:p>
          <a:p>
            <a:r>
              <a:rPr lang="es-EC" sz="2600" smtClean="0"/>
              <a:t> Resultados:</a:t>
            </a:r>
          </a:p>
          <a:p>
            <a:pPr lvl="1"/>
            <a:r>
              <a:rPr lang="es-EC" smtClean="0"/>
              <a:t>276 avistamientos / 154 individuos</a:t>
            </a:r>
          </a:p>
          <a:p>
            <a:pPr lvl="1"/>
            <a:endParaRPr lang="es-EC" smtClean="0"/>
          </a:p>
        </p:txBody>
      </p:sp>
      <p:graphicFrame>
        <p:nvGraphicFramePr>
          <p:cNvPr id="4" name="3 Marcador de contenido"/>
          <p:cNvGraphicFramePr>
            <a:graphicFrameLocks/>
          </p:cNvGraphicFramePr>
          <p:nvPr/>
        </p:nvGraphicFramePr>
        <p:xfrm>
          <a:off x="285720" y="3649026"/>
          <a:ext cx="8515352" cy="32089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Trabajo</a:t>
            </a:r>
            <a:r>
              <a:rPr lang="en-US" dirty="0" smtClean="0"/>
              <a:t> </a:t>
            </a:r>
            <a:r>
              <a:rPr lang="en-US" dirty="0" err="1" smtClean="0"/>
              <a:t>pendiente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275" y="1848625"/>
            <a:ext cx="8042276" cy="4094975"/>
          </a:xfrm>
        </p:spPr>
        <p:txBody>
          <a:bodyPr/>
          <a:lstStyle/>
          <a:p>
            <a:r>
              <a:rPr lang="es-EC" dirty="0" smtClean="0"/>
              <a:t>Análisis estadísticos, diversidad, demográficos</a:t>
            </a:r>
          </a:p>
          <a:p>
            <a:r>
              <a:rPr lang="es-EC" dirty="0" smtClean="0"/>
              <a:t>Análisis de mapas y coberturas geográficas</a:t>
            </a:r>
          </a:p>
          <a:p>
            <a:pPr lvl="1"/>
            <a:r>
              <a:rPr lang="es-EC" dirty="0" smtClean="0"/>
              <a:t>Cartografía</a:t>
            </a:r>
          </a:p>
          <a:p>
            <a:pPr lvl="1"/>
            <a:r>
              <a:rPr lang="es-EC" dirty="0" smtClean="0"/>
              <a:t>Climatología</a:t>
            </a:r>
          </a:p>
          <a:p>
            <a:pPr lvl="1"/>
            <a:r>
              <a:rPr lang="es-EC" dirty="0" smtClean="0"/>
              <a:t>Oceanografía</a:t>
            </a:r>
          </a:p>
          <a:p>
            <a:r>
              <a:rPr lang="es-EC" dirty="0" smtClean="0"/>
              <a:t>Análisis de sensibilidad ambiental:</a:t>
            </a:r>
          </a:p>
          <a:p>
            <a:pPr lvl="1"/>
            <a:r>
              <a:rPr lang="es-EC" dirty="0" smtClean="0"/>
              <a:t>Amenazas e impactos.</a:t>
            </a:r>
          </a:p>
          <a:p>
            <a:pPr lvl="1"/>
            <a:r>
              <a:rPr lang="es-EC" dirty="0" smtClean="0"/>
              <a:t>Estado de conservación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C:\Users\user\Desktop\Fotos\Antártida\Mamíferos marinos\Isla Dee\Leptonychotes weddelli DT [AQ Dee] 1202 (1)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143636" y="4643446"/>
            <a:ext cx="2688608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3077" name="Picture 5" descr="C:\Users\user\Desktop\Fotos\Antártida\Mamíferos marinos\Isla Barrientos\Leptonychotes weddelli DT [AQ Barrientos] 1202 (1)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214678" y="4643446"/>
            <a:ext cx="2688608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3076" name="Picture 4" descr="C:\Users\user\Desktop\Fotos\Antártida\Mamíferos marinos\Isla Barrientos\Leptonychotes weddelli DT [AQ Barrientos] 1203 (20)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85720" y="2000240"/>
            <a:ext cx="2688608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3075" name="Picture 3" descr="C:\Users\user\Desktop\Fotos\Antártida\Mamíferos marinos\Isla Barrientos\Leptonychotes weddelli DT [AQ Barrientos] 1203 (18)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143636" y="2000240"/>
            <a:ext cx="2688608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3074" name="Picture 2" descr="C:\Users\user\Desktop\Fotos\Antártida\Mamíferos marinos\Isla Barrientos\Leptonychotes weddelli DT [AQ Barrientos] 1203 (3)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214678" y="1986190"/>
            <a:ext cx="2688608" cy="18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22" name="21 Imagen" descr="C:\Users\user\Desktop\Fotos\Antártida\Mamíferos marinos\Isla Greenwich\Leptonychotes weddelli DT [AQ Greenwich - P Ortiz] 1202 (14).JPG"/>
          <p:cNvPicPr/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285720" y="4643446"/>
            <a:ext cx="2689200" cy="1800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C" dirty="0" err="1" smtClean="0"/>
              <a:t>Fotoidentificación</a:t>
            </a:r>
            <a:r>
              <a:rPr lang="es-EC" dirty="0" smtClean="0"/>
              <a:t> con:</a:t>
            </a:r>
            <a:br>
              <a:rPr lang="es-EC" dirty="0" smtClean="0"/>
            </a:br>
            <a:r>
              <a:rPr lang="es-EC" dirty="0" smtClean="0"/>
              <a:t>Foca de </a:t>
            </a:r>
            <a:r>
              <a:rPr lang="es-EC" dirty="0" err="1" smtClean="0"/>
              <a:t>Weddell</a:t>
            </a:r>
            <a:endParaRPr lang="es-EC" dirty="0"/>
          </a:p>
        </p:txBody>
      </p:sp>
      <p:sp>
        <p:nvSpPr>
          <p:cNvPr id="6" name="5 CuadroTexto"/>
          <p:cNvSpPr txBox="1"/>
          <p:nvPr/>
        </p:nvSpPr>
        <p:spPr>
          <a:xfrm>
            <a:off x="285720" y="4000504"/>
            <a:ext cx="85011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/>
            <a:r>
              <a:rPr lang="es-EC" sz="2400" b="1" dirty="0" smtClean="0"/>
              <a:t>A-C: Barrientos   -   D-E: Greenwich   -   F: </a:t>
            </a:r>
            <a:r>
              <a:rPr lang="es-EC" sz="2400" b="1" dirty="0" err="1" smtClean="0"/>
              <a:t>Dee</a:t>
            </a:r>
            <a:endParaRPr lang="es-EC" sz="2400" b="1" dirty="0" smtClean="0"/>
          </a:p>
        </p:txBody>
      </p:sp>
      <p:sp>
        <p:nvSpPr>
          <p:cNvPr id="16" name="15 CuadroTexto"/>
          <p:cNvSpPr txBox="1"/>
          <p:nvPr/>
        </p:nvSpPr>
        <p:spPr>
          <a:xfrm>
            <a:off x="285720" y="5786454"/>
            <a:ext cx="714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2"/>
                </a:solidFill>
              </a:rPr>
              <a:t>D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17" name="16 CuadroTexto"/>
          <p:cNvSpPr txBox="1"/>
          <p:nvPr/>
        </p:nvSpPr>
        <p:spPr>
          <a:xfrm>
            <a:off x="357158" y="3071810"/>
            <a:ext cx="714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bg2"/>
                </a:solidFill>
              </a:rPr>
              <a:t>A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18" name="17 CuadroTexto"/>
          <p:cNvSpPr txBox="1"/>
          <p:nvPr/>
        </p:nvSpPr>
        <p:spPr>
          <a:xfrm>
            <a:off x="3286116" y="3071810"/>
            <a:ext cx="714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2"/>
                </a:solidFill>
              </a:rPr>
              <a:t>B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19" name="18 CuadroTexto"/>
          <p:cNvSpPr txBox="1"/>
          <p:nvPr/>
        </p:nvSpPr>
        <p:spPr>
          <a:xfrm>
            <a:off x="6215074" y="3071810"/>
            <a:ext cx="714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2"/>
                </a:solidFill>
              </a:rPr>
              <a:t>C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15" name="14 CuadroTexto"/>
          <p:cNvSpPr txBox="1"/>
          <p:nvPr/>
        </p:nvSpPr>
        <p:spPr>
          <a:xfrm>
            <a:off x="3357554" y="5857892"/>
            <a:ext cx="714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bg2"/>
                </a:solidFill>
              </a:rPr>
              <a:t>E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20" name="19 CuadroTexto"/>
          <p:cNvSpPr txBox="1"/>
          <p:nvPr/>
        </p:nvSpPr>
        <p:spPr>
          <a:xfrm>
            <a:off x="6286512" y="5857892"/>
            <a:ext cx="714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bg2"/>
                </a:solidFill>
              </a:rPr>
              <a:t>F</a:t>
            </a:r>
            <a:endParaRPr lang="en-US" b="1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Etapas</a:t>
            </a:r>
            <a:r>
              <a:rPr lang="en-US" dirty="0" smtClean="0"/>
              <a:t> del </a:t>
            </a:r>
            <a:r>
              <a:rPr lang="en-US" dirty="0" err="1" smtClean="0"/>
              <a:t>proyecto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s-ES_tradnl" sz="1900" dirty="0" smtClean="0"/>
              <a:t>Etapa 1. Trabajo de campo.</a:t>
            </a:r>
            <a:endParaRPr lang="en-US" sz="1900" dirty="0" smtClean="0"/>
          </a:p>
          <a:p>
            <a:r>
              <a:rPr lang="es-ES_tradnl" sz="1900" dirty="0" smtClean="0"/>
              <a:t>Etapa 2a. Compilación de información bibliográfica secundaria.</a:t>
            </a:r>
            <a:endParaRPr lang="en-US" sz="1900" dirty="0" smtClean="0"/>
          </a:p>
          <a:p>
            <a:r>
              <a:rPr lang="es-ES_tradnl" sz="1900" dirty="0" smtClean="0"/>
              <a:t>Etapa 2b. Búsqueda de información cartográfica, climatológica y oceanográfica especializada.</a:t>
            </a:r>
            <a:endParaRPr lang="en-US" sz="1900" dirty="0" smtClean="0"/>
          </a:p>
          <a:p>
            <a:r>
              <a:rPr lang="es-ES_tradnl" sz="1900" dirty="0" smtClean="0"/>
              <a:t>Etapa 3a. Análisis de datos. Parte estadística y ajuste del diseño experimental.</a:t>
            </a:r>
            <a:endParaRPr lang="en-US" sz="1900" dirty="0" smtClean="0"/>
          </a:p>
          <a:p>
            <a:r>
              <a:rPr lang="es-ES_tradnl" sz="1900" dirty="0" smtClean="0"/>
              <a:t>Etapa 3c. </a:t>
            </a:r>
            <a:r>
              <a:rPr lang="es-ES_tradnl" sz="1900" dirty="0" err="1" smtClean="0"/>
              <a:t>Fotoidentificación</a:t>
            </a:r>
            <a:r>
              <a:rPr lang="es-ES_tradnl" sz="1900" dirty="0" smtClean="0"/>
              <a:t>.</a:t>
            </a:r>
            <a:endParaRPr lang="en-US" sz="1900" dirty="0" smtClean="0"/>
          </a:p>
          <a:p>
            <a:r>
              <a:rPr lang="es-ES_tradnl" sz="1900" dirty="0" smtClean="0"/>
              <a:t>Parte 4. Elaboración y entrega del informe final al INAE.</a:t>
            </a:r>
            <a:endParaRPr lang="en-US" sz="1900" dirty="0" smtClean="0"/>
          </a:p>
          <a:p>
            <a:r>
              <a:rPr lang="es-ES_tradnl" sz="1900" dirty="0" smtClean="0"/>
              <a:t>Parte 5. Planificación XVIII Expedición</a:t>
            </a:r>
            <a:endParaRPr lang="en-US" sz="1900" dirty="0" smtClean="0"/>
          </a:p>
          <a:p>
            <a:r>
              <a:rPr lang="es-ES_tradnl" sz="1900" dirty="0" smtClean="0"/>
              <a:t>Parte 6. Divulgación de los resultados.</a:t>
            </a:r>
            <a:endParaRPr lang="en-US" sz="1900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Recomendaciones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275" y="1961150"/>
            <a:ext cx="8042276" cy="4115203"/>
          </a:xfrm>
        </p:spPr>
        <p:txBody>
          <a:bodyPr/>
          <a:lstStyle/>
          <a:p>
            <a:r>
              <a:rPr lang="en-US" dirty="0" err="1" smtClean="0"/>
              <a:t>Mantener</a:t>
            </a:r>
            <a:r>
              <a:rPr lang="en-US" dirty="0" smtClean="0"/>
              <a:t> </a:t>
            </a:r>
            <a:r>
              <a:rPr lang="en-US" dirty="0" err="1" smtClean="0"/>
              <a:t>programas</a:t>
            </a:r>
            <a:r>
              <a:rPr lang="en-US" dirty="0" smtClean="0"/>
              <a:t> de </a:t>
            </a:r>
            <a:r>
              <a:rPr lang="en-US" dirty="0" err="1" smtClean="0"/>
              <a:t>monitoreo</a:t>
            </a:r>
            <a:r>
              <a:rPr lang="en-US" dirty="0" smtClean="0"/>
              <a:t> a largo </a:t>
            </a:r>
            <a:r>
              <a:rPr lang="en-US" dirty="0" err="1" smtClean="0"/>
              <a:t>plazo</a:t>
            </a:r>
            <a:r>
              <a:rPr lang="en-US" dirty="0" smtClean="0"/>
              <a:t>, con </a:t>
            </a:r>
            <a:r>
              <a:rPr lang="en-US" dirty="0" err="1" smtClean="0"/>
              <a:t>énfasis</a:t>
            </a:r>
            <a:r>
              <a:rPr lang="en-US" dirty="0" smtClean="0"/>
              <a:t> en:</a:t>
            </a:r>
          </a:p>
          <a:p>
            <a:pPr lvl="1"/>
            <a:r>
              <a:rPr lang="en-US" dirty="0" err="1" smtClean="0"/>
              <a:t>Temporadas</a:t>
            </a:r>
            <a:r>
              <a:rPr lang="en-US" dirty="0" smtClean="0"/>
              <a:t> de </a:t>
            </a:r>
            <a:r>
              <a:rPr lang="en-US" dirty="0" err="1" smtClean="0"/>
              <a:t>verano</a:t>
            </a:r>
            <a:r>
              <a:rPr lang="en-US" dirty="0" smtClean="0"/>
              <a:t> </a:t>
            </a:r>
            <a:r>
              <a:rPr lang="en-US" dirty="0" err="1" smtClean="0"/>
              <a:t>completas</a:t>
            </a:r>
            <a:endParaRPr lang="en-US" dirty="0" smtClean="0"/>
          </a:p>
          <a:p>
            <a:pPr lvl="1"/>
            <a:r>
              <a:rPr lang="en-US" dirty="0" err="1" smtClean="0"/>
              <a:t>Extremos</a:t>
            </a:r>
            <a:r>
              <a:rPr lang="en-US" dirty="0" smtClean="0"/>
              <a:t> de la </a:t>
            </a:r>
            <a:r>
              <a:rPr lang="en-US" dirty="0" err="1" smtClean="0"/>
              <a:t>temporada</a:t>
            </a:r>
            <a:r>
              <a:rPr lang="en-US" dirty="0" smtClean="0"/>
              <a:t> de </a:t>
            </a:r>
            <a:r>
              <a:rPr lang="en-US" dirty="0" err="1" smtClean="0"/>
              <a:t>verano</a:t>
            </a:r>
            <a:endParaRPr lang="en-US" dirty="0" smtClean="0"/>
          </a:p>
          <a:p>
            <a:pPr lvl="1"/>
            <a:r>
              <a:rPr lang="en-US" dirty="0" err="1" smtClean="0"/>
              <a:t>Más</a:t>
            </a:r>
            <a:r>
              <a:rPr lang="en-US" dirty="0" smtClean="0"/>
              <a:t> de un </a:t>
            </a:r>
            <a:r>
              <a:rPr lang="en-US" dirty="0" err="1" smtClean="0"/>
              <a:t>investigador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visita</a:t>
            </a:r>
            <a:endParaRPr lang="en-US" dirty="0" smtClean="0"/>
          </a:p>
          <a:p>
            <a:r>
              <a:rPr lang="en-US" dirty="0" err="1" smtClean="0"/>
              <a:t>Implementar</a:t>
            </a:r>
            <a:r>
              <a:rPr lang="en-US" dirty="0" smtClean="0"/>
              <a:t> un </a:t>
            </a:r>
            <a:r>
              <a:rPr lang="en-US" dirty="0" err="1" smtClean="0"/>
              <a:t>gabinete</a:t>
            </a:r>
            <a:r>
              <a:rPr lang="en-US" dirty="0" smtClean="0"/>
              <a:t> </a:t>
            </a:r>
            <a:r>
              <a:rPr lang="en-US" dirty="0" err="1" smtClean="0"/>
              <a:t>osteológico</a:t>
            </a:r>
            <a:r>
              <a:rPr lang="en-US" dirty="0" smtClean="0"/>
              <a:t> en la EPVM</a:t>
            </a:r>
          </a:p>
          <a:p>
            <a:r>
              <a:rPr lang="en-US" dirty="0" err="1" smtClean="0"/>
              <a:t>Implementar</a:t>
            </a:r>
            <a:r>
              <a:rPr lang="en-US" dirty="0" smtClean="0"/>
              <a:t> un </a:t>
            </a:r>
            <a:r>
              <a:rPr lang="en-US" dirty="0" err="1" smtClean="0"/>
              <a:t>archivo</a:t>
            </a:r>
            <a:r>
              <a:rPr lang="en-US" dirty="0" smtClean="0"/>
              <a:t> de </a:t>
            </a:r>
            <a:r>
              <a:rPr lang="en-US" dirty="0" err="1" smtClean="0"/>
              <a:t>imágenes</a:t>
            </a:r>
            <a:r>
              <a:rPr lang="en-US" dirty="0" smtClean="0"/>
              <a:t> de </a:t>
            </a:r>
            <a:r>
              <a:rPr lang="en-US" dirty="0" err="1" smtClean="0"/>
              <a:t>referencia</a:t>
            </a:r>
            <a:endParaRPr lang="en-US" dirty="0" smtClean="0"/>
          </a:p>
          <a:p>
            <a:r>
              <a:rPr lang="en-US" dirty="0" err="1" smtClean="0"/>
              <a:t>Programa</a:t>
            </a:r>
            <a:r>
              <a:rPr lang="en-US" dirty="0" smtClean="0"/>
              <a:t> de </a:t>
            </a:r>
            <a:r>
              <a:rPr lang="en-US" dirty="0" err="1" smtClean="0"/>
              <a:t>capacitación</a:t>
            </a:r>
            <a:r>
              <a:rPr lang="en-US" dirty="0" smtClean="0"/>
              <a:t> a </a:t>
            </a:r>
            <a:r>
              <a:rPr lang="en-US" dirty="0" err="1" smtClean="0"/>
              <a:t>parabiólogos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26ene 026.JPG"/>
          <p:cNvPicPr>
            <a:picLocks noChangeAspect="1"/>
          </p:cNvPicPr>
          <p:nvPr/>
        </p:nvPicPr>
        <p:blipFill>
          <a:blip r:embed="rId2"/>
          <a:srcRect l="5666" r="544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1 Imagen" descr="sin fondo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057283" y="535680"/>
            <a:ext cx="1455489" cy="138315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0" name="4 Imagen" descr="Mamiferos &amp; Conservacion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80311" y="583905"/>
            <a:ext cx="1500125" cy="1286705"/>
          </a:xfrm>
          <a:prstGeom prst="rect">
            <a:avLst/>
          </a:prstGeom>
        </p:spPr>
      </p:pic>
      <p:pic>
        <p:nvPicPr>
          <p:cNvPr id="11" name="3 Imagen" descr="logopucegrande.jpg"/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85755" y="466471"/>
            <a:ext cx="1521573" cy="152157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0385" y="757898"/>
            <a:ext cx="3803915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5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¡¡Gracias!!</a:t>
            </a:r>
            <a:endParaRPr lang="en-US" sz="55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Justificación</a:t>
            </a:r>
            <a:endParaRPr lang="es-ES_trad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275" y="1600200"/>
            <a:ext cx="8042276" cy="4564641"/>
          </a:xfrm>
        </p:spPr>
        <p:txBody>
          <a:bodyPr>
            <a:noAutofit/>
          </a:bodyPr>
          <a:lstStyle/>
          <a:p>
            <a:r>
              <a:rPr lang="es-EC" sz="2600" smtClean="0"/>
              <a:t>Los pinnípedos son un grupo sensible a cambios importantes en el ambiente.</a:t>
            </a:r>
          </a:p>
          <a:p>
            <a:r>
              <a:rPr lang="es-EC" sz="2600" smtClean="0"/>
              <a:t>Estudios en Galápagos han demostrado importantes fluctuaciones poblacionales debido a cambios ambientales como, el fenómeno de El Niño y derrames de hidrocarburos.</a:t>
            </a:r>
          </a:p>
          <a:p>
            <a:r>
              <a:rPr lang="es-EC" sz="2600" smtClean="0"/>
              <a:t>Es un grupo excelente como indicadores ambientales.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Objetivos</a:t>
            </a:r>
            <a:endParaRPr lang="es-ES_trad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275" y="1600200"/>
            <a:ext cx="8042276" cy="4564641"/>
          </a:xfrm>
        </p:spPr>
        <p:txBody>
          <a:bodyPr>
            <a:normAutofit/>
          </a:bodyPr>
          <a:lstStyle/>
          <a:p>
            <a:r>
              <a:rPr lang="es-EC" sz="2600" smtClean="0"/>
              <a:t>Implementar las bases para un monitoreo a largo plazo de las poblaciones de pinnípedos en el área de la Estación PVM.</a:t>
            </a:r>
          </a:p>
          <a:p>
            <a:r>
              <a:rPr lang="es-EC" sz="2600" smtClean="0"/>
              <a:t>Proponer estrategias de conservación de las poblaciones de pinnípedos.</a:t>
            </a:r>
          </a:p>
          <a:p>
            <a:r>
              <a:rPr lang="es-EC" sz="2600" smtClean="0"/>
              <a:t>Obtener información sobre la biología y ecología de las especies que contribuyan a su conocimiento y entendimiento.</a:t>
            </a:r>
          </a:p>
          <a:p>
            <a:endParaRPr lang="es-EC" sz="260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969449"/>
          </a:xfrm>
        </p:spPr>
        <p:txBody>
          <a:bodyPr/>
          <a:lstStyle/>
          <a:p>
            <a:r>
              <a:rPr lang="es-ES_tradnl" dirty="0" smtClean="0"/>
              <a:t>Área de estudio</a:t>
            </a:r>
            <a:endParaRPr lang="es-ES_tradnl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31691" t="11046" r="12808"/>
          <a:stretch>
            <a:fillRect/>
          </a:stretch>
        </p:blipFill>
        <p:spPr>
          <a:xfrm>
            <a:off x="257239" y="1527538"/>
            <a:ext cx="5209066" cy="521793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rcRect l="24153" t="21006" r="13943" b="19468"/>
          <a:stretch>
            <a:fillRect/>
          </a:stretch>
        </p:blipFill>
        <p:spPr>
          <a:xfrm>
            <a:off x="4531465" y="1302487"/>
            <a:ext cx="4439378" cy="266803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Rectangle 5"/>
          <p:cNvSpPr/>
          <p:nvPr/>
        </p:nvSpPr>
        <p:spPr>
          <a:xfrm>
            <a:off x="2765306" y="2282651"/>
            <a:ext cx="176851" cy="9645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2765306" y="1302489"/>
            <a:ext cx="1766158" cy="98016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790228" y="2379101"/>
            <a:ext cx="1741236" cy="15914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692888" y="4165084"/>
            <a:ext cx="3105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/>
              <a:t>Archipiélago</a:t>
            </a:r>
            <a:r>
              <a:rPr lang="en-US" b="1" dirty="0" smtClean="0"/>
              <a:t> Shetland Sur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273374" y="6086645"/>
            <a:ext cx="3726945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900" b="1" dirty="0" err="1" smtClean="0"/>
              <a:t>Península</a:t>
            </a:r>
            <a:r>
              <a:rPr lang="en-US" sz="2900" b="1" dirty="0" smtClean="0"/>
              <a:t> </a:t>
            </a:r>
            <a:r>
              <a:rPr lang="en-US" sz="2900" b="1" dirty="0" err="1" smtClean="0"/>
              <a:t>Antártica</a:t>
            </a:r>
            <a:endParaRPr lang="en-US" sz="2900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969449"/>
          </a:xfrm>
        </p:spPr>
        <p:txBody>
          <a:bodyPr/>
          <a:lstStyle/>
          <a:p>
            <a:r>
              <a:rPr lang="es-ES_tradnl" dirty="0" smtClean="0"/>
              <a:t>Área de estudio</a:t>
            </a:r>
            <a:endParaRPr lang="es-ES_tradnl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rcRect l="24153" t="21006" r="13943" b="19468"/>
          <a:stretch>
            <a:fillRect/>
          </a:stretch>
        </p:blipFill>
        <p:spPr>
          <a:xfrm>
            <a:off x="541276" y="1511462"/>
            <a:ext cx="8050275" cy="483816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750579" y="3059448"/>
            <a:ext cx="2477242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dirty="0" smtClean="0">
                <a:solidFill>
                  <a:srgbClr val="FFFF00"/>
                </a:solidFill>
              </a:rPr>
              <a:t>Isla Greenwich</a:t>
            </a:r>
            <a:endParaRPr lang="en-US" sz="2500" dirty="0">
              <a:solidFill>
                <a:srgbClr val="FFFF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75689" y="2582394"/>
            <a:ext cx="1842929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dirty="0" smtClean="0">
                <a:solidFill>
                  <a:srgbClr val="FFFF00"/>
                </a:solidFill>
              </a:rPr>
              <a:t>Isla Robert</a:t>
            </a:r>
            <a:endParaRPr lang="en-US" sz="2500" dirty="0">
              <a:solidFill>
                <a:srgbClr val="FFFF00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2575689" y="3536502"/>
            <a:ext cx="1298955" cy="385800"/>
          </a:xfrm>
          <a:prstGeom prst="line">
            <a:avLst/>
          </a:prstGeom>
          <a:ln w="28575" cmpd="sng">
            <a:solidFill>
              <a:srgbClr val="FFFF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3769140" y="3059448"/>
            <a:ext cx="649478" cy="385800"/>
          </a:xfrm>
          <a:prstGeom prst="line">
            <a:avLst/>
          </a:prstGeom>
          <a:ln w="28575" cmpd="sng">
            <a:solidFill>
              <a:srgbClr val="FFFF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4252" y="3678204"/>
            <a:ext cx="3194146" cy="3127221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5574252" y="4402593"/>
            <a:ext cx="8929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FF00"/>
                </a:solidFill>
              </a:rPr>
              <a:t>I. Dee</a:t>
            </a:r>
            <a:endParaRPr lang="en-US" sz="2000" dirty="0">
              <a:solidFill>
                <a:srgbClr val="FFFF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883762" y="3678204"/>
            <a:ext cx="16995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FF00"/>
                </a:solidFill>
              </a:rPr>
              <a:t>I. </a:t>
            </a:r>
            <a:r>
              <a:rPr lang="en-US" sz="2000" dirty="0" err="1" smtClean="0">
                <a:solidFill>
                  <a:srgbClr val="FFFF00"/>
                </a:solidFill>
              </a:rPr>
              <a:t>Barrientos</a:t>
            </a:r>
            <a:endParaRPr lang="en-US" sz="2000" dirty="0">
              <a:solidFill>
                <a:srgbClr val="FFFF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698558" y="4602648"/>
            <a:ext cx="10465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FF00"/>
                </a:solidFill>
              </a:rPr>
              <a:t>I. Torre</a:t>
            </a:r>
            <a:endParaRPr lang="en-US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Punta </a:t>
            </a:r>
            <a:r>
              <a:rPr lang="es-ES_tradnl" dirty="0" err="1" smtClean="0"/>
              <a:t>Fort</a:t>
            </a:r>
            <a:r>
              <a:rPr lang="es-ES_tradnl" dirty="0" smtClean="0"/>
              <a:t> Williams</a:t>
            </a:r>
            <a:endParaRPr lang="es-ES_tradnl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 l="19802" t="18277" r="19434" b="15625"/>
          <a:stretch>
            <a:fillRect/>
          </a:stretch>
        </p:blipFill>
        <p:spPr>
          <a:xfrm>
            <a:off x="1270000" y="1777907"/>
            <a:ext cx="7112000" cy="4835244"/>
          </a:xfrm>
          <a:prstGeom prst="rect">
            <a:avLst/>
          </a:prstGeom>
        </p:spPr>
      </p:pic>
      <p:sp>
        <p:nvSpPr>
          <p:cNvPr id="5" name="Freeform 4"/>
          <p:cNvSpPr/>
          <p:nvPr/>
        </p:nvSpPr>
        <p:spPr>
          <a:xfrm>
            <a:off x="5873750" y="2127250"/>
            <a:ext cx="2313918" cy="4079875"/>
          </a:xfrm>
          <a:custGeom>
            <a:avLst/>
            <a:gdLst>
              <a:gd name="connsiteX0" fmla="*/ 0 w 2313918"/>
              <a:gd name="connsiteY0" fmla="*/ 746125 h 4079875"/>
              <a:gd name="connsiteX1" fmla="*/ 63500 w 2313918"/>
              <a:gd name="connsiteY1" fmla="*/ 714375 h 4079875"/>
              <a:gd name="connsiteX2" fmla="*/ 111125 w 2313918"/>
              <a:gd name="connsiteY2" fmla="*/ 698500 h 4079875"/>
              <a:gd name="connsiteX3" fmla="*/ 142875 w 2313918"/>
              <a:gd name="connsiteY3" fmla="*/ 650875 h 4079875"/>
              <a:gd name="connsiteX4" fmla="*/ 190500 w 2313918"/>
              <a:gd name="connsiteY4" fmla="*/ 619125 h 4079875"/>
              <a:gd name="connsiteX5" fmla="*/ 269875 w 2313918"/>
              <a:gd name="connsiteY5" fmla="*/ 539750 h 4079875"/>
              <a:gd name="connsiteX6" fmla="*/ 349250 w 2313918"/>
              <a:gd name="connsiteY6" fmla="*/ 428625 h 4079875"/>
              <a:gd name="connsiteX7" fmla="*/ 460375 w 2313918"/>
              <a:gd name="connsiteY7" fmla="*/ 285750 h 4079875"/>
              <a:gd name="connsiteX8" fmla="*/ 492125 w 2313918"/>
              <a:gd name="connsiteY8" fmla="*/ 238125 h 4079875"/>
              <a:gd name="connsiteX9" fmla="*/ 523875 w 2313918"/>
              <a:gd name="connsiteY9" fmla="*/ 142875 h 4079875"/>
              <a:gd name="connsiteX10" fmla="*/ 539750 w 2313918"/>
              <a:gd name="connsiteY10" fmla="*/ 95250 h 4079875"/>
              <a:gd name="connsiteX11" fmla="*/ 555625 w 2313918"/>
              <a:gd name="connsiteY11" fmla="*/ 0 h 4079875"/>
              <a:gd name="connsiteX12" fmla="*/ 714375 w 2313918"/>
              <a:gd name="connsiteY12" fmla="*/ 31750 h 4079875"/>
              <a:gd name="connsiteX13" fmla="*/ 857250 w 2313918"/>
              <a:gd name="connsiteY13" fmla="*/ 95250 h 4079875"/>
              <a:gd name="connsiteX14" fmla="*/ 1143000 w 2313918"/>
              <a:gd name="connsiteY14" fmla="*/ 127000 h 4079875"/>
              <a:gd name="connsiteX15" fmla="*/ 1460500 w 2313918"/>
              <a:gd name="connsiteY15" fmla="*/ 111125 h 4079875"/>
              <a:gd name="connsiteX16" fmla="*/ 1555750 w 2313918"/>
              <a:gd name="connsiteY16" fmla="*/ 79375 h 4079875"/>
              <a:gd name="connsiteX17" fmla="*/ 1603375 w 2313918"/>
              <a:gd name="connsiteY17" fmla="*/ 63500 h 4079875"/>
              <a:gd name="connsiteX18" fmla="*/ 2095500 w 2313918"/>
              <a:gd name="connsiteY18" fmla="*/ 95250 h 4079875"/>
              <a:gd name="connsiteX19" fmla="*/ 2222500 w 2313918"/>
              <a:gd name="connsiteY19" fmla="*/ 111125 h 4079875"/>
              <a:gd name="connsiteX20" fmla="*/ 2254250 w 2313918"/>
              <a:gd name="connsiteY20" fmla="*/ 317500 h 4079875"/>
              <a:gd name="connsiteX21" fmla="*/ 2222500 w 2313918"/>
              <a:gd name="connsiteY21" fmla="*/ 412750 h 4079875"/>
              <a:gd name="connsiteX22" fmla="*/ 2190750 w 2313918"/>
              <a:gd name="connsiteY22" fmla="*/ 508000 h 4079875"/>
              <a:gd name="connsiteX23" fmla="*/ 2174875 w 2313918"/>
              <a:gd name="connsiteY23" fmla="*/ 555625 h 4079875"/>
              <a:gd name="connsiteX24" fmla="*/ 2143125 w 2313918"/>
              <a:gd name="connsiteY24" fmla="*/ 603250 h 4079875"/>
              <a:gd name="connsiteX25" fmla="*/ 2127250 w 2313918"/>
              <a:gd name="connsiteY25" fmla="*/ 650875 h 4079875"/>
              <a:gd name="connsiteX26" fmla="*/ 2095500 w 2313918"/>
              <a:gd name="connsiteY26" fmla="*/ 698500 h 4079875"/>
              <a:gd name="connsiteX27" fmla="*/ 2063750 w 2313918"/>
              <a:gd name="connsiteY27" fmla="*/ 793750 h 4079875"/>
              <a:gd name="connsiteX28" fmla="*/ 2032000 w 2313918"/>
              <a:gd name="connsiteY28" fmla="*/ 920750 h 4079875"/>
              <a:gd name="connsiteX29" fmla="*/ 2047875 w 2313918"/>
              <a:gd name="connsiteY29" fmla="*/ 1809750 h 4079875"/>
              <a:gd name="connsiteX30" fmla="*/ 2095500 w 2313918"/>
              <a:gd name="connsiteY30" fmla="*/ 1825625 h 4079875"/>
              <a:gd name="connsiteX31" fmla="*/ 2079625 w 2313918"/>
              <a:gd name="connsiteY31" fmla="*/ 2047875 h 4079875"/>
              <a:gd name="connsiteX32" fmla="*/ 2063750 w 2313918"/>
              <a:gd name="connsiteY32" fmla="*/ 2095500 h 4079875"/>
              <a:gd name="connsiteX33" fmla="*/ 2000250 w 2313918"/>
              <a:gd name="connsiteY33" fmla="*/ 2190750 h 4079875"/>
              <a:gd name="connsiteX34" fmla="*/ 1968500 w 2313918"/>
              <a:gd name="connsiteY34" fmla="*/ 2286000 h 4079875"/>
              <a:gd name="connsiteX35" fmla="*/ 1984375 w 2313918"/>
              <a:gd name="connsiteY35" fmla="*/ 2508250 h 4079875"/>
              <a:gd name="connsiteX36" fmla="*/ 1984375 w 2313918"/>
              <a:gd name="connsiteY36" fmla="*/ 2746375 h 4079875"/>
              <a:gd name="connsiteX37" fmla="*/ 1968500 w 2313918"/>
              <a:gd name="connsiteY37" fmla="*/ 2794000 h 4079875"/>
              <a:gd name="connsiteX38" fmla="*/ 1920875 w 2313918"/>
              <a:gd name="connsiteY38" fmla="*/ 2825750 h 4079875"/>
              <a:gd name="connsiteX39" fmla="*/ 1889125 w 2313918"/>
              <a:gd name="connsiteY39" fmla="*/ 2873375 h 4079875"/>
              <a:gd name="connsiteX40" fmla="*/ 1841500 w 2313918"/>
              <a:gd name="connsiteY40" fmla="*/ 2889250 h 4079875"/>
              <a:gd name="connsiteX41" fmla="*/ 1793875 w 2313918"/>
              <a:gd name="connsiteY41" fmla="*/ 2921000 h 4079875"/>
              <a:gd name="connsiteX42" fmla="*/ 1714500 w 2313918"/>
              <a:gd name="connsiteY42" fmla="*/ 3016250 h 4079875"/>
              <a:gd name="connsiteX43" fmla="*/ 1682750 w 2313918"/>
              <a:gd name="connsiteY43" fmla="*/ 3063875 h 4079875"/>
              <a:gd name="connsiteX44" fmla="*/ 1635125 w 2313918"/>
              <a:gd name="connsiteY44" fmla="*/ 3079750 h 4079875"/>
              <a:gd name="connsiteX45" fmla="*/ 1603375 w 2313918"/>
              <a:gd name="connsiteY45" fmla="*/ 3175000 h 4079875"/>
              <a:gd name="connsiteX46" fmla="*/ 1587500 w 2313918"/>
              <a:gd name="connsiteY46" fmla="*/ 3222625 h 4079875"/>
              <a:gd name="connsiteX47" fmla="*/ 1571625 w 2313918"/>
              <a:gd name="connsiteY47" fmla="*/ 3286125 h 4079875"/>
              <a:gd name="connsiteX48" fmla="*/ 1524000 w 2313918"/>
              <a:gd name="connsiteY48" fmla="*/ 3413125 h 4079875"/>
              <a:gd name="connsiteX49" fmla="*/ 1508125 w 2313918"/>
              <a:gd name="connsiteY49" fmla="*/ 3460750 h 4079875"/>
              <a:gd name="connsiteX50" fmla="*/ 1476375 w 2313918"/>
              <a:gd name="connsiteY50" fmla="*/ 3540125 h 4079875"/>
              <a:gd name="connsiteX51" fmla="*/ 1460500 w 2313918"/>
              <a:gd name="connsiteY51" fmla="*/ 3603625 h 4079875"/>
              <a:gd name="connsiteX52" fmla="*/ 1412875 w 2313918"/>
              <a:gd name="connsiteY52" fmla="*/ 3635375 h 4079875"/>
              <a:gd name="connsiteX53" fmla="*/ 1365250 w 2313918"/>
              <a:gd name="connsiteY53" fmla="*/ 3730625 h 4079875"/>
              <a:gd name="connsiteX54" fmla="*/ 1349375 w 2313918"/>
              <a:gd name="connsiteY54" fmla="*/ 3778250 h 4079875"/>
              <a:gd name="connsiteX55" fmla="*/ 1333500 w 2313918"/>
              <a:gd name="connsiteY55" fmla="*/ 3810000 h 4079875"/>
              <a:gd name="connsiteX56" fmla="*/ 1031875 w 2313918"/>
              <a:gd name="connsiteY56" fmla="*/ 4079875 h 4079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2313918" h="4079875">
                <a:moveTo>
                  <a:pt x="0" y="746125"/>
                </a:moveTo>
                <a:cubicBezTo>
                  <a:pt x="21167" y="735542"/>
                  <a:pt x="41748" y="723697"/>
                  <a:pt x="63500" y="714375"/>
                </a:cubicBezTo>
                <a:cubicBezTo>
                  <a:pt x="78881" y="707783"/>
                  <a:pt x="98058" y="708953"/>
                  <a:pt x="111125" y="698500"/>
                </a:cubicBezTo>
                <a:cubicBezTo>
                  <a:pt x="126023" y="686581"/>
                  <a:pt x="129384" y="664366"/>
                  <a:pt x="142875" y="650875"/>
                </a:cubicBezTo>
                <a:cubicBezTo>
                  <a:pt x="156366" y="637384"/>
                  <a:pt x="174625" y="629708"/>
                  <a:pt x="190500" y="619125"/>
                </a:cubicBezTo>
                <a:cubicBezTo>
                  <a:pt x="275167" y="492125"/>
                  <a:pt x="164042" y="645583"/>
                  <a:pt x="269875" y="539750"/>
                </a:cubicBezTo>
                <a:cubicBezTo>
                  <a:pt x="327066" y="482559"/>
                  <a:pt x="304180" y="482709"/>
                  <a:pt x="349250" y="428625"/>
                </a:cubicBezTo>
                <a:cubicBezTo>
                  <a:pt x="473596" y="279410"/>
                  <a:pt x="299883" y="526488"/>
                  <a:pt x="460375" y="285750"/>
                </a:cubicBezTo>
                <a:cubicBezTo>
                  <a:pt x="470958" y="269875"/>
                  <a:pt x="486092" y="256225"/>
                  <a:pt x="492125" y="238125"/>
                </a:cubicBezTo>
                <a:lnTo>
                  <a:pt x="523875" y="142875"/>
                </a:lnTo>
                <a:cubicBezTo>
                  <a:pt x="529167" y="127000"/>
                  <a:pt x="536999" y="111756"/>
                  <a:pt x="539750" y="95250"/>
                </a:cubicBezTo>
                <a:lnTo>
                  <a:pt x="555625" y="0"/>
                </a:lnTo>
                <a:cubicBezTo>
                  <a:pt x="596577" y="5850"/>
                  <a:pt x="670043" y="9584"/>
                  <a:pt x="714375" y="31750"/>
                </a:cubicBezTo>
                <a:cubicBezTo>
                  <a:pt x="781263" y="65194"/>
                  <a:pt x="758956" y="87059"/>
                  <a:pt x="857250" y="95250"/>
                </a:cubicBezTo>
                <a:cubicBezTo>
                  <a:pt x="1079827" y="113798"/>
                  <a:pt x="984897" y="100649"/>
                  <a:pt x="1143000" y="127000"/>
                </a:cubicBezTo>
                <a:cubicBezTo>
                  <a:pt x="1248833" y="121708"/>
                  <a:pt x="1355233" y="123271"/>
                  <a:pt x="1460500" y="111125"/>
                </a:cubicBezTo>
                <a:cubicBezTo>
                  <a:pt x="1493747" y="107289"/>
                  <a:pt x="1524000" y="89958"/>
                  <a:pt x="1555750" y="79375"/>
                </a:cubicBezTo>
                <a:lnTo>
                  <a:pt x="1603375" y="63500"/>
                </a:lnTo>
                <a:lnTo>
                  <a:pt x="2095500" y="95250"/>
                </a:lnTo>
                <a:cubicBezTo>
                  <a:pt x="2137988" y="99113"/>
                  <a:pt x="2180167" y="105833"/>
                  <a:pt x="2222500" y="111125"/>
                </a:cubicBezTo>
                <a:cubicBezTo>
                  <a:pt x="2313918" y="172071"/>
                  <a:pt x="2286675" y="133756"/>
                  <a:pt x="2254250" y="317500"/>
                </a:cubicBezTo>
                <a:cubicBezTo>
                  <a:pt x="2248434" y="350458"/>
                  <a:pt x="2233083" y="381000"/>
                  <a:pt x="2222500" y="412750"/>
                </a:cubicBezTo>
                <a:lnTo>
                  <a:pt x="2190750" y="508000"/>
                </a:lnTo>
                <a:cubicBezTo>
                  <a:pt x="2185458" y="523875"/>
                  <a:pt x="2184157" y="541702"/>
                  <a:pt x="2174875" y="555625"/>
                </a:cubicBezTo>
                <a:cubicBezTo>
                  <a:pt x="2164292" y="571500"/>
                  <a:pt x="2151658" y="586185"/>
                  <a:pt x="2143125" y="603250"/>
                </a:cubicBezTo>
                <a:cubicBezTo>
                  <a:pt x="2135641" y="618217"/>
                  <a:pt x="2134734" y="635908"/>
                  <a:pt x="2127250" y="650875"/>
                </a:cubicBezTo>
                <a:cubicBezTo>
                  <a:pt x="2118717" y="667940"/>
                  <a:pt x="2103249" y="681065"/>
                  <a:pt x="2095500" y="698500"/>
                </a:cubicBezTo>
                <a:cubicBezTo>
                  <a:pt x="2081908" y="729083"/>
                  <a:pt x="2071867" y="761282"/>
                  <a:pt x="2063750" y="793750"/>
                </a:cubicBezTo>
                <a:lnTo>
                  <a:pt x="2032000" y="920750"/>
                </a:lnTo>
                <a:cubicBezTo>
                  <a:pt x="2037292" y="1217083"/>
                  <a:pt x="2027127" y="1514097"/>
                  <a:pt x="2047875" y="1809750"/>
                </a:cubicBezTo>
                <a:cubicBezTo>
                  <a:pt x="2049046" y="1826443"/>
                  <a:pt x="2093288" y="1809038"/>
                  <a:pt x="2095500" y="1825625"/>
                </a:cubicBezTo>
                <a:cubicBezTo>
                  <a:pt x="2105316" y="1899246"/>
                  <a:pt x="2088303" y="1974112"/>
                  <a:pt x="2079625" y="2047875"/>
                </a:cubicBezTo>
                <a:cubicBezTo>
                  <a:pt x="2077670" y="2064494"/>
                  <a:pt x="2071877" y="2080872"/>
                  <a:pt x="2063750" y="2095500"/>
                </a:cubicBezTo>
                <a:cubicBezTo>
                  <a:pt x="2045218" y="2128857"/>
                  <a:pt x="2012317" y="2154549"/>
                  <a:pt x="2000250" y="2190750"/>
                </a:cubicBezTo>
                <a:lnTo>
                  <a:pt x="1968500" y="2286000"/>
                </a:lnTo>
                <a:cubicBezTo>
                  <a:pt x="1973792" y="2360083"/>
                  <a:pt x="1978207" y="2434234"/>
                  <a:pt x="1984375" y="2508250"/>
                </a:cubicBezTo>
                <a:cubicBezTo>
                  <a:pt x="1997375" y="2664245"/>
                  <a:pt x="2013501" y="2629872"/>
                  <a:pt x="1984375" y="2746375"/>
                </a:cubicBezTo>
                <a:cubicBezTo>
                  <a:pt x="1980316" y="2762609"/>
                  <a:pt x="1978953" y="2780933"/>
                  <a:pt x="1968500" y="2794000"/>
                </a:cubicBezTo>
                <a:cubicBezTo>
                  <a:pt x="1956581" y="2808898"/>
                  <a:pt x="1936750" y="2815167"/>
                  <a:pt x="1920875" y="2825750"/>
                </a:cubicBezTo>
                <a:cubicBezTo>
                  <a:pt x="1910292" y="2841625"/>
                  <a:pt x="1904023" y="2861456"/>
                  <a:pt x="1889125" y="2873375"/>
                </a:cubicBezTo>
                <a:cubicBezTo>
                  <a:pt x="1876058" y="2883828"/>
                  <a:pt x="1856467" y="2881766"/>
                  <a:pt x="1841500" y="2889250"/>
                </a:cubicBezTo>
                <a:cubicBezTo>
                  <a:pt x="1824435" y="2897783"/>
                  <a:pt x="1809750" y="2910417"/>
                  <a:pt x="1793875" y="2921000"/>
                </a:cubicBezTo>
                <a:cubicBezTo>
                  <a:pt x="1715046" y="3039244"/>
                  <a:pt x="1816360" y="2894018"/>
                  <a:pt x="1714500" y="3016250"/>
                </a:cubicBezTo>
                <a:cubicBezTo>
                  <a:pt x="1702286" y="3030907"/>
                  <a:pt x="1697648" y="3051956"/>
                  <a:pt x="1682750" y="3063875"/>
                </a:cubicBezTo>
                <a:cubicBezTo>
                  <a:pt x="1669683" y="3074328"/>
                  <a:pt x="1651000" y="3074458"/>
                  <a:pt x="1635125" y="3079750"/>
                </a:cubicBezTo>
                <a:lnTo>
                  <a:pt x="1603375" y="3175000"/>
                </a:lnTo>
                <a:cubicBezTo>
                  <a:pt x="1598083" y="3190875"/>
                  <a:pt x="1591559" y="3206391"/>
                  <a:pt x="1587500" y="3222625"/>
                </a:cubicBezTo>
                <a:cubicBezTo>
                  <a:pt x="1582208" y="3243792"/>
                  <a:pt x="1577619" y="3265146"/>
                  <a:pt x="1571625" y="3286125"/>
                </a:cubicBezTo>
                <a:cubicBezTo>
                  <a:pt x="1557212" y="3336572"/>
                  <a:pt x="1544130" y="3359446"/>
                  <a:pt x="1524000" y="3413125"/>
                </a:cubicBezTo>
                <a:cubicBezTo>
                  <a:pt x="1518124" y="3428793"/>
                  <a:pt x="1514001" y="3445082"/>
                  <a:pt x="1508125" y="3460750"/>
                </a:cubicBezTo>
                <a:cubicBezTo>
                  <a:pt x="1498119" y="3487432"/>
                  <a:pt x="1485386" y="3513091"/>
                  <a:pt x="1476375" y="3540125"/>
                </a:cubicBezTo>
                <a:cubicBezTo>
                  <a:pt x="1469476" y="3560823"/>
                  <a:pt x="1472603" y="3585471"/>
                  <a:pt x="1460500" y="3603625"/>
                </a:cubicBezTo>
                <a:cubicBezTo>
                  <a:pt x="1449917" y="3619500"/>
                  <a:pt x="1428750" y="3624792"/>
                  <a:pt x="1412875" y="3635375"/>
                </a:cubicBezTo>
                <a:cubicBezTo>
                  <a:pt x="1372973" y="3755082"/>
                  <a:pt x="1426798" y="3607528"/>
                  <a:pt x="1365250" y="3730625"/>
                </a:cubicBezTo>
                <a:cubicBezTo>
                  <a:pt x="1357766" y="3745592"/>
                  <a:pt x="1355590" y="3762713"/>
                  <a:pt x="1349375" y="3778250"/>
                </a:cubicBezTo>
                <a:cubicBezTo>
                  <a:pt x="1344981" y="3789236"/>
                  <a:pt x="1338792" y="3799417"/>
                  <a:pt x="1333500" y="3810000"/>
                </a:cubicBezTo>
                <a:lnTo>
                  <a:pt x="1031875" y="4079875"/>
                </a:lnTo>
              </a:path>
            </a:pathLst>
          </a:custGeom>
          <a:ln w="254000" cmpd="sng">
            <a:solidFill>
              <a:schemeClr val="accent5">
                <a:lumMod val="20000"/>
                <a:lumOff val="80000"/>
                <a:alpha val="6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460500" y="1905000"/>
            <a:ext cx="390525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dirty="0" err="1" smtClean="0">
                <a:solidFill>
                  <a:srgbClr val="FFFF00"/>
                </a:solidFill>
              </a:rPr>
              <a:t>Línea</a:t>
            </a:r>
            <a:r>
              <a:rPr lang="en-US" sz="2100" dirty="0" smtClean="0">
                <a:solidFill>
                  <a:srgbClr val="FFFF00"/>
                </a:solidFill>
              </a:rPr>
              <a:t> de </a:t>
            </a:r>
            <a:r>
              <a:rPr lang="en-US" sz="2100" dirty="0" err="1" smtClean="0">
                <a:solidFill>
                  <a:srgbClr val="FFFF00"/>
                </a:solidFill>
              </a:rPr>
              <a:t>costa</a:t>
            </a:r>
            <a:r>
              <a:rPr lang="en-US" sz="2100" dirty="0" smtClean="0">
                <a:solidFill>
                  <a:srgbClr val="FFFF00"/>
                </a:solidFill>
              </a:rPr>
              <a:t>: Punta </a:t>
            </a:r>
            <a:r>
              <a:rPr lang="en-US" sz="2100" dirty="0" err="1" smtClean="0">
                <a:solidFill>
                  <a:srgbClr val="FFFF00"/>
                </a:solidFill>
              </a:rPr>
              <a:t>Orión</a:t>
            </a:r>
            <a:r>
              <a:rPr lang="en-US" sz="2100" dirty="0" smtClean="0">
                <a:solidFill>
                  <a:srgbClr val="FFFF00"/>
                </a:solidFill>
              </a:rPr>
              <a:t>, León </a:t>
            </a:r>
            <a:r>
              <a:rPr lang="en-US" sz="2100" dirty="0" err="1" smtClean="0">
                <a:solidFill>
                  <a:srgbClr val="FFFF00"/>
                </a:solidFill>
              </a:rPr>
              <a:t>dormido</a:t>
            </a:r>
            <a:r>
              <a:rPr lang="en-US" sz="2100" dirty="0" smtClean="0">
                <a:solidFill>
                  <a:srgbClr val="FFFF00"/>
                </a:solidFill>
              </a:rPr>
              <a:t>, </a:t>
            </a:r>
            <a:r>
              <a:rPr lang="en-US" sz="2100" dirty="0" err="1" smtClean="0">
                <a:solidFill>
                  <a:srgbClr val="FFFF00"/>
                </a:solidFill>
              </a:rPr>
              <a:t>cementerio</a:t>
            </a:r>
            <a:r>
              <a:rPr lang="en-US" sz="2100" dirty="0" smtClean="0">
                <a:solidFill>
                  <a:srgbClr val="FFFF00"/>
                </a:solidFill>
              </a:rPr>
              <a:t> de </a:t>
            </a:r>
            <a:r>
              <a:rPr lang="en-US" sz="2100" dirty="0" err="1" smtClean="0">
                <a:solidFill>
                  <a:srgbClr val="FFFF00"/>
                </a:solidFill>
              </a:rPr>
              <a:t>ballenas</a:t>
            </a:r>
            <a:endParaRPr lang="en-US" sz="21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Isla Barrientos</a:t>
            </a:r>
            <a:endParaRPr lang="es-ES_tradnl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 l="24007" t="22092" r="6684" b="21267"/>
          <a:stretch>
            <a:fillRect/>
          </a:stretch>
        </p:blipFill>
        <p:spPr>
          <a:xfrm>
            <a:off x="549275" y="2055812"/>
            <a:ext cx="8112125" cy="4143375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1111195" y="3579812"/>
            <a:ext cx="5978580" cy="2441496"/>
            <a:chOff x="1895420" y="3746500"/>
            <a:chExt cx="5978580" cy="2441496"/>
          </a:xfrm>
        </p:grpSpPr>
        <p:sp>
          <p:nvSpPr>
            <p:cNvPr id="6" name="Freeform 5"/>
            <p:cNvSpPr/>
            <p:nvPr/>
          </p:nvSpPr>
          <p:spPr>
            <a:xfrm>
              <a:off x="5613932" y="4905375"/>
              <a:ext cx="2260068" cy="450135"/>
            </a:xfrm>
            <a:custGeom>
              <a:avLst/>
              <a:gdLst>
                <a:gd name="connsiteX0" fmla="*/ 2260068 w 2260068"/>
                <a:gd name="connsiteY0" fmla="*/ 206375 h 450135"/>
                <a:gd name="connsiteX1" fmla="*/ 1926693 w 2260068"/>
                <a:gd name="connsiteY1" fmla="*/ 95250 h 450135"/>
                <a:gd name="connsiteX2" fmla="*/ 1783818 w 2260068"/>
                <a:gd name="connsiteY2" fmla="*/ 47625 h 450135"/>
                <a:gd name="connsiteX3" fmla="*/ 1736193 w 2260068"/>
                <a:gd name="connsiteY3" fmla="*/ 31750 h 450135"/>
                <a:gd name="connsiteX4" fmla="*/ 1593318 w 2260068"/>
                <a:gd name="connsiteY4" fmla="*/ 0 h 450135"/>
                <a:gd name="connsiteX5" fmla="*/ 1386943 w 2260068"/>
                <a:gd name="connsiteY5" fmla="*/ 15875 h 450135"/>
                <a:gd name="connsiteX6" fmla="*/ 1323443 w 2260068"/>
                <a:gd name="connsiteY6" fmla="*/ 31750 h 450135"/>
                <a:gd name="connsiteX7" fmla="*/ 926568 w 2260068"/>
                <a:gd name="connsiteY7" fmla="*/ 47625 h 450135"/>
                <a:gd name="connsiteX8" fmla="*/ 767818 w 2260068"/>
                <a:gd name="connsiteY8" fmla="*/ 63500 h 450135"/>
                <a:gd name="connsiteX9" fmla="*/ 720193 w 2260068"/>
                <a:gd name="connsiteY9" fmla="*/ 79375 h 450135"/>
                <a:gd name="connsiteX10" fmla="*/ 656693 w 2260068"/>
                <a:gd name="connsiteY10" fmla="*/ 95250 h 450135"/>
                <a:gd name="connsiteX11" fmla="*/ 561443 w 2260068"/>
                <a:gd name="connsiteY11" fmla="*/ 158750 h 450135"/>
                <a:gd name="connsiteX12" fmla="*/ 497943 w 2260068"/>
                <a:gd name="connsiteY12" fmla="*/ 254000 h 450135"/>
                <a:gd name="connsiteX13" fmla="*/ 450318 w 2260068"/>
                <a:gd name="connsiteY13" fmla="*/ 349250 h 450135"/>
                <a:gd name="connsiteX14" fmla="*/ 402693 w 2260068"/>
                <a:gd name="connsiteY14" fmla="*/ 365125 h 450135"/>
                <a:gd name="connsiteX15" fmla="*/ 355068 w 2260068"/>
                <a:gd name="connsiteY15" fmla="*/ 396875 h 450135"/>
                <a:gd name="connsiteX16" fmla="*/ 53443 w 2260068"/>
                <a:gd name="connsiteY16" fmla="*/ 428625 h 450135"/>
                <a:gd name="connsiteX17" fmla="*/ 53443 w 2260068"/>
                <a:gd name="connsiteY17" fmla="*/ 428625 h 450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60068" h="450135">
                  <a:moveTo>
                    <a:pt x="2260068" y="206375"/>
                  </a:moveTo>
                  <a:lnTo>
                    <a:pt x="1926693" y="95250"/>
                  </a:lnTo>
                  <a:lnTo>
                    <a:pt x="1783818" y="47625"/>
                  </a:lnTo>
                  <a:cubicBezTo>
                    <a:pt x="1767943" y="42333"/>
                    <a:pt x="1752602" y="35032"/>
                    <a:pt x="1736193" y="31750"/>
                  </a:cubicBezTo>
                  <a:cubicBezTo>
                    <a:pt x="1635424" y="11596"/>
                    <a:pt x="1682995" y="22419"/>
                    <a:pt x="1593318" y="0"/>
                  </a:cubicBezTo>
                  <a:cubicBezTo>
                    <a:pt x="1524526" y="5292"/>
                    <a:pt x="1455465" y="7814"/>
                    <a:pt x="1386943" y="15875"/>
                  </a:cubicBezTo>
                  <a:cubicBezTo>
                    <a:pt x="1365274" y="18424"/>
                    <a:pt x="1345209" y="30249"/>
                    <a:pt x="1323443" y="31750"/>
                  </a:cubicBezTo>
                  <a:cubicBezTo>
                    <a:pt x="1191359" y="40859"/>
                    <a:pt x="1058860" y="42333"/>
                    <a:pt x="926568" y="47625"/>
                  </a:cubicBezTo>
                  <a:cubicBezTo>
                    <a:pt x="873651" y="52917"/>
                    <a:pt x="820380" y="55414"/>
                    <a:pt x="767818" y="63500"/>
                  </a:cubicBezTo>
                  <a:cubicBezTo>
                    <a:pt x="751279" y="66044"/>
                    <a:pt x="736283" y="74778"/>
                    <a:pt x="720193" y="79375"/>
                  </a:cubicBezTo>
                  <a:cubicBezTo>
                    <a:pt x="699214" y="85369"/>
                    <a:pt x="677860" y="89958"/>
                    <a:pt x="656693" y="95250"/>
                  </a:cubicBezTo>
                  <a:cubicBezTo>
                    <a:pt x="624943" y="116417"/>
                    <a:pt x="573510" y="122549"/>
                    <a:pt x="561443" y="158750"/>
                  </a:cubicBezTo>
                  <a:cubicBezTo>
                    <a:pt x="538468" y="227674"/>
                    <a:pt x="557401" y="194542"/>
                    <a:pt x="497943" y="254000"/>
                  </a:cubicBezTo>
                  <a:cubicBezTo>
                    <a:pt x="487485" y="285373"/>
                    <a:pt x="478294" y="326869"/>
                    <a:pt x="450318" y="349250"/>
                  </a:cubicBezTo>
                  <a:cubicBezTo>
                    <a:pt x="437251" y="359703"/>
                    <a:pt x="417660" y="357641"/>
                    <a:pt x="402693" y="365125"/>
                  </a:cubicBezTo>
                  <a:cubicBezTo>
                    <a:pt x="385628" y="373658"/>
                    <a:pt x="373936" y="394045"/>
                    <a:pt x="355068" y="396875"/>
                  </a:cubicBezTo>
                  <a:cubicBezTo>
                    <a:pt x="0" y="450135"/>
                    <a:pt x="175429" y="367632"/>
                    <a:pt x="53443" y="428625"/>
                  </a:cubicBezTo>
                  <a:lnTo>
                    <a:pt x="53443" y="428625"/>
                  </a:lnTo>
                </a:path>
              </a:pathLst>
            </a:custGeom>
            <a:ln w="254000" cmpd="sng">
              <a:solidFill>
                <a:schemeClr val="accent5">
                  <a:lumMod val="20000"/>
                  <a:lumOff val="80000"/>
                  <a:alpha val="6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95420" y="4127500"/>
              <a:ext cx="1962205" cy="2060496"/>
            </a:xfrm>
            <a:custGeom>
              <a:avLst/>
              <a:gdLst>
                <a:gd name="connsiteX0" fmla="*/ 1898705 w 1962205"/>
                <a:gd name="connsiteY0" fmla="*/ 1762125 h 2060496"/>
                <a:gd name="connsiteX1" fmla="*/ 1803455 w 1962205"/>
                <a:gd name="connsiteY1" fmla="*/ 1730375 h 2060496"/>
                <a:gd name="connsiteX2" fmla="*/ 1771705 w 1962205"/>
                <a:gd name="connsiteY2" fmla="*/ 1682750 h 2060496"/>
                <a:gd name="connsiteX3" fmla="*/ 1676455 w 1962205"/>
                <a:gd name="connsiteY3" fmla="*/ 1651000 h 2060496"/>
                <a:gd name="connsiteX4" fmla="*/ 1438330 w 1962205"/>
                <a:gd name="connsiteY4" fmla="*/ 1666875 h 2060496"/>
                <a:gd name="connsiteX5" fmla="*/ 1358955 w 1962205"/>
                <a:gd name="connsiteY5" fmla="*/ 1730375 h 2060496"/>
                <a:gd name="connsiteX6" fmla="*/ 1247830 w 1962205"/>
                <a:gd name="connsiteY6" fmla="*/ 1793875 h 2060496"/>
                <a:gd name="connsiteX7" fmla="*/ 1200205 w 1962205"/>
                <a:gd name="connsiteY7" fmla="*/ 1841500 h 2060496"/>
                <a:gd name="connsiteX8" fmla="*/ 1104955 w 1962205"/>
                <a:gd name="connsiteY8" fmla="*/ 1889125 h 2060496"/>
                <a:gd name="connsiteX9" fmla="*/ 1009705 w 1962205"/>
                <a:gd name="connsiteY9" fmla="*/ 1952625 h 2060496"/>
                <a:gd name="connsiteX10" fmla="*/ 977955 w 1962205"/>
                <a:gd name="connsiteY10" fmla="*/ 2000250 h 2060496"/>
                <a:gd name="connsiteX11" fmla="*/ 882705 w 1962205"/>
                <a:gd name="connsiteY11" fmla="*/ 2047875 h 2060496"/>
                <a:gd name="connsiteX12" fmla="*/ 692205 w 1962205"/>
                <a:gd name="connsiteY12" fmla="*/ 2032000 h 2060496"/>
                <a:gd name="connsiteX13" fmla="*/ 660455 w 1962205"/>
                <a:gd name="connsiteY13" fmla="*/ 1936750 h 2060496"/>
                <a:gd name="connsiteX14" fmla="*/ 644580 w 1962205"/>
                <a:gd name="connsiteY14" fmla="*/ 1825625 h 2060496"/>
                <a:gd name="connsiteX15" fmla="*/ 628705 w 1962205"/>
                <a:gd name="connsiteY15" fmla="*/ 1651000 h 2060496"/>
                <a:gd name="connsiteX16" fmla="*/ 612830 w 1962205"/>
                <a:gd name="connsiteY16" fmla="*/ 1603375 h 2060496"/>
                <a:gd name="connsiteX17" fmla="*/ 596955 w 1962205"/>
                <a:gd name="connsiteY17" fmla="*/ 1539875 h 2060496"/>
                <a:gd name="connsiteX18" fmla="*/ 565205 w 1962205"/>
                <a:gd name="connsiteY18" fmla="*/ 1444625 h 2060496"/>
                <a:gd name="connsiteX19" fmla="*/ 549330 w 1962205"/>
                <a:gd name="connsiteY19" fmla="*/ 1397000 h 2060496"/>
                <a:gd name="connsiteX20" fmla="*/ 517580 w 1962205"/>
                <a:gd name="connsiteY20" fmla="*/ 1349375 h 2060496"/>
                <a:gd name="connsiteX21" fmla="*/ 454080 w 1962205"/>
                <a:gd name="connsiteY21" fmla="*/ 1254125 h 2060496"/>
                <a:gd name="connsiteX22" fmla="*/ 358830 w 1962205"/>
                <a:gd name="connsiteY22" fmla="*/ 1190625 h 2060496"/>
                <a:gd name="connsiteX23" fmla="*/ 342955 w 1962205"/>
                <a:gd name="connsiteY23" fmla="*/ 1143000 h 2060496"/>
                <a:gd name="connsiteX24" fmla="*/ 438205 w 1962205"/>
                <a:gd name="connsiteY24" fmla="*/ 1063625 h 2060496"/>
                <a:gd name="connsiteX25" fmla="*/ 501705 w 1962205"/>
                <a:gd name="connsiteY25" fmla="*/ 968375 h 2060496"/>
                <a:gd name="connsiteX26" fmla="*/ 485830 w 1962205"/>
                <a:gd name="connsiteY26" fmla="*/ 698500 h 2060496"/>
                <a:gd name="connsiteX27" fmla="*/ 438205 w 1962205"/>
                <a:gd name="connsiteY27" fmla="*/ 650875 h 2060496"/>
                <a:gd name="connsiteX28" fmla="*/ 327080 w 1962205"/>
                <a:gd name="connsiteY28" fmla="*/ 523875 h 2060496"/>
                <a:gd name="connsiteX29" fmla="*/ 295330 w 1962205"/>
                <a:gd name="connsiteY29" fmla="*/ 476250 h 2060496"/>
                <a:gd name="connsiteX30" fmla="*/ 247705 w 1962205"/>
                <a:gd name="connsiteY30" fmla="*/ 381000 h 2060496"/>
                <a:gd name="connsiteX31" fmla="*/ 152455 w 1962205"/>
                <a:gd name="connsiteY31" fmla="*/ 317500 h 2060496"/>
                <a:gd name="connsiteX32" fmla="*/ 104830 w 1962205"/>
                <a:gd name="connsiteY32" fmla="*/ 285750 h 2060496"/>
                <a:gd name="connsiteX33" fmla="*/ 57205 w 1962205"/>
                <a:gd name="connsiteY33" fmla="*/ 254000 h 2060496"/>
                <a:gd name="connsiteX34" fmla="*/ 25455 w 1962205"/>
                <a:gd name="connsiteY34" fmla="*/ 206375 h 2060496"/>
                <a:gd name="connsiteX35" fmla="*/ 25455 w 1962205"/>
                <a:gd name="connsiteY35" fmla="*/ 63500 h 2060496"/>
                <a:gd name="connsiteX36" fmla="*/ 57205 w 1962205"/>
                <a:gd name="connsiteY36" fmla="*/ 15875 h 2060496"/>
                <a:gd name="connsiteX37" fmla="*/ 104830 w 1962205"/>
                <a:gd name="connsiteY37" fmla="*/ 0 h 2060496"/>
                <a:gd name="connsiteX38" fmla="*/ 152455 w 1962205"/>
                <a:gd name="connsiteY38" fmla="*/ 15875 h 2060496"/>
                <a:gd name="connsiteX39" fmla="*/ 184205 w 1962205"/>
                <a:gd name="connsiteY39" fmla="*/ 63500 h 2060496"/>
                <a:gd name="connsiteX40" fmla="*/ 231830 w 1962205"/>
                <a:gd name="connsiteY40" fmla="*/ 95250 h 2060496"/>
                <a:gd name="connsiteX41" fmla="*/ 311205 w 1962205"/>
                <a:gd name="connsiteY41" fmla="*/ 174625 h 2060496"/>
                <a:gd name="connsiteX42" fmla="*/ 358830 w 1962205"/>
                <a:gd name="connsiteY42" fmla="*/ 222250 h 2060496"/>
                <a:gd name="connsiteX43" fmla="*/ 390580 w 1962205"/>
                <a:gd name="connsiteY43" fmla="*/ 269875 h 2060496"/>
                <a:gd name="connsiteX44" fmla="*/ 438205 w 1962205"/>
                <a:gd name="connsiteY44" fmla="*/ 285750 h 2060496"/>
                <a:gd name="connsiteX45" fmla="*/ 517580 w 1962205"/>
                <a:gd name="connsiteY45" fmla="*/ 381000 h 2060496"/>
                <a:gd name="connsiteX46" fmla="*/ 596955 w 1962205"/>
                <a:gd name="connsiteY46" fmla="*/ 476250 h 2060496"/>
                <a:gd name="connsiteX47" fmla="*/ 692205 w 1962205"/>
                <a:gd name="connsiteY47" fmla="*/ 508000 h 2060496"/>
                <a:gd name="connsiteX48" fmla="*/ 739830 w 1962205"/>
                <a:gd name="connsiteY48" fmla="*/ 523875 h 2060496"/>
                <a:gd name="connsiteX49" fmla="*/ 787455 w 1962205"/>
                <a:gd name="connsiteY49" fmla="*/ 555625 h 2060496"/>
                <a:gd name="connsiteX50" fmla="*/ 866830 w 1962205"/>
                <a:gd name="connsiteY50" fmla="*/ 571500 h 2060496"/>
                <a:gd name="connsiteX51" fmla="*/ 962080 w 1962205"/>
                <a:gd name="connsiteY51" fmla="*/ 603250 h 2060496"/>
                <a:gd name="connsiteX52" fmla="*/ 1009705 w 1962205"/>
                <a:gd name="connsiteY52" fmla="*/ 619125 h 2060496"/>
                <a:gd name="connsiteX53" fmla="*/ 1104955 w 1962205"/>
                <a:gd name="connsiteY53" fmla="*/ 682625 h 2060496"/>
                <a:gd name="connsiteX54" fmla="*/ 1168455 w 1962205"/>
                <a:gd name="connsiteY54" fmla="*/ 698500 h 2060496"/>
                <a:gd name="connsiteX55" fmla="*/ 1216080 w 1962205"/>
                <a:gd name="connsiteY55" fmla="*/ 714375 h 2060496"/>
                <a:gd name="connsiteX56" fmla="*/ 1358955 w 1962205"/>
                <a:gd name="connsiteY56" fmla="*/ 746125 h 2060496"/>
                <a:gd name="connsiteX57" fmla="*/ 1835205 w 1962205"/>
                <a:gd name="connsiteY57" fmla="*/ 730250 h 2060496"/>
                <a:gd name="connsiteX58" fmla="*/ 1962205 w 1962205"/>
                <a:gd name="connsiteY58" fmla="*/ 523875 h 2060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962205" h="2060496">
                  <a:moveTo>
                    <a:pt x="1898705" y="1762125"/>
                  </a:moveTo>
                  <a:cubicBezTo>
                    <a:pt x="1866955" y="1751542"/>
                    <a:pt x="1822019" y="1758222"/>
                    <a:pt x="1803455" y="1730375"/>
                  </a:cubicBezTo>
                  <a:cubicBezTo>
                    <a:pt x="1792872" y="1714500"/>
                    <a:pt x="1787884" y="1692862"/>
                    <a:pt x="1771705" y="1682750"/>
                  </a:cubicBezTo>
                  <a:cubicBezTo>
                    <a:pt x="1743325" y="1665012"/>
                    <a:pt x="1676455" y="1651000"/>
                    <a:pt x="1676455" y="1651000"/>
                  </a:cubicBezTo>
                  <a:cubicBezTo>
                    <a:pt x="1597080" y="1656292"/>
                    <a:pt x="1517395" y="1658090"/>
                    <a:pt x="1438330" y="1666875"/>
                  </a:cubicBezTo>
                  <a:cubicBezTo>
                    <a:pt x="1368793" y="1674601"/>
                    <a:pt x="1404333" y="1684997"/>
                    <a:pt x="1358955" y="1730375"/>
                  </a:cubicBezTo>
                  <a:cubicBezTo>
                    <a:pt x="1321459" y="1767871"/>
                    <a:pt x="1291409" y="1762747"/>
                    <a:pt x="1247830" y="1793875"/>
                  </a:cubicBezTo>
                  <a:cubicBezTo>
                    <a:pt x="1229561" y="1806924"/>
                    <a:pt x="1217452" y="1827127"/>
                    <a:pt x="1200205" y="1841500"/>
                  </a:cubicBezTo>
                  <a:cubicBezTo>
                    <a:pt x="1115635" y="1911975"/>
                    <a:pt x="1190872" y="1841394"/>
                    <a:pt x="1104955" y="1889125"/>
                  </a:cubicBezTo>
                  <a:cubicBezTo>
                    <a:pt x="1071598" y="1907657"/>
                    <a:pt x="1009705" y="1952625"/>
                    <a:pt x="1009705" y="1952625"/>
                  </a:cubicBezTo>
                  <a:cubicBezTo>
                    <a:pt x="999122" y="1968500"/>
                    <a:pt x="991446" y="1986759"/>
                    <a:pt x="977955" y="2000250"/>
                  </a:cubicBezTo>
                  <a:cubicBezTo>
                    <a:pt x="947181" y="2031024"/>
                    <a:pt x="921440" y="2034963"/>
                    <a:pt x="882705" y="2047875"/>
                  </a:cubicBezTo>
                  <a:cubicBezTo>
                    <a:pt x="819205" y="2042583"/>
                    <a:pt x="749198" y="2060496"/>
                    <a:pt x="692205" y="2032000"/>
                  </a:cubicBezTo>
                  <a:cubicBezTo>
                    <a:pt x="662271" y="2017033"/>
                    <a:pt x="660455" y="1936750"/>
                    <a:pt x="660455" y="1936750"/>
                  </a:cubicBezTo>
                  <a:cubicBezTo>
                    <a:pt x="655163" y="1899708"/>
                    <a:pt x="648712" y="1862814"/>
                    <a:pt x="644580" y="1825625"/>
                  </a:cubicBezTo>
                  <a:cubicBezTo>
                    <a:pt x="638125" y="1767534"/>
                    <a:pt x="636971" y="1708861"/>
                    <a:pt x="628705" y="1651000"/>
                  </a:cubicBezTo>
                  <a:cubicBezTo>
                    <a:pt x="626338" y="1634434"/>
                    <a:pt x="617427" y="1619465"/>
                    <a:pt x="612830" y="1603375"/>
                  </a:cubicBezTo>
                  <a:cubicBezTo>
                    <a:pt x="606836" y="1582396"/>
                    <a:pt x="603224" y="1560773"/>
                    <a:pt x="596955" y="1539875"/>
                  </a:cubicBezTo>
                  <a:cubicBezTo>
                    <a:pt x="587338" y="1507819"/>
                    <a:pt x="575788" y="1476375"/>
                    <a:pt x="565205" y="1444625"/>
                  </a:cubicBezTo>
                  <a:cubicBezTo>
                    <a:pt x="559913" y="1428750"/>
                    <a:pt x="558612" y="1410923"/>
                    <a:pt x="549330" y="1397000"/>
                  </a:cubicBezTo>
                  <a:cubicBezTo>
                    <a:pt x="538747" y="1381125"/>
                    <a:pt x="526113" y="1366440"/>
                    <a:pt x="517580" y="1349375"/>
                  </a:cubicBezTo>
                  <a:cubicBezTo>
                    <a:pt x="483866" y="1281947"/>
                    <a:pt x="527946" y="1311577"/>
                    <a:pt x="454080" y="1254125"/>
                  </a:cubicBezTo>
                  <a:cubicBezTo>
                    <a:pt x="423959" y="1230698"/>
                    <a:pt x="358830" y="1190625"/>
                    <a:pt x="358830" y="1190625"/>
                  </a:cubicBezTo>
                  <a:cubicBezTo>
                    <a:pt x="353538" y="1174750"/>
                    <a:pt x="337663" y="1158875"/>
                    <a:pt x="342955" y="1143000"/>
                  </a:cubicBezTo>
                  <a:cubicBezTo>
                    <a:pt x="351686" y="1116807"/>
                    <a:pt x="416419" y="1078149"/>
                    <a:pt x="438205" y="1063625"/>
                  </a:cubicBezTo>
                  <a:cubicBezTo>
                    <a:pt x="459372" y="1031875"/>
                    <a:pt x="503946" y="1006468"/>
                    <a:pt x="501705" y="968375"/>
                  </a:cubicBezTo>
                  <a:cubicBezTo>
                    <a:pt x="496413" y="878417"/>
                    <a:pt x="503503" y="786864"/>
                    <a:pt x="485830" y="698500"/>
                  </a:cubicBezTo>
                  <a:cubicBezTo>
                    <a:pt x="481427" y="676485"/>
                    <a:pt x="451988" y="668596"/>
                    <a:pt x="438205" y="650875"/>
                  </a:cubicBezTo>
                  <a:cubicBezTo>
                    <a:pt x="338477" y="522654"/>
                    <a:pt x="419277" y="585340"/>
                    <a:pt x="327080" y="523875"/>
                  </a:cubicBezTo>
                  <a:cubicBezTo>
                    <a:pt x="316497" y="508000"/>
                    <a:pt x="303863" y="493315"/>
                    <a:pt x="295330" y="476250"/>
                  </a:cubicBezTo>
                  <a:cubicBezTo>
                    <a:pt x="273941" y="433471"/>
                    <a:pt x="288145" y="416385"/>
                    <a:pt x="247705" y="381000"/>
                  </a:cubicBezTo>
                  <a:cubicBezTo>
                    <a:pt x="218988" y="355872"/>
                    <a:pt x="184205" y="338667"/>
                    <a:pt x="152455" y="317500"/>
                  </a:cubicBezTo>
                  <a:lnTo>
                    <a:pt x="104830" y="285750"/>
                  </a:lnTo>
                  <a:lnTo>
                    <a:pt x="57205" y="254000"/>
                  </a:lnTo>
                  <a:cubicBezTo>
                    <a:pt x="46622" y="238125"/>
                    <a:pt x="33988" y="223440"/>
                    <a:pt x="25455" y="206375"/>
                  </a:cubicBezTo>
                  <a:cubicBezTo>
                    <a:pt x="0" y="155466"/>
                    <a:pt x="5676" y="122836"/>
                    <a:pt x="25455" y="63500"/>
                  </a:cubicBezTo>
                  <a:cubicBezTo>
                    <a:pt x="31488" y="45400"/>
                    <a:pt x="42307" y="27794"/>
                    <a:pt x="57205" y="15875"/>
                  </a:cubicBezTo>
                  <a:cubicBezTo>
                    <a:pt x="70272" y="5422"/>
                    <a:pt x="88955" y="5292"/>
                    <a:pt x="104830" y="0"/>
                  </a:cubicBezTo>
                  <a:cubicBezTo>
                    <a:pt x="120705" y="5292"/>
                    <a:pt x="139388" y="5422"/>
                    <a:pt x="152455" y="15875"/>
                  </a:cubicBezTo>
                  <a:cubicBezTo>
                    <a:pt x="167353" y="27794"/>
                    <a:pt x="170714" y="50009"/>
                    <a:pt x="184205" y="63500"/>
                  </a:cubicBezTo>
                  <a:cubicBezTo>
                    <a:pt x="197696" y="76991"/>
                    <a:pt x="215955" y="84667"/>
                    <a:pt x="231830" y="95250"/>
                  </a:cubicBezTo>
                  <a:cubicBezTo>
                    <a:pt x="290038" y="182563"/>
                    <a:pt x="231830" y="108479"/>
                    <a:pt x="311205" y="174625"/>
                  </a:cubicBezTo>
                  <a:cubicBezTo>
                    <a:pt x="328452" y="188998"/>
                    <a:pt x="344457" y="205003"/>
                    <a:pt x="358830" y="222250"/>
                  </a:cubicBezTo>
                  <a:cubicBezTo>
                    <a:pt x="371044" y="236907"/>
                    <a:pt x="375682" y="257956"/>
                    <a:pt x="390580" y="269875"/>
                  </a:cubicBezTo>
                  <a:cubicBezTo>
                    <a:pt x="403647" y="280328"/>
                    <a:pt x="422330" y="280458"/>
                    <a:pt x="438205" y="285750"/>
                  </a:cubicBezTo>
                  <a:cubicBezTo>
                    <a:pt x="517034" y="403994"/>
                    <a:pt x="415720" y="258768"/>
                    <a:pt x="517580" y="381000"/>
                  </a:cubicBezTo>
                  <a:cubicBezTo>
                    <a:pt x="546541" y="415753"/>
                    <a:pt x="553775" y="452261"/>
                    <a:pt x="596955" y="476250"/>
                  </a:cubicBezTo>
                  <a:cubicBezTo>
                    <a:pt x="626211" y="492503"/>
                    <a:pt x="660455" y="497417"/>
                    <a:pt x="692205" y="508000"/>
                  </a:cubicBezTo>
                  <a:cubicBezTo>
                    <a:pt x="708080" y="513292"/>
                    <a:pt x="725907" y="514593"/>
                    <a:pt x="739830" y="523875"/>
                  </a:cubicBezTo>
                  <a:cubicBezTo>
                    <a:pt x="755705" y="534458"/>
                    <a:pt x="769590" y="548926"/>
                    <a:pt x="787455" y="555625"/>
                  </a:cubicBezTo>
                  <a:cubicBezTo>
                    <a:pt x="812719" y="565099"/>
                    <a:pt x="840798" y="564400"/>
                    <a:pt x="866830" y="571500"/>
                  </a:cubicBezTo>
                  <a:cubicBezTo>
                    <a:pt x="899118" y="580306"/>
                    <a:pt x="930330" y="592667"/>
                    <a:pt x="962080" y="603250"/>
                  </a:cubicBezTo>
                  <a:cubicBezTo>
                    <a:pt x="977955" y="608542"/>
                    <a:pt x="995782" y="609843"/>
                    <a:pt x="1009705" y="619125"/>
                  </a:cubicBezTo>
                  <a:cubicBezTo>
                    <a:pt x="1041455" y="640292"/>
                    <a:pt x="1067936" y="673370"/>
                    <a:pt x="1104955" y="682625"/>
                  </a:cubicBezTo>
                  <a:cubicBezTo>
                    <a:pt x="1126122" y="687917"/>
                    <a:pt x="1147476" y="692506"/>
                    <a:pt x="1168455" y="698500"/>
                  </a:cubicBezTo>
                  <a:cubicBezTo>
                    <a:pt x="1184545" y="703097"/>
                    <a:pt x="1199745" y="710745"/>
                    <a:pt x="1216080" y="714375"/>
                  </a:cubicBezTo>
                  <a:cubicBezTo>
                    <a:pt x="1383714" y="751627"/>
                    <a:pt x="1251744" y="710388"/>
                    <a:pt x="1358955" y="746125"/>
                  </a:cubicBezTo>
                  <a:lnTo>
                    <a:pt x="1835205" y="730250"/>
                  </a:lnTo>
                  <a:lnTo>
                    <a:pt x="1962205" y="523875"/>
                  </a:lnTo>
                </a:path>
              </a:pathLst>
            </a:custGeom>
            <a:ln w="254000" cmpd="sng">
              <a:solidFill>
                <a:schemeClr val="accent5">
                  <a:lumMod val="20000"/>
                  <a:lumOff val="80000"/>
                  <a:alpha val="6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7207250" y="3746500"/>
              <a:ext cx="508000" cy="728621"/>
            </a:xfrm>
            <a:custGeom>
              <a:avLst/>
              <a:gdLst>
                <a:gd name="connsiteX0" fmla="*/ 95250 w 508000"/>
                <a:gd name="connsiteY0" fmla="*/ 0 h 728621"/>
                <a:gd name="connsiteX1" fmla="*/ 63500 w 508000"/>
                <a:gd name="connsiteY1" fmla="*/ 47625 h 728621"/>
                <a:gd name="connsiteX2" fmla="*/ 31750 w 508000"/>
                <a:gd name="connsiteY2" fmla="*/ 142875 h 728621"/>
                <a:gd name="connsiteX3" fmla="*/ 15875 w 508000"/>
                <a:gd name="connsiteY3" fmla="*/ 254000 h 728621"/>
                <a:gd name="connsiteX4" fmla="*/ 0 w 508000"/>
                <a:gd name="connsiteY4" fmla="*/ 317500 h 728621"/>
                <a:gd name="connsiteX5" fmla="*/ 15875 w 508000"/>
                <a:gd name="connsiteY5" fmla="*/ 492125 h 728621"/>
                <a:gd name="connsiteX6" fmla="*/ 63500 w 508000"/>
                <a:gd name="connsiteY6" fmla="*/ 587375 h 728621"/>
                <a:gd name="connsiteX7" fmla="*/ 111125 w 508000"/>
                <a:gd name="connsiteY7" fmla="*/ 619125 h 728621"/>
                <a:gd name="connsiteX8" fmla="*/ 127000 w 508000"/>
                <a:gd name="connsiteY8" fmla="*/ 666750 h 728621"/>
                <a:gd name="connsiteX9" fmla="*/ 508000 w 508000"/>
                <a:gd name="connsiteY9" fmla="*/ 698500 h 728621"/>
                <a:gd name="connsiteX10" fmla="*/ 508000 w 508000"/>
                <a:gd name="connsiteY10" fmla="*/ 698500 h 728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08000" h="728621">
                  <a:moveTo>
                    <a:pt x="95250" y="0"/>
                  </a:moveTo>
                  <a:cubicBezTo>
                    <a:pt x="84667" y="15875"/>
                    <a:pt x="71249" y="30190"/>
                    <a:pt x="63500" y="47625"/>
                  </a:cubicBezTo>
                  <a:cubicBezTo>
                    <a:pt x="49908" y="78208"/>
                    <a:pt x="31750" y="142875"/>
                    <a:pt x="31750" y="142875"/>
                  </a:cubicBezTo>
                  <a:cubicBezTo>
                    <a:pt x="26458" y="179917"/>
                    <a:pt x="22568" y="217186"/>
                    <a:pt x="15875" y="254000"/>
                  </a:cubicBezTo>
                  <a:cubicBezTo>
                    <a:pt x="11972" y="275466"/>
                    <a:pt x="0" y="295682"/>
                    <a:pt x="0" y="317500"/>
                  </a:cubicBezTo>
                  <a:cubicBezTo>
                    <a:pt x="0" y="375948"/>
                    <a:pt x="7609" y="434264"/>
                    <a:pt x="15875" y="492125"/>
                  </a:cubicBezTo>
                  <a:cubicBezTo>
                    <a:pt x="20179" y="522252"/>
                    <a:pt x="42540" y="566415"/>
                    <a:pt x="63500" y="587375"/>
                  </a:cubicBezTo>
                  <a:cubicBezTo>
                    <a:pt x="76991" y="600866"/>
                    <a:pt x="95250" y="608542"/>
                    <a:pt x="111125" y="619125"/>
                  </a:cubicBezTo>
                  <a:cubicBezTo>
                    <a:pt x="116417" y="635000"/>
                    <a:pt x="113383" y="657024"/>
                    <a:pt x="127000" y="666750"/>
                  </a:cubicBezTo>
                  <a:cubicBezTo>
                    <a:pt x="213619" y="728621"/>
                    <a:pt x="470522" y="698500"/>
                    <a:pt x="508000" y="698500"/>
                  </a:cubicBezTo>
                  <a:lnTo>
                    <a:pt x="508000" y="698500"/>
                  </a:lnTo>
                </a:path>
              </a:pathLst>
            </a:custGeom>
            <a:ln w="254000" cmpd="sng">
              <a:solidFill>
                <a:schemeClr val="accent5">
                  <a:lumMod val="20000"/>
                  <a:lumOff val="80000"/>
                  <a:alpha val="6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693968" y="2195182"/>
            <a:ext cx="39052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dirty="0" err="1" smtClean="0">
                <a:solidFill>
                  <a:srgbClr val="FFFF00"/>
                </a:solidFill>
              </a:rPr>
              <a:t>Pingüineras</a:t>
            </a:r>
            <a:r>
              <a:rPr lang="en-US" sz="2100" dirty="0" smtClean="0">
                <a:solidFill>
                  <a:srgbClr val="FFFF00"/>
                </a:solidFill>
              </a:rPr>
              <a:t>, </a:t>
            </a:r>
            <a:r>
              <a:rPr lang="en-US" sz="2100" dirty="0" err="1" smtClean="0">
                <a:solidFill>
                  <a:srgbClr val="FFFF00"/>
                </a:solidFill>
              </a:rPr>
              <a:t>punta</a:t>
            </a:r>
            <a:r>
              <a:rPr lang="en-US" sz="2100" dirty="0" smtClean="0">
                <a:solidFill>
                  <a:srgbClr val="FFFF00"/>
                </a:solidFill>
              </a:rPr>
              <a:t> </a:t>
            </a:r>
            <a:r>
              <a:rPr lang="en-US" sz="2100" dirty="0" err="1" smtClean="0">
                <a:solidFill>
                  <a:srgbClr val="FFFF00"/>
                </a:solidFill>
              </a:rPr>
              <a:t>Oeste</a:t>
            </a:r>
            <a:r>
              <a:rPr lang="en-US" sz="2100" dirty="0" smtClean="0">
                <a:solidFill>
                  <a:srgbClr val="FFFF00"/>
                </a:solidFill>
              </a:rPr>
              <a:t>, sector </a:t>
            </a:r>
            <a:r>
              <a:rPr lang="en-US" sz="2100" dirty="0" err="1" smtClean="0">
                <a:solidFill>
                  <a:srgbClr val="FFFF00"/>
                </a:solidFill>
              </a:rPr>
              <a:t>Obelisco</a:t>
            </a:r>
            <a:endParaRPr lang="en-US" sz="21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eeze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Breeze">
      <a:majorFont>
        <a:latin typeface="News Gothic MT"/>
        <a:ea typeface=""/>
        <a:cs typeface=""/>
        <a:font script="Jpan" typeface="ＭＳ Ｐゴシック"/>
      </a:majorFont>
      <a:minorFont>
        <a:latin typeface="News Gothic MT"/>
        <a:ea typeface=""/>
        <a:cs typeface=""/>
        <a:font script="Jpan" typeface="ＭＳ Ｐゴシック"/>
      </a:minorFont>
    </a:fontScheme>
    <a:fmtScheme name="Breeze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Breeze.thmx</Template>
  <TotalTime>652</TotalTime>
  <Words>921</Words>
  <Application>Microsoft Office PowerPoint</Application>
  <PresentationFormat>Presentación en pantalla (4:3)</PresentationFormat>
  <Paragraphs>240</Paragraphs>
  <Slides>34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34</vt:i4>
      </vt:variant>
    </vt:vector>
  </HeadingPairs>
  <TitlesOfParts>
    <vt:vector size="35" baseType="lpstr">
      <vt:lpstr>Breeze</vt:lpstr>
      <vt:lpstr>Monitoreo, investigación y plan de conservación de los pinnípedos presentes en los alrededores de la Estación Pedro Vicente Maldonado, Antártida</vt:lpstr>
      <vt:lpstr>Antecedentes</vt:lpstr>
      <vt:lpstr>Antecedentes</vt:lpstr>
      <vt:lpstr>Justificación</vt:lpstr>
      <vt:lpstr>Objetivos</vt:lpstr>
      <vt:lpstr>Área de estudio</vt:lpstr>
      <vt:lpstr>Área de estudio</vt:lpstr>
      <vt:lpstr>Punta Fort Williams</vt:lpstr>
      <vt:lpstr>Isla Barrientos</vt:lpstr>
      <vt:lpstr>Isla Dee</vt:lpstr>
      <vt:lpstr>Punta Ambato</vt:lpstr>
      <vt:lpstr>Isla Torre</vt:lpstr>
      <vt:lpstr>Isla Robert</vt:lpstr>
      <vt:lpstr>Bahía Chile</vt:lpstr>
      <vt:lpstr>Trabajo de campo</vt:lpstr>
      <vt:lpstr>Trabajo de campo</vt:lpstr>
      <vt:lpstr>Trabajo de Gabinete</vt:lpstr>
      <vt:lpstr>Resultados  Campaña 2013</vt:lpstr>
      <vt:lpstr>Cronograma de censos</vt:lpstr>
      <vt:lpstr>Esfuerzo de muestreo</vt:lpstr>
      <vt:lpstr>Avistamientos por localidad</vt:lpstr>
      <vt:lpstr>Avistamientos por localidad y especie</vt:lpstr>
      <vt:lpstr>Elefante marino del Sur</vt:lpstr>
      <vt:lpstr>Lobo marino de dos pelos</vt:lpstr>
      <vt:lpstr>Foca de Weddell</vt:lpstr>
      <vt:lpstr>Foca cangrejera</vt:lpstr>
      <vt:lpstr>Foca leopardo</vt:lpstr>
      <vt:lpstr>Abundancia relativa</vt:lpstr>
      <vt:lpstr>Comparación de frecuencias</vt:lpstr>
      <vt:lpstr>Trabajo pendiente</vt:lpstr>
      <vt:lpstr>Fotoidentificación con: Foca de Weddell</vt:lpstr>
      <vt:lpstr>Etapas del proyecto</vt:lpstr>
      <vt:lpstr>Recomendaciones</vt:lpstr>
      <vt:lpstr>Presentación de PowerPoint</vt:lpstr>
    </vt:vector>
  </TitlesOfParts>
  <Manager/>
  <Company>JHU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Monitoreo, investigación y plan de conservación de los pinnípedos presentes en los alrededores de la Estación Pedro Vicente Maldonado, Antártida</dc:title>
  <dc:subject/>
  <dc:creator>Santiago Burneo</dc:creator>
  <cp:keywords/>
  <dc:description/>
  <cp:lastModifiedBy>BURNEO NUNEZ SANTIAGO FERNANDO</cp:lastModifiedBy>
  <cp:revision>22</cp:revision>
  <dcterms:created xsi:type="dcterms:W3CDTF">2013-01-30T18:59:25Z</dcterms:created>
  <dcterms:modified xsi:type="dcterms:W3CDTF">2013-06-19T17:25:58Z</dcterms:modified>
  <cp:category/>
</cp:coreProperties>
</file>