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8"/>
  </p:notesMasterIdLst>
  <p:sldIdLst>
    <p:sldId id="256" r:id="rId2"/>
    <p:sldId id="297" r:id="rId3"/>
    <p:sldId id="258" r:id="rId4"/>
    <p:sldId id="257" r:id="rId5"/>
    <p:sldId id="293" r:id="rId6"/>
    <p:sldId id="292" r:id="rId7"/>
    <p:sldId id="288" r:id="rId8"/>
    <p:sldId id="260" r:id="rId9"/>
    <p:sldId id="287" r:id="rId10"/>
    <p:sldId id="268" r:id="rId11"/>
    <p:sldId id="289" r:id="rId12"/>
    <p:sldId id="259" r:id="rId13"/>
    <p:sldId id="261" r:id="rId14"/>
    <p:sldId id="285" r:id="rId15"/>
    <p:sldId id="290" r:id="rId16"/>
    <p:sldId id="273" r:id="rId17"/>
    <p:sldId id="266" r:id="rId18"/>
    <p:sldId id="265" r:id="rId19"/>
    <p:sldId id="264" r:id="rId20"/>
    <p:sldId id="267" r:id="rId21"/>
    <p:sldId id="270" r:id="rId22"/>
    <p:sldId id="271" r:id="rId23"/>
    <p:sldId id="272" r:id="rId24"/>
    <p:sldId id="274" r:id="rId25"/>
    <p:sldId id="275" r:id="rId26"/>
    <p:sldId id="276" r:id="rId27"/>
    <p:sldId id="278" r:id="rId28"/>
    <p:sldId id="280" r:id="rId29"/>
    <p:sldId id="277" r:id="rId30"/>
    <p:sldId id="281" r:id="rId31"/>
    <p:sldId id="284" r:id="rId32"/>
    <p:sldId id="286" r:id="rId33"/>
    <p:sldId id="291" r:id="rId34"/>
    <p:sldId id="279" r:id="rId35"/>
    <p:sldId id="298" r:id="rId36"/>
    <p:sldId id="299" r:id="rId3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8F36E6-6EFE-4926-AA16-35A85F5247CF}" type="datetimeFigureOut">
              <a:rPr lang="es-EC" smtClean="0"/>
              <a:pPr/>
              <a:t>17/03/2011</a:t>
            </a:fld>
            <a:endParaRPr lang="es-EC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C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7C0BB7-A4A7-48F7-8261-BA249B89D52B}" type="slidenum">
              <a:rPr lang="es-EC" smtClean="0"/>
              <a:pPr/>
              <a:t>‹Nº›</a:t>
            </a:fld>
            <a:endParaRPr lang="es-EC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C0BB7-A4A7-48F7-8261-BA249B89D52B}" type="slidenum">
              <a:rPr lang="es-EC" smtClean="0"/>
              <a:pPr/>
              <a:t>1</a:t>
            </a:fld>
            <a:endParaRPr lang="es-EC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C0BB7-A4A7-48F7-8261-BA249B89D52B}" type="slidenum">
              <a:rPr lang="es-EC" smtClean="0"/>
              <a:pPr/>
              <a:t>10</a:t>
            </a:fld>
            <a:endParaRPr lang="es-EC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C0BB7-A4A7-48F7-8261-BA249B89D52B}" type="slidenum">
              <a:rPr lang="es-EC" smtClean="0"/>
              <a:pPr/>
              <a:t>11</a:t>
            </a:fld>
            <a:endParaRPr lang="es-EC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C0BB7-A4A7-48F7-8261-BA249B89D52B}" type="slidenum">
              <a:rPr lang="es-EC" smtClean="0"/>
              <a:pPr/>
              <a:t>12</a:t>
            </a:fld>
            <a:endParaRPr lang="es-EC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C0BB7-A4A7-48F7-8261-BA249B89D52B}" type="slidenum">
              <a:rPr lang="es-EC" smtClean="0"/>
              <a:pPr/>
              <a:t>13</a:t>
            </a:fld>
            <a:endParaRPr lang="es-EC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C0BB7-A4A7-48F7-8261-BA249B89D52B}" type="slidenum">
              <a:rPr lang="es-EC" smtClean="0"/>
              <a:pPr/>
              <a:t>14</a:t>
            </a:fld>
            <a:endParaRPr lang="es-EC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C0BB7-A4A7-48F7-8261-BA249B89D52B}" type="slidenum">
              <a:rPr lang="es-EC" smtClean="0"/>
              <a:pPr/>
              <a:t>15</a:t>
            </a:fld>
            <a:endParaRPr lang="es-EC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C0BB7-A4A7-48F7-8261-BA249B89D52B}" type="slidenum">
              <a:rPr lang="es-EC" smtClean="0"/>
              <a:pPr/>
              <a:t>16</a:t>
            </a:fld>
            <a:endParaRPr lang="es-EC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C0BB7-A4A7-48F7-8261-BA249B89D52B}" type="slidenum">
              <a:rPr lang="es-EC" smtClean="0"/>
              <a:pPr/>
              <a:t>17</a:t>
            </a:fld>
            <a:endParaRPr lang="es-EC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C0BB7-A4A7-48F7-8261-BA249B89D52B}" type="slidenum">
              <a:rPr lang="es-EC" smtClean="0"/>
              <a:pPr/>
              <a:t>18</a:t>
            </a:fld>
            <a:endParaRPr lang="es-EC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C0BB7-A4A7-48F7-8261-BA249B89D52B}" type="slidenum">
              <a:rPr lang="es-EC" smtClean="0"/>
              <a:pPr/>
              <a:t>19</a:t>
            </a:fld>
            <a:endParaRPr lang="es-EC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C0BB7-A4A7-48F7-8261-BA249B89D52B}" type="slidenum">
              <a:rPr lang="es-EC" smtClean="0"/>
              <a:pPr/>
              <a:t>2</a:t>
            </a:fld>
            <a:endParaRPr lang="es-EC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C0BB7-A4A7-48F7-8261-BA249B89D52B}" type="slidenum">
              <a:rPr lang="es-EC" smtClean="0"/>
              <a:pPr/>
              <a:t>20</a:t>
            </a:fld>
            <a:endParaRPr lang="es-EC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C0BB7-A4A7-48F7-8261-BA249B89D52B}" type="slidenum">
              <a:rPr lang="es-EC" smtClean="0"/>
              <a:pPr/>
              <a:t>21</a:t>
            </a:fld>
            <a:endParaRPr lang="es-EC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C0BB7-A4A7-48F7-8261-BA249B89D52B}" type="slidenum">
              <a:rPr lang="es-EC" smtClean="0"/>
              <a:pPr/>
              <a:t>22</a:t>
            </a:fld>
            <a:endParaRPr lang="es-EC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C0BB7-A4A7-48F7-8261-BA249B89D52B}" type="slidenum">
              <a:rPr lang="es-EC" smtClean="0"/>
              <a:pPr/>
              <a:t>23</a:t>
            </a:fld>
            <a:endParaRPr lang="es-EC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C0BB7-A4A7-48F7-8261-BA249B89D52B}" type="slidenum">
              <a:rPr lang="es-EC" smtClean="0"/>
              <a:pPr/>
              <a:t>24</a:t>
            </a:fld>
            <a:endParaRPr lang="es-EC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C0BB7-A4A7-48F7-8261-BA249B89D52B}" type="slidenum">
              <a:rPr lang="es-EC" smtClean="0"/>
              <a:pPr/>
              <a:t>25</a:t>
            </a:fld>
            <a:endParaRPr lang="es-EC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C0BB7-A4A7-48F7-8261-BA249B89D52B}" type="slidenum">
              <a:rPr lang="es-EC" smtClean="0"/>
              <a:pPr/>
              <a:t>26</a:t>
            </a:fld>
            <a:endParaRPr lang="es-EC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C0BB7-A4A7-48F7-8261-BA249B89D52B}" type="slidenum">
              <a:rPr lang="es-EC" smtClean="0"/>
              <a:pPr/>
              <a:t>27</a:t>
            </a:fld>
            <a:endParaRPr lang="es-EC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C0BB7-A4A7-48F7-8261-BA249B89D52B}" type="slidenum">
              <a:rPr lang="es-EC" smtClean="0"/>
              <a:pPr/>
              <a:t>28</a:t>
            </a:fld>
            <a:endParaRPr lang="es-EC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C0BB7-A4A7-48F7-8261-BA249B89D52B}" type="slidenum">
              <a:rPr lang="es-EC" smtClean="0"/>
              <a:pPr/>
              <a:t>29</a:t>
            </a:fld>
            <a:endParaRPr lang="es-EC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C0BB7-A4A7-48F7-8261-BA249B89D52B}" type="slidenum">
              <a:rPr lang="es-EC" smtClean="0"/>
              <a:pPr/>
              <a:t>3</a:t>
            </a:fld>
            <a:endParaRPr lang="es-EC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C0BB7-A4A7-48F7-8261-BA249B89D52B}" type="slidenum">
              <a:rPr lang="es-EC" smtClean="0"/>
              <a:pPr/>
              <a:t>30</a:t>
            </a:fld>
            <a:endParaRPr lang="es-EC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C0BB7-A4A7-48F7-8261-BA249B89D52B}" type="slidenum">
              <a:rPr lang="es-EC" smtClean="0"/>
              <a:pPr/>
              <a:t>31</a:t>
            </a:fld>
            <a:endParaRPr lang="es-EC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C0BB7-A4A7-48F7-8261-BA249B89D52B}" type="slidenum">
              <a:rPr lang="es-EC" smtClean="0"/>
              <a:pPr/>
              <a:t>32</a:t>
            </a:fld>
            <a:endParaRPr lang="es-EC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C0BB7-A4A7-48F7-8261-BA249B89D52B}" type="slidenum">
              <a:rPr lang="es-EC" smtClean="0"/>
              <a:pPr/>
              <a:t>33</a:t>
            </a:fld>
            <a:endParaRPr lang="es-EC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C0BB7-A4A7-48F7-8261-BA249B89D52B}" type="slidenum">
              <a:rPr lang="es-EC" smtClean="0"/>
              <a:pPr/>
              <a:t>34</a:t>
            </a:fld>
            <a:endParaRPr lang="es-EC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C0BB7-A4A7-48F7-8261-BA249B89D52B}" type="slidenum">
              <a:rPr lang="es-EC" smtClean="0"/>
              <a:pPr/>
              <a:t>35</a:t>
            </a:fld>
            <a:endParaRPr lang="es-EC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C0BB7-A4A7-48F7-8261-BA249B89D52B}" type="slidenum">
              <a:rPr lang="es-EC" smtClean="0"/>
              <a:pPr/>
              <a:t>36</a:t>
            </a:fld>
            <a:endParaRPr lang="es-EC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C0BB7-A4A7-48F7-8261-BA249B89D52B}" type="slidenum">
              <a:rPr lang="es-EC" smtClean="0"/>
              <a:pPr/>
              <a:t>4</a:t>
            </a:fld>
            <a:endParaRPr lang="es-EC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C0BB7-A4A7-48F7-8261-BA249B89D52B}" type="slidenum">
              <a:rPr lang="es-EC" smtClean="0"/>
              <a:pPr/>
              <a:t>5</a:t>
            </a:fld>
            <a:endParaRPr lang="es-EC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C0BB7-A4A7-48F7-8261-BA249B89D52B}" type="slidenum">
              <a:rPr lang="es-EC" smtClean="0"/>
              <a:pPr/>
              <a:t>6</a:t>
            </a:fld>
            <a:endParaRPr lang="es-EC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C0BB7-A4A7-48F7-8261-BA249B89D52B}" type="slidenum">
              <a:rPr lang="es-EC" smtClean="0"/>
              <a:pPr/>
              <a:t>7</a:t>
            </a:fld>
            <a:endParaRPr lang="es-EC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C0BB7-A4A7-48F7-8261-BA249B89D52B}" type="slidenum">
              <a:rPr lang="es-EC" smtClean="0"/>
              <a:pPr/>
              <a:t>8</a:t>
            </a:fld>
            <a:endParaRPr lang="es-EC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C0BB7-A4A7-48F7-8261-BA249B89D52B}" type="slidenum">
              <a:rPr lang="es-EC" smtClean="0"/>
              <a:pPr/>
              <a:t>9</a:t>
            </a:fld>
            <a:endParaRPr lang="es-EC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35770F-6515-411A-A4A6-0FA5DB066B29}" type="datetimeFigureOut">
              <a:rPr lang="es-EC" smtClean="0"/>
              <a:pPr/>
              <a:t>17/03/2011</a:t>
            </a:fld>
            <a:endParaRPr lang="es-EC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67CC3F-18C2-4FD9-98CB-C6630E213DDE}" type="slidenum">
              <a:rPr lang="es-EC" smtClean="0"/>
              <a:pPr/>
              <a:t>‹Nº›</a:t>
            </a:fld>
            <a:endParaRPr lang="es-EC"/>
          </a:p>
        </p:txBody>
      </p:sp>
      <p:sp>
        <p:nvSpPr>
          <p:cNvPr id="32" name="31 Rectángulo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38 Rectángulo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39 Rectángulo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40 Rectángulo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41 Rectángulo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56" name="55 Rectángulo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64 Rectángulo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65 Rectángulo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66 Rectángulo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35770F-6515-411A-A4A6-0FA5DB066B29}" type="datetimeFigureOut">
              <a:rPr lang="es-EC" smtClean="0"/>
              <a:pPr/>
              <a:t>17/03/2011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67CC3F-18C2-4FD9-98CB-C6630E213DDE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35770F-6515-411A-A4A6-0FA5DB066B29}" type="datetimeFigureOut">
              <a:rPr lang="es-EC" smtClean="0"/>
              <a:pPr/>
              <a:t>17/03/2011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67CC3F-18C2-4FD9-98CB-C6630E213DDE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35770F-6515-411A-A4A6-0FA5DB066B29}" type="datetimeFigureOut">
              <a:rPr lang="es-EC" smtClean="0"/>
              <a:pPr/>
              <a:t>17/03/2011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67CC3F-18C2-4FD9-98CB-C6630E213DDE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Forma libre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14 Forma libre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12 Forma libre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15 Forma libre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16 Forma libre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17 Forma libre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18 Forma libre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19 Forma libre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20 Forma libre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21 Forma libre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22 Forma libre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23 Forma libre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24 Forma libre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25 Forma libre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26 Forma libre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35770F-6515-411A-A4A6-0FA5DB066B29}" type="datetimeFigureOut">
              <a:rPr lang="es-EC" smtClean="0"/>
              <a:pPr/>
              <a:t>17/03/2011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67CC3F-18C2-4FD9-98CB-C6630E213DDE}" type="slidenum">
              <a:rPr lang="es-EC" smtClean="0"/>
              <a:pPr/>
              <a:t>‹Nº›</a:t>
            </a:fld>
            <a:endParaRPr lang="es-EC"/>
          </a:p>
        </p:txBody>
      </p:sp>
      <p:sp>
        <p:nvSpPr>
          <p:cNvPr id="7" name="6 Rectángulo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8" name="7 Rectángulo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8 Rectángulo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9 Rectángulo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11 Rectángulo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35770F-6515-411A-A4A6-0FA5DB066B29}" type="datetimeFigureOut">
              <a:rPr lang="es-EC" smtClean="0"/>
              <a:pPr/>
              <a:t>17/03/2011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67CC3F-18C2-4FD9-98CB-C6630E213DDE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24 Rectángulo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35770F-6515-411A-A4A6-0FA5DB066B29}" type="datetimeFigureOut">
              <a:rPr lang="es-EC" smtClean="0"/>
              <a:pPr/>
              <a:t>17/03/2011</a:t>
            </a:fld>
            <a:endParaRPr lang="es-EC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67CC3F-18C2-4FD9-98CB-C6630E213DDE}" type="slidenum">
              <a:rPr lang="es-EC" smtClean="0"/>
              <a:pPr/>
              <a:t>‹Nº›</a:t>
            </a:fld>
            <a:endParaRPr lang="es-EC"/>
          </a:p>
        </p:txBody>
      </p:sp>
      <p:sp>
        <p:nvSpPr>
          <p:cNvPr id="16" name="15 Rectángulo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16 Rectángulo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17 Rectángulo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18 Rectángulo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19 Rectángulo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20 Rectángulo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21 Rectángulo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28 Rectángulo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29 Rectángulo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35770F-6515-411A-A4A6-0FA5DB066B29}" type="datetimeFigureOut">
              <a:rPr lang="es-EC" smtClean="0"/>
              <a:pPr/>
              <a:t>17/03/2011</a:t>
            </a:fld>
            <a:endParaRPr lang="es-EC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67CC3F-18C2-4FD9-98CB-C6630E213DDE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35770F-6515-411A-A4A6-0FA5DB066B29}" type="datetimeFigureOut">
              <a:rPr lang="es-EC" smtClean="0"/>
              <a:pPr/>
              <a:t>17/03/2011</a:t>
            </a:fld>
            <a:endParaRPr lang="es-EC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67CC3F-18C2-4FD9-98CB-C6630E213DDE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35770F-6515-411A-A4A6-0FA5DB066B29}" type="datetimeFigureOut">
              <a:rPr lang="es-EC" smtClean="0"/>
              <a:pPr/>
              <a:t>17/03/2011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67CC3F-18C2-4FD9-98CB-C6630E213DDE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Rectángulo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8 Conector recto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9 Grupo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14 Conector recto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15 Conector recto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16 Conector recto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1 Título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s-ES" smtClean="0"/>
              <a:t>Haga clic en el icono para agregar una imagen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grpSp>
        <p:nvGrpSpPr>
          <p:cNvPr id="14" name="13 Grupo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10 Conector recto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11 Conector recto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12 Conector recto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17 Grupo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18 Conector recto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19 Conector recto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20 Conector recto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7A35770F-6515-411A-A4A6-0FA5DB066B29}" type="datetimeFigureOut">
              <a:rPr lang="es-EC" smtClean="0"/>
              <a:pPr/>
              <a:t>17/03/2011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6D67CC3F-18C2-4FD9-98CB-C6630E213DDE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Rectángulo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Rectángulo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11 Rectángulo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14 Rectángulo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15 Rectángulo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16 Rectángulo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A35770F-6515-411A-A4A6-0FA5DB066B29}" type="datetimeFigureOut">
              <a:rPr lang="es-EC" smtClean="0"/>
              <a:pPr/>
              <a:t>17/03/2011</a:t>
            </a:fld>
            <a:endParaRPr lang="es-EC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s-EC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6D67CC3F-18C2-4FD9-98CB-C6630E213DDE}" type="slidenum">
              <a:rPr lang="es-EC" smtClean="0"/>
              <a:pPr/>
              <a:t>‹Nº›</a:t>
            </a:fld>
            <a:endParaRPr lang="es-EC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jpeg"/><Relationship Id="rId5" Type="http://schemas.openxmlformats.org/officeDocument/2006/relationships/hyperlink" Target="http://marine.rutgers.edu/cool/glider/webpage/glider-surface.jpg" TargetMode="Externa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Adriana\My%20Documents\My%20Pictures\ROBOT\3ERA%20PARTE-%2028%20de%20febrero\computadora.WMV" TargetMode="Externa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4.xml"/><Relationship Id="rId1" Type="http://schemas.openxmlformats.org/officeDocument/2006/relationships/video" Target="file:///C:\Documents%20and%20Settings\Adriana\My%20Documents\My%20Pictures\ROBOT\1ERA%20PARTE%20%20(26%20de%20febrero)\SAM_0389.AVI" TargetMode="External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5.xml"/><Relationship Id="rId1" Type="http://schemas.openxmlformats.org/officeDocument/2006/relationships/video" Target="file:///C:\Documents%20and%20Settings\Adriana\My%20Documents\My%20Pictures\ROBOT\4TA%20PARTE-%201%20de%20marzo\SAM_0645.AVI" TargetMode="Externa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8.xml"/><Relationship Id="rId1" Type="http://schemas.openxmlformats.org/officeDocument/2006/relationships/video" Target="file:///C:\Documents%20and%20Settings\Adriana\My%20Documents\My%20Pictures\ROBOT\5TA%20PARTE-%202%20de%20marzo\SAM_0816.AVI" TargetMode="External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8.xml"/><Relationship Id="rId1" Type="http://schemas.openxmlformats.org/officeDocument/2006/relationships/video" Target="file:///C:\Documents%20and%20Settings\Adriana\My%20Documents\My%20Pictures\ROBOT\6TA%20PARTE%20-%203%20de%20marzo\SAM_0817.AVI" TargetMode="External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file:///C:\Documents%20and%20Settings\Adriana\My%20Documents\My%20Pictures\ROBOT\8VA%20PARTE-%205%20de%20marzo\SAM_0863.AVI" TargetMode="External"/><Relationship Id="rId1" Type="http://schemas.openxmlformats.org/officeDocument/2006/relationships/video" Target="file:///C:\Documents%20and%20Settings\Adriana\My%20Documents\My%20Pictures\ROBOT\8VA%20PARTE-%205%20de%20marzo\SAM_0855.AVI" TargetMode="Externa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5.xml"/><Relationship Id="rId1" Type="http://schemas.openxmlformats.org/officeDocument/2006/relationships/video" Target="file:///C:\Documents%20and%20Settings\Adriana\My%20Documents\My%20Pictures\ROBOT\9VA%20PARTE-%206%20DE%20MARZO\SAM_0896.AVI" TargetMode="External"/><Relationship Id="rId4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5.xml"/><Relationship Id="rId1" Type="http://schemas.openxmlformats.org/officeDocument/2006/relationships/video" Target="file:///C:\Documents%20and%20Settings\Adriana\My%20Documents\My%20Pictures\ROBOT\10MA%20PARTE-%207%20DE%20MARZO\2DA%20PRUEBA%20DE%20FLOTACION.WMV" TargetMode="External"/><Relationship Id="rId4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7" Type="http://schemas.openxmlformats.org/officeDocument/2006/relationships/image" Target="../media/image41.jpeg"/><Relationship Id="rId2" Type="http://schemas.openxmlformats.org/officeDocument/2006/relationships/slideLayout" Target="../slideLayouts/slideLayout4.xml"/><Relationship Id="rId1" Type="http://schemas.openxmlformats.org/officeDocument/2006/relationships/video" Target="file:///C:\Documents%20and%20Settings\Adriana\My%20Documents\My%20Pictures\ROBOT\11VA%20PARTE-%209%20DE%20MARZO\SAM_1031.AVI" TargetMode="External"/><Relationship Id="rId6" Type="http://schemas.openxmlformats.org/officeDocument/2006/relationships/image" Target="../media/image40.jpeg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file:///C:\Documents%20and%20Settings\Adriana\My%20Documents\My%20Pictures\ROBOT\13VA%20PARTE-%2011%20DE%20MARZO\SAM_1236.AVI" TargetMode="External"/><Relationship Id="rId1" Type="http://schemas.openxmlformats.org/officeDocument/2006/relationships/video" Target="file:///C:\Documents%20and%20Settings\Adriana\My%20Documents\My%20Pictures\ROBOT\13VA%20PARTE-%2011%20DE%20MARZO\SAM_1212.AVI" TargetMode="Externa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Adriana\My%20Documents\My%20Pictures\ROBOT\8VA%20PARTE-%205%20de%20marzo\ECUADOR1.WMV" TargetMode="External"/><Relationship Id="rId4" Type="http://schemas.openxmlformats.org/officeDocument/2006/relationships/image" Target="../media/image4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403648" y="1916832"/>
            <a:ext cx="6480048" cy="2448272"/>
          </a:xfrm>
        </p:spPr>
        <p:txBody>
          <a:bodyPr>
            <a:noAutofit/>
          </a:bodyPr>
          <a:lstStyle/>
          <a:p>
            <a:pPr algn="ctr"/>
            <a:r>
              <a:rPr lang="es-ES" sz="3200" i="1" u="sng" dirty="0" smtClean="0">
                <a:latin typeface="Calibri" pitchFamily="34" charset="0"/>
              </a:rPr>
              <a:t>Evaluación de un Sistema de Navegación Inercial para  Robots Submarinos en altas latitudes</a:t>
            </a:r>
            <a:r>
              <a:rPr lang="en-US" sz="3200" dirty="0" smtClean="0">
                <a:latin typeface="Calibri" pitchFamily="34" charset="0"/>
              </a:rPr>
              <a:t/>
            </a:r>
            <a:br>
              <a:rPr lang="en-US" sz="3200" dirty="0" smtClean="0">
                <a:latin typeface="Calibri" pitchFamily="34" charset="0"/>
              </a:rPr>
            </a:br>
            <a:r>
              <a:rPr lang="en-US" sz="3600" dirty="0" smtClean="0">
                <a:latin typeface="Calibri" pitchFamily="34" charset="0"/>
              </a:rPr>
              <a:t/>
            </a:r>
            <a:br>
              <a:rPr lang="en-US" sz="3600" dirty="0" smtClean="0">
                <a:latin typeface="Calibri" pitchFamily="34" charset="0"/>
              </a:rPr>
            </a:br>
            <a:endParaRPr lang="es-EC" sz="6600" dirty="0">
              <a:latin typeface="Calibri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403648" y="5157192"/>
            <a:ext cx="6336704" cy="1700808"/>
          </a:xfrm>
        </p:spPr>
        <p:txBody>
          <a:bodyPr>
            <a:normAutofit fontScale="47500" lnSpcReduction="20000"/>
          </a:bodyPr>
          <a:lstStyle/>
          <a:p>
            <a:pPr algn="ctr">
              <a:lnSpc>
                <a:spcPct val="80000"/>
              </a:lnSpc>
            </a:pPr>
            <a:endParaRPr lang="en-US" dirty="0" smtClean="0"/>
          </a:p>
          <a:p>
            <a:pPr algn="ctr">
              <a:lnSpc>
                <a:spcPct val="80000"/>
              </a:lnSpc>
            </a:pPr>
            <a:endParaRPr lang="en-US" dirty="0" smtClean="0"/>
          </a:p>
          <a:p>
            <a:pPr algn="ctr">
              <a:lnSpc>
                <a:spcPct val="80000"/>
              </a:lnSpc>
            </a:pPr>
            <a:r>
              <a:rPr lang="en-US" dirty="0" smtClean="0"/>
              <a:t> </a:t>
            </a:r>
          </a:p>
          <a:p>
            <a:pPr algn="ctr">
              <a:lnSpc>
                <a:spcPct val="80000"/>
              </a:lnSpc>
            </a:pPr>
            <a:endParaRPr lang="en-US" sz="2900" dirty="0" smtClean="0">
              <a:latin typeface="Calibri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en-US" sz="3800" dirty="0" smtClean="0">
                <a:latin typeface="Calibri" pitchFamily="34" charset="0"/>
              </a:rPr>
              <a:t>Arturo </a:t>
            </a:r>
            <a:r>
              <a:rPr lang="en-US" sz="3800" dirty="0" err="1" smtClean="0">
                <a:latin typeface="Calibri" pitchFamily="34" charset="0"/>
              </a:rPr>
              <a:t>Cadena</a:t>
            </a:r>
            <a:r>
              <a:rPr lang="en-US" sz="3800" dirty="0" smtClean="0">
                <a:latin typeface="Calibri" pitchFamily="34" charset="0"/>
              </a:rPr>
              <a:t> Torres</a:t>
            </a:r>
          </a:p>
          <a:p>
            <a:pPr algn="ctr">
              <a:lnSpc>
                <a:spcPct val="80000"/>
              </a:lnSpc>
            </a:pPr>
            <a:r>
              <a:rPr lang="en-US" sz="3800" dirty="0" err="1" smtClean="0">
                <a:latin typeface="Calibri" pitchFamily="34" charset="0"/>
              </a:rPr>
              <a:t>Estudiante</a:t>
            </a:r>
            <a:r>
              <a:rPr lang="en-US" sz="3800" dirty="0" smtClean="0">
                <a:latin typeface="Calibri" pitchFamily="34" charset="0"/>
              </a:rPr>
              <a:t> de </a:t>
            </a:r>
            <a:r>
              <a:rPr lang="en-US" sz="3800" dirty="0" err="1" smtClean="0">
                <a:latin typeface="Calibri" pitchFamily="34" charset="0"/>
              </a:rPr>
              <a:t>Pregrado</a:t>
            </a:r>
            <a:endParaRPr lang="en-US" sz="3800" dirty="0" smtClean="0">
              <a:latin typeface="Calibri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en-US" sz="3800" dirty="0" err="1" smtClean="0">
                <a:latin typeface="Calibri" pitchFamily="34" charset="0"/>
              </a:rPr>
              <a:t>Escuela</a:t>
            </a:r>
            <a:r>
              <a:rPr lang="en-US" sz="3800" dirty="0" smtClean="0">
                <a:latin typeface="Calibri" pitchFamily="34" charset="0"/>
              </a:rPr>
              <a:t> Superior </a:t>
            </a:r>
            <a:r>
              <a:rPr lang="en-US" sz="3800" dirty="0" err="1" smtClean="0">
                <a:latin typeface="Calibri" pitchFamily="34" charset="0"/>
              </a:rPr>
              <a:t>Politécnica</a:t>
            </a:r>
            <a:r>
              <a:rPr lang="en-US" sz="3800" dirty="0" smtClean="0">
                <a:latin typeface="Calibri" pitchFamily="34" charset="0"/>
              </a:rPr>
              <a:t> del </a:t>
            </a:r>
            <a:r>
              <a:rPr lang="en-US" sz="3800" dirty="0" err="1" smtClean="0">
                <a:latin typeface="Calibri" pitchFamily="34" charset="0"/>
              </a:rPr>
              <a:t>Litoral</a:t>
            </a:r>
            <a:r>
              <a:rPr lang="en-US" sz="3800" dirty="0" smtClean="0">
                <a:latin typeface="Calibri" pitchFamily="34" charset="0"/>
              </a:rPr>
              <a:t> ESPOL</a:t>
            </a:r>
          </a:p>
          <a:p>
            <a:pPr algn="ctr">
              <a:lnSpc>
                <a:spcPct val="80000"/>
              </a:lnSpc>
            </a:pPr>
            <a:endParaRPr lang="en-US" sz="3800" dirty="0" smtClean="0">
              <a:latin typeface="Calibri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en-US" sz="3800" dirty="0" smtClean="0">
                <a:latin typeface="Calibri" pitchFamily="34" charset="0"/>
              </a:rPr>
              <a:t>Adriana Cabrera Delgado</a:t>
            </a:r>
          </a:p>
          <a:p>
            <a:pPr algn="ctr">
              <a:lnSpc>
                <a:spcPct val="80000"/>
              </a:lnSpc>
            </a:pPr>
            <a:r>
              <a:rPr lang="en-US" sz="3800" dirty="0" err="1" smtClean="0">
                <a:latin typeface="Calibri" pitchFamily="34" charset="0"/>
              </a:rPr>
              <a:t>Estudiante</a:t>
            </a:r>
            <a:r>
              <a:rPr lang="en-US" sz="3800" dirty="0" smtClean="0">
                <a:latin typeface="Calibri" pitchFamily="34" charset="0"/>
              </a:rPr>
              <a:t> </a:t>
            </a:r>
          </a:p>
          <a:p>
            <a:pPr algn="ctr">
              <a:lnSpc>
                <a:spcPct val="80000"/>
              </a:lnSpc>
            </a:pPr>
            <a:r>
              <a:rPr lang="en-US" sz="3800" dirty="0" err="1" smtClean="0">
                <a:latin typeface="Calibri" pitchFamily="34" charset="0"/>
              </a:rPr>
              <a:t>Unidad</a:t>
            </a:r>
            <a:r>
              <a:rPr lang="en-US" sz="3800" dirty="0" smtClean="0">
                <a:latin typeface="Calibri" pitchFamily="34" charset="0"/>
              </a:rPr>
              <a:t> </a:t>
            </a:r>
            <a:r>
              <a:rPr lang="en-US" sz="3800" dirty="0" err="1" smtClean="0">
                <a:latin typeface="Calibri" pitchFamily="34" charset="0"/>
              </a:rPr>
              <a:t>Educativa</a:t>
            </a:r>
            <a:r>
              <a:rPr lang="en-US" sz="3800" dirty="0" smtClean="0">
                <a:latin typeface="Calibri" pitchFamily="34" charset="0"/>
              </a:rPr>
              <a:t> </a:t>
            </a:r>
            <a:r>
              <a:rPr lang="en-US" sz="3800" dirty="0" err="1" smtClean="0">
                <a:latin typeface="Calibri" pitchFamily="34" charset="0"/>
              </a:rPr>
              <a:t>Bilingue</a:t>
            </a:r>
            <a:r>
              <a:rPr lang="en-US" sz="3800" dirty="0" smtClean="0">
                <a:latin typeface="Calibri" pitchFamily="34" charset="0"/>
              </a:rPr>
              <a:t> Jeffers</a:t>
            </a:r>
            <a:r>
              <a:rPr lang="en-US" sz="3800" dirty="0" smtClean="0"/>
              <a:t>on</a:t>
            </a:r>
          </a:p>
          <a:p>
            <a:pPr algn="ctr">
              <a:lnSpc>
                <a:spcPct val="80000"/>
              </a:lnSpc>
            </a:pPr>
            <a:endParaRPr lang="es-ES" sz="2900" dirty="0" smtClean="0"/>
          </a:p>
          <a:p>
            <a:pPr algn="l"/>
            <a:endParaRPr lang="es-EC" sz="2500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84320" y="260649"/>
            <a:ext cx="1340369" cy="1296144"/>
          </a:xfrm>
          <a:prstGeom prst="rect">
            <a:avLst/>
          </a:prstGeom>
          <a:noFill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332656"/>
            <a:ext cx="1440160" cy="1184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13312"/>
          </a:xfrm>
        </p:spPr>
        <p:txBody>
          <a:bodyPr/>
          <a:lstStyle/>
          <a:p>
            <a:pPr algn="ctr"/>
            <a:r>
              <a:rPr lang="es-EC" dirty="0" smtClean="0"/>
              <a:t>DESARROLLO DE PROYECTO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endParaRPr lang="en-US" b="1" dirty="0" smtClean="0">
              <a:latin typeface="Calibri" pitchFamily="34" charset="0"/>
            </a:endParaRPr>
          </a:p>
          <a:p>
            <a:pPr algn="just">
              <a:buNone/>
            </a:pPr>
            <a:r>
              <a:rPr lang="en-US" dirty="0" smtClean="0">
                <a:latin typeface="Calibri" pitchFamily="34" charset="0"/>
              </a:rPr>
              <a:t>   En el 2007 se </a:t>
            </a:r>
            <a:r>
              <a:rPr lang="en-US" dirty="0" err="1" smtClean="0">
                <a:latin typeface="Calibri" pitchFamily="34" charset="0"/>
              </a:rPr>
              <a:t>tuvo</a:t>
            </a:r>
            <a:r>
              <a:rPr lang="en-US" dirty="0" smtClean="0">
                <a:latin typeface="Calibri" pitchFamily="34" charset="0"/>
              </a:rPr>
              <a:t> la </a:t>
            </a:r>
            <a:r>
              <a:rPr lang="en-US" dirty="0" err="1" smtClean="0">
                <a:latin typeface="Calibri" pitchFamily="34" charset="0"/>
              </a:rPr>
              <a:t>primera</a:t>
            </a:r>
            <a:r>
              <a:rPr lang="en-US" dirty="0" smtClean="0">
                <a:latin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</a:rPr>
              <a:t>reunión</a:t>
            </a:r>
            <a:r>
              <a:rPr lang="en-US" dirty="0" smtClean="0">
                <a:latin typeface="Calibri" pitchFamily="34" charset="0"/>
              </a:rPr>
              <a:t> con </a:t>
            </a:r>
            <a:r>
              <a:rPr lang="en-US" dirty="0" err="1" smtClean="0">
                <a:latin typeface="Calibri" pitchFamily="34" charset="0"/>
              </a:rPr>
              <a:t>miembros</a:t>
            </a:r>
            <a:r>
              <a:rPr lang="en-US" dirty="0" smtClean="0">
                <a:latin typeface="Calibri" pitchFamily="34" charset="0"/>
              </a:rPr>
              <a:t> del INAE </a:t>
            </a:r>
            <a:r>
              <a:rPr lang="en-US" dirty="0" err="1" smtClean="0">
                <a:latin typeface="Calibri" pitchFamily="34" charset="0"/>
              </a:rPr>
              <a:t>planteando</a:t>
            </a:r>
            <a:r>
              <a:rPr lang="en-US" dirty="0" smtClean="0">
                <a:latin typeface="Calibri" pitchFamily="34" charset="0"/>
              </a:rPr>
              <a:t> la </a:t>
            </a:r>
            <a:r>
              <a:rPr lang="en-US" dirty="0" err="1" smtClean="0">
                <a:latin typeface="Calibri" pitchFamily="34" charset="0"/>
              </a:rPr>
              <a:t>necesidad</a:t>
            </a:r>
            <a:r>
              <a:rPr lang="en-US" dirty="0" smtClean="0">
                <a:latin typeface="Calibri" pitchFamily="34" charset="0"/>
              </a:rPr>
              <a:t> de </a:t>
            </a:r>
            <a:r>
              <a:rPr lang="en-US" dirty="0" err="1" smtClean="0">
                <a:latin typeface="Calibri" pitchFamily="34" charset="0"/>
              </a:rPr>
              <a:t>contar</a:t>
            </a:r>
            <a:r>
              <a:rPr lang="en-US" dirty="0" smtClean="0">
                <a:latin typeface="Calibri" pitchFamily="34" charset="0"/>
              </a:rPr>
              <a:t> con un robot </a:t>
            </a:r>
            <a:r>
              <a:rPr lang="en-US" dirty="0" err="1" smtClean="0">
                <a:latin typeface="Calibri" pitchFamily="34" charset="0"/>
              </a:rPr>
              <a:t>submarino</a:t>
            </a:r>
            <a:r>
              <a:rPr lang="en-US" dirty="0" smtClean="0">
                <a:latin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</a:rPr>
              <a:t>que</a:t>
            </a:r>
            <a:r>
              <a:rPr lang="en-US" dirty="0" smtClean="0">
                <a:latin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</a:rPr>
              <a:t>pueda</a:t>
            </a:r>
            <a:r>
              <a:rPr lang="en-US" dirty="0" smtClean="0">
                <a:latin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</a:rPr>
              <a:t>operar</a:t>
            </a:r>
            <a:r>
              <a:rPr lang="en-US" dirty="0" smtClean="0">
                <a:latin typeface="Calibri" pitchFamily="34" charset="0"/>
              </a:rPr>
              <a:t> en </a:t>
            </a:r>
            <a:r>
              <a:rPr lang="en-US" dirty="0" err="1" smtClean="0">
                <a:latin typeface="Calibri" pitchFamily="34" charset="0"/>
              </a:rPr>
              <a:t>aguas</a:t>
            </a:r>
            <a:r>
              <a:rPr lang="en-US" dirty="0" smtClean="0">
                <a:latin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</a:rPr>
              <a:t>ecuatoriales</a:t>
            </a:r>
            <a:r>
              <a:rPr lang="en-US" dirty="0" smtClean="0">
                <a:latin typeface="Calibri" pitchFamily="34" charset="0"/>
              </a:rPr>
              <a:t> y en </a:t>
            </a:r>
            <a:r>
              <a:rPr lang="en-US" dirty="0" err="1" smtClean="0">
                <a:latin typeface="Calibri" pitchFamily="34" charset="0"/>
              </a:rPr>
              <a:t>ambientes</a:t>
            </a:r>
            <a:r>
              <a:rPr lang="en-US" dirty="0" smtClean="0">
                <a:latin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</a:rPr>
              <a:t>polares</a:t>
            </a:r>
            <a:r>
              <a:rPr lang="en-US" dirty="0" smtClean="0">
                <a:latin typeface="Calibri" pitchFamily="34" charset="0"/>
              </a:rPr>
              <a:t>.</a:t>
            </a:r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s-EC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C" dirty="0" smtClean="0">
                <a:latin typeface="Calibri" pitchFamily="34" charset="0"/>
              </a:rPr>
              <a:t>OBJETIVO GENERAL</a:t>
            </a:r>
            <a:endParaRPr lang="es-EC" dirty="0">
              <a:latin typeface="Calibri" pitchFamily="34" charset="0"/>
            </a:endParaRPr>
          </a:p>
        </p:txBody>
      </p:sp>
      <p:sp>
        <p:nvSpPr>
          <p:cNvPr id="8" name="7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ES" dirty="0" smtClean="0">
                <a:latin typeface="Calibri" pitchFamily="34" charset="0"/>
              </a:rPr>
              <a:t>Realizar un Censo de la Vida Marina, medir corrientes en la superficie empleando el método de </a:t>
            </a:r>
            <a:r>
              <a:rPr lang="es-ES" dirty="0" err="1" smtClean="0">
                <a:latin typeface="Calibri" pitchFamily="34" charset="0"/>
              </a:rPr>
              <a:t>Lagrange</a:t>
            </a:r>
            <a:r>
              <a:rPr lang="es-ES" dirty="0" smtClean="0">
                <a:latin typeface="Calibri" pitchFamily="34" charset="0"/>
              </a:rPr>
              <a:t>. </a:t>
            </a:r>
          </a:p>
          <a:p>
            <a:pPr algn="just"/>
            <a:r>
              <a:rPr lang="es-ES" dirty="0" smtClean="0">
                <a:latin typeface="Calibri" pitchFamily="34" charset="0"/>
              </a:rPr>
              <a:t> Tomar mediciones de la temperatura, conductividad y presión hidrostática a lo largo de la trayectoria que recorra el robot, en la Ensenada Guayaquil y en la desembocadura del Río Culebra.</a:t>
            </a:r>
            <a:endParaRPr lang="en-US" dirty="0" smtClean="0">
              <a:latin typeface="Calibri" pitchFamily="34" charset="0"/>
            </a:endParaRPr>
          </a:p>
          <a:p>
            <a:pPr>
              <a:buNone/>
            </a:pPr>
            <a:endParaRPr lang="es-EC" u="sng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EC" dirty="0" smtClean="0">
                <a:latin typeface="Calibri" pitchFamily="34" charset="0"/>
              </a:rPr>
              <a:t>FACTORES IMPORTANTES EN EL DISEÑO DE AUV</a:t>
            </a:r>
            <a:endParaRPr lang="es-EC" dirty="0">
              <a:latin typeface="Calibri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67544" y="1844824"/>
            <a:ext cx="7571184" cy="4248472"/>
          </a:xfrm>
        </p:spPr>
        <p:txBody>
          <a:bodyPr>
            <a:normAutofit/>
          </a:bodyPr>
          <a:lstStyle/>
          <a:p>
            <a:pPr>
              <a:buNone/>
            </a:pPr>
            <a:endParaRPr lang="es-EC" dirty="0" smtClean="0">
              <a:latin typeface="Calibri" pitchFamily="34" charset="0"/>
            </a:endParaRPr>
          </a:p>
          <a:p>
            <a:r>
              <a:rPr lang="es-EC" b="1" dirty="0" smtClean="0">
                <a:latin typeface="Calibri" pitchFamily="34" charset="0"/>
              </a:rPr>
              <a:t>RANGO</a:t>
            </a:r>
          </a:p>
          <a:p>
            <a:endParaRPr lang="es-EC" b="1" dirty="0" smtClean="0">
              <a:latin typeface="Calibri" pitchFamily="34" charset="0"/>
            </a:endParaRPr>
          </a:p>
          <a:p>
            <a:r>
              <a:rPr lang="es-EC" b="1" dirty="0" smtClean="0">
                <a:latin typeface="Calibri" pitchFamily="34" charset="0"/>
              </a:rPr>
              <a:t>CARGA ÚTIL</a:t>
            </a:r>
          </a:p>
          <a:p>
            <a:endParaRPr lang="es-EC" b="1" dirty="0" smtClean="0">
              <a:latin typeface="Calibri" pitchFamily="34" charset="0"/>
            </a:endParaRPr>
          </a:p>
          <a:p>
            <a:r>
              <a:rPr lang="es-EC" b="1" dirty="0" smtClean="0">
                <a:latin typeface="Calibri" pitchFamily="34" charset="0"/>
              </a:rPr>
              <a:t>PRECISIÓN</a:t>
            </a:r>
          </a:p>
          <a:p>
            <a:endParaRPr lang="es-EC" b="1" dirty="0" smtClean="0">
              <a:latin typeface="Calibri" pitchFamily="34" charset="0"/>
            </a:endParaRPr>
          </a:p>
          <a:p>
            <a:r>
              <a:rPr lang="es-EC" b="1" dirty="0" smtClean="0">
                <a:latin typeface="Calibri" pitchFamily="34" charset="0"/>
              </a:rPr>
              <a:t>CAPACIDAD DE SUPERVIVENCIA </a:t>
            </a:r>
            <a:endParaRPr lang="es-EC" b="1" dirty="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s-ES" sz="4000" dirty="0" smtClean="0">
                <a:latin typeface="Calibri" pitchFamily="34" charset="0"/>
              </a:rPr>
              <a:t>Los AUV se pueden clasificar en tres grupos según su </a:t>
            </a:r>
            <a:r>
              <a:rPr lang="es-EC" sz="4000" dirty="0" smtClean="0">
                <a:latin typeface="Calibri" pitchFamily="34" charset="0"/>
              </a:rPr>
              <a:t>arquitectura</a:t>
            </a:r>
            <a:endParaRPr lang="es-EC" sz="4000" dirty="0">
              <a:latin typeface="Calibri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endParaRPr lang="es-EC" dirty="0" smtClean="0"/>
          </a:p>
          <a:p>
            <a:r>
              <a:rPr lang="es-EC" sz="3200" b="1" dirty="0" smtClean="0">
                <a:latin typeface="Calibri" pitchFamily="34" charset="0"/>
              </a:rPr>
              <a:t>a) Arquitectura Torpedo  </a:t>
            </a:r>
          </a:p>
          <a:p>
            <a:pPr>
              <a:buNone/>
            </a:pPr>
            <a:endParaRPr lang="es-EC" sz="3200" b="1" dirty="0" smtClean="0">
              <a:latin typeface="Calibri" pitchFamily="34" charset="0"/>
            </a:endParaRPr>
          </a:p>
          <a:p>
            <a:r>
              <a:rPr lang="es-EC" sz="3200" b="1" dirty="0" smtClean="0">
                <a:latin typeface="Calibri" pitchFamily="34" charset="0"/>
              </a:rPr>
              <a:t>b) Arquitectura Híbrida</a:t>
            </a:r>
          </a:p>
          <a:p>
            <a:pPr>
              <a:buNone/>
            </a:pPr>
            <a:endParaRPr lang="es-EC" sz="3200" b="1" dirty="0" smtClean="0">
              <a:latin typeface="Calibri" pitchFamily="34" charset="0"/>
            </a:endParaRPr>
          </a:p>
          <a:p>
            <a:r>
              <a:rPr lang="es-EC" sz="3200" b="1" dirty="0" smtClean="0">
                <a:latin typeface="Calibri" pitchFamily="34" charset="0"/>
              </a:rPr>
              <a:t>c) Planeadores o </a:t>
            </a:r>
            <a:r>
              <a:rPr lang="es-EC" sz="3200" b="1" dirty="0" err="1" smtClean="0">
                <a:latin typeface="Calibri" pitchFamily="34" charset="0"/>
              </a:rPr>
              <a:t>Gliders</a:t>
            </a:r>
            <a:endParaRPr lang="es-EC" sz="3200" b="1" dirty="0">
              <a:latin typeface="Calibri" pitchFamily="34" charset="0"/>
            </a:endParaRP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47878" y="1844824"/>
            <a:ext cx="2836490" cy="144016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052" name="Picture 4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3501008"/>
            <a:ext cx="2808312" cy="1368152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" name="Picture 7" descr="glider-surface_sm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6056" y="5085184"/>
            <a:ext cx="2808312" cy="1512169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C" dirty="0" smtClean="0"/>
              <a:t>CARACTERÍSTICAS</a:t>
            </a:r>
            <a:endParaRPr lang="es-EC" dirty="0"/>
          </a:p>
        </p:txBody>
      </p:sp>
      <p:sp>
        <p:nvSpPr>
          <p:cNvPr id="9" name="8 Marcador de texto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s-EC" dirty="0" smtClean="0"/>
              <a:t>Emplean dos cascos</a:t>
            </a:r>
            <a:endParaRPr lang="es-EC" dirty="0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pPr marL="633222" indent="-514350">
              <a:buFont typeface="+mj-lt"/>
              <a:buAutoNum type="arabicPeriod"/>
            </a:pPr>
            <a:r>
              <a:rPr lang="es-EC" dirty="0" smtClean="0"/>
              <a:t>Alta Estabilidad</a:t>
            </a:r>
          </a:p>
          <a:p>
            <a:pPr marL="633222" indent="-514350">
              <a:buFont typeface="+mj-lt"/>
              <a:buAutoNum type="arabicPeriod"/>
            </a:pPr>
            <a:r>
              <a:rPr lang="es-EC" dirty="0" smtClean="0"/>
              <a:t>Maniobrabilidad </a:t>
            </a:r>
          </a:p>
          <a:p>
            <a:pPr marL="633222" indent="-514350">
              <a:buFont typeface="+mj-lt"/>
              <a:buAutoNum type="arabicPeriod"/>
            </a:pPr>
            <a:r>
              <a:rPr lang="es-EC" dirty="0" smtClean="0"/>
              <a:t>Eficiencia hidrodinámica</a:t>
            </a:r>
            <a:endParaRPr lang="es-EC" dirty="0"/>
          </a:p>
        </p:txBody>
      </p:sp>
      <p:sp>
        <p:nvSpPr>
          <p:cNvPr id="10" name="9 Marcador de contenido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576072" indent="-457200">
              <a:buFont typeface="+mj-lt"/>
              <a:buAutoNum type="arabicPeriod"/>
            </a:pPr>
            <a:r>
              <a:rPr lang="es-EC" dirty="0" smtClean="0"/>
              <a:t>Por debajo del centro de masa con flotabilidad  negativa</a:t>
            </a:r>
          </a:p>
          <a:p>
            <a:pPr marL="576072" indent="-457200">
              <a:buFont typeface="+mj-lt"/>
              <a:buAutoNum type="arabicPeriod"/>
            </a:pPr>
            <a:r>
              <a:rPr lang="es-EC" dirty="0" smtClean="0"/>
              <a:t>Por encima del centro de masa con flotabilidad positiva</a:t>
            </a:r>
            <a:endParaRPr lang="es-EC" dirty="0"/>
          </a:p>
        </p:txBody>
      </p:sp>
      <p:pic>
        <p:nvPicPr>
          <p:cNvPr id="11" name="Picture 6" descr="abe_deploy02_220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3861048"/>
            <a:ext cx="2465388" cy="26670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756320"/>
          </a:xfrm>
        </p:spPr>
        <p:txBody>
          <a:bodyPr>
            <a:noAutofit/>
          </a:bodyPr>
          <a:lstStyle/>
          <a:p>
            <a:pPr algn="ctr"/>
            <a:r>
              <a:rPr lang="es-EC" sz="4400" dirty="0" smtClean="0">
                <a:latin typeface="Calibri" pitchFamily="34" charset="0"/>
              </a:rPr>
              <a:t>PLAN DE MISIÓN</a:t>
            </a:r>
            <a:br>
              <a:rPr lang="es-EC" sz="4400" dirty="0" smtClean="0">
                <a:latin typeface="Calibri" pitchFamily="34" charset="0"/>
              </a:rPr>
            </a:br>
            <a:endParaRPr lang="es-EC" sz="4400" dirty="0">
              <a:latin typeface="Calibri" pitchFamily="34" charset="0"/>
            </a:endParaRPr>
          </a:p>
        </p:txBody>
      </p:sp>
      <p:sp>
        <p:nvSpPr>
          <p:cNvPr id="7" name="6 Marcador de contenido"/>
          <p:cNvSpPr>
            <a:spLocks noGrp="1"/>
          </p:cNvSpPr>
          <p:nvPr>
            <p:ph sz="quarter" idx="2"/>
          </p:nvPr>
        </p:nvSpPr>
        <p:spPr>
          <a:xfrm>
            <a:off x="457200" y="2060848"/>
            <a:ext cx="4040188" cy="4339952"/>
          </a:xfrm>
        </p:spPr>
        <p:txBody>
          <a:bodyPr>
            <a:normAutofit/>
          </a:bodyPr>
          <a:lstStyle/>
          <a:p>
            <a:r>
              <a:rPr lang="es-EC" sz="2800" dirty="0" smtClean="0">
                <a:latin typeface="Calibri" pitchFamily="34" charset="0"/>
              </a:rPr>
              <a:t>EN LA COMPUTADORA SE DESCARGA LA CARTA NÁUTICA DEL SECTOR A EXPLORAR Y LA TRAYECTORIA QUE DEBE SEGUIR DENTRO DE LA CARTA</a:t>
            </a:r>
            <a:endParaRPr lang="es-EC" sz="2800" dirty="0">
              <a:latin typeface="Calibri" pitchFamily="34" charset="0"/>
            </a:endParaRPr>
          </a:p>
        </p:txBody>
      </p:sp>
      <p:pic>
        <p:nvPicPr>
          <p:cNvPr id="1026" name="Picture 2" descr="C:\Documents and Settings\Adriana\My Documents\My Pictures\CARTA NÁUTICA\SAM_1358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812171" y="2459038"/>
            <a:ext cx="3707482" cy="395922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EC" dirty="0" smtClean="0"/>
              <a:t>COMPUTADORA DEL HIPOPÓTAMO</a:t>
            </a:r>
            <a:endParaRPr lang="es-EC" dirty="0"/>
          </a:p>
        </p:txBody>
      </p:sp>
      <p:pic>
        <p:nvPicPr>
          <p:cNvPr id="6" name="computadora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484438" y="2133600"/>
            <a:ext cx="4618037" cy="346392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53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11560" y="1772816"/>
            <a:ext cx="8077200" cy="2376264"/>
          </a:xfrm>
        </p:spPr>
        <p:txBody>
          <a:bodyPr>
            <a:noAutofit/>
          </a:bodyPr>
          <a:lstStyle/>
          <a:p>
            <a:pPr algn="ctr"/>
            <a:r>
              <a:rPr lang="es-EC" sz="6600" dirty="0" smtClean="0">
                <a:latin typeface="Calibri" pitchFamily="34" charset="0"/>
              </a:rPr>
              <a:t>2. TRABAJO</a:t>
            </a:r>
            <a:br>
              <a:rPr lang="es-EC" sz="6600" dirty="0" smtClean="0">
                <a:latin typeface="Calibri" pitchFamily="34" charset="0"/>
              </a:rPr>
            </a:br>
            <a:r>
              <a:rPr lang="es-EC" sz="6600" dirty="0" smtClean="0">
                <a:latin typeface="Calibri" pitchFamily="34" charset="0"/>
              </a:rPr>
              <a:t>DE CAMPO</a:t>
            </a:r>
            <a:endParaRPr lang="es-EC" sz="6600" dirty="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s-EC" sz="3200" dirty="0" smtClean="0">
                <a:latin typeface="Calibri" pitchFamily="34" charset="0"/>
              </a:rPr>
              <a:t>26 DE FEBRERO</a:t>
            </a:r>
            <a:endParaRPr lang="es-EC" sz="3200" dirty="0">
              <a:latin typeface="Calibri" pitchFamily="34" charset="0"/>
            </a:endParaRPr>
          </a:p>
        </p:txBody>
      </p:sp>
      <p:sp>
        <p:nvSpPr>
          <p:cNvPr id="7" name="6 Marcador de contenido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s-EC" b="1" u="sng" dirty="0" smtClean="0">
              <a:latin typeface="Calibri" pitchFamily="34" charset="0"/>
            </a:endParaRPr>
          </a:p>
          <a:p>
            <a:endParaRPr lang="es-EC" b="1" dirty="0" smtClean="0">
              <a:latin typeface="Calibri" pitchFamily="34" charset="0"/>
            </a:endParaRPr>
          </a:p>
        </p:txBody>
      </p:sp>
      <p:pic>
        <p:nvPicPr>
          <p:cNvPr id="9" name="SAM_0389.AVI">
            <a:hlinkClick r:id="" action="ppaction://media"/>
          </p:cNvPr>
          <p:cNvPicPr>
            <a:picLocks noGrp="1" noRot="1" noChangeAspect="1"/>
          </p:cNvPicPr>
          <p:nvPr>
            <p:ph sz="half" idx="2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048000" y="2124075"/>
            <a:ext cx="5627688" cy="4221163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0" name="9 Marcador de texto"/>
          <p:cNvSpPr>
            <a:spLocks noGrp="1"/>
          </p:cNvSpPr>
          <p:nvPr>
            <p:ph type="body" sz="half" idx="4294967295"/>
          </p:nvPr>
        </p:nvSpPr>
        <p:spPr>
          <a:xfrm>
            <a:off x="0" y="1773238"/>
            <a:ext cx="2468563" cy="4572000"/>
          </a:xfrm>
        </p:spPr>
        <p:txBody>
          <a:bodyPr>
            <a:normAutofit lnSpcReduction="10000"/>
          </a:bodyPr>
          <a:lstStyle/>
          <a:p>
            <a:endParaRPr lang="es-EC" sz="2400" b="1" u="sng" dirty="0" smtClean="0">
              <a:latin typeface="Calibri" pitchFamily="34" charset="0"/>
            </a:endParaRPr>
          </a:p>
          <a:p>
            <a:r>
              <a:rPr lang="es-EC" sz="2400" b="1" u="sng" dirty="0" smtClean="0">
                <a:latin typeface="Calibri" pitchFamily="34" charset="0"/>
              </a:rPr>
              <a:t>ACTIVIDADES:</a:t>
            </a:r>
          </a:p>
          <a:p>
            <a:r>
              <a:rPr lang="es-EC" sz="2400" dirty="0" smtClean="0">
                <a:latin typeface="Calibri" pitchFamily="34" charset="0"/>
              </a:rPr>
              <a:t>PRUEBA DEL GPS EN BASE FREY</a:t>
            </a:r>
          </a:p>
          <a:p>
            <a:endParaRPr lang="es-EC" sz="2800" dirty="0" smtClean="0">
              <a:latin typeface="Calibri" pitchFamily="34" charset="0"/>
            </a:endParaRPr>
          </a:p>
          <a:p>
            <a:r>
              <a:rPr lang="es-EC" sz="2400" b="1" u="sng" dirty="0" smtClean="0">
                <a:latin typeface="Calibri" pitchFamily="34" charset="0"/>
              </a:rPr>
              <a:t>OBSERVACIONES:</a:t>
            </a:r>
          </a:p>
          <a:p>
            <a:r>
              <a:rPr lang="es-EC" sz="2400" dirty="0" smtClean="0"/>
              <a:t>FUNCIONÓ COMO ESTABA ESPERADO</a:t>
            </a:r>
            <a:endParaRPr lang="es-EC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C" sz="2800" dirty="0" smtClean="0">
                <a:latin typeface="Calibri" pitchFamily="34" charset="0"/>
              </a:rPr>
              <a:t>27 DE FEBRERO </a:t>
            </a:r>
            <a:endParaRPr lang="es-EC" sz="2800" dirty="0">
              <a:latin typeface="Calibri" pitchFamily="34" charset="0"/>
            </a:endParaRPr>
          </a:p>
        </p:txBody>
      </p:sp>
      <p:sp>
        <p:nvSpPr>
          <p:cNvPr id="4" name="3 Marcador de texto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es-ES" sz="2400" b="1" u="sng" dirty="0" smtClean="0">
                <a:latin typeface="Calibri" pitchFamily="34" charset="0"/>
              </a:rPr>
              <a:t>ACTIVIDADES:</a:t>
            </a:r>
          </a:p>
          <a:p>
            <a:r>
              <a:rPr lang="es-ES" sz="2400" dirty="0" smtClean="0">
                <a:latin typeface="Calibri" pitchFamily="34" charset="0"/>
              </a:rPr>
              <a:t>PROCESO DE ENSAMBLAJE DEL ROBOT SUBMARINO AUV HÍBRIDO</a:t>
            </a:r>
          </a:p>
          <a:p>
            <a:r>
              <a:rPr lang="es-ES" sz="2400" b="1" u="sng" dirty="0" smtClean="0">
                <a:latin typeface="Calibri" pitchFamily="34" charset="0"/>
              </a:rPr>
              <a:t>OBSERVACIONES:</a:t>
            </a:r>
          </a:p>
          <a:p>
            <a:r>
              <a:rPr lang="es-ES" sz="2400" dirty="0" smtClean="0">
                <a:latin typeface="Calibri" pitchFamily="34" charset="0"/>
              </a:rPr>
              <a:t>SE ENCONTRÓ TIERRA, SUCIEDAD Y CORROSIÓN</a:t>
            </a:r>
            <a:endParaRPr lang="es-EC" sz="2400" u="sng" dirty="0">
              <a:latin typeface="Calibri" pitchFamily="34" charset="0"/>
            </a:endParaRPr>
          </a:p>
        </p:txBody>
      </p:sp>
      <p:pic>
        <p:nvPicPr>
          <p:cNvPr id="2052" name="Picture 4" descr="C:\Documents and Settings\Adriana\My Documents\My Pictures\ROBOT\2DA PARTE- 27 de febrero\SAM_04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1484784"/>
            <a:ext cx="3168352" cy="47971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3" name="Picture 5" descr="C:\Documents and Settings\Adriana\My Documents\My Pictures\ROBOT\2DA PARTE- 27 de febrero\SAM_043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3861048"/>
            <a:ext cx="2808312" cy="25922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0" name="Picture 2" descr="C:\Documents and Settings\Adriana\My Documents\My Pictures\ROBOT\2DA PARTE- 27 de febrero\SAM_043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tretch>
            <a:fillRect/>
          </a:stretch>
        </p:blipFill>
        <p:spPr bwMode="auto">
          <a:xfrm>
            <a:off x="5724128" y="1484784"/>
            <a:ext cx="3175462" cy="23815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C" dirty="0" smtClean="0"/>
              <a:t>RESUMEN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C" dirty="0" smtClean="0"/>
              <a:t>INTRODUCCIÓN </a:t>
            </a:r>
          </a:p>
          <a:p>
            <a:r>
              <a:rPr lang="es-EC" dirty="0" smtClean="0"/>
              <a:t>DESARROLLO DEL PROYECTO</a:t>
            </a:r>
          </a:p>
          <a:p>
            <a:r>
              <a:rPr lang="es-EC" dirty="0" smtClean="0"/>
              <a:t>OBJETIVO GENERAL</a:t>
            </a:r>
          </a:p>
          <a:p>
            <a:r>
              <a:rPr lang="es-EC" dirty="0" smtClean="0"/>
              <a:t>ROBOTS SUBMARINOS DESARROLLADOS</a:t>
            </a:r>
          </a:p>
          <a:p>
            <a:r>
              <a:rPr lang="es-EC" dirty="0" smtClean="0"/>
              <a:t>TRABAJO DE CAMPO</a:t>
            </a:r>
          </a:p>
          <a:p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11560" y="260648"/>
            <a:ext cx="2771800" cy="978408"/>
          </a:xfrm>
        </p:spPr>
        <p:txBody>
          <a:bodyPr>
            <a:normAutofit/>
          </a:bodyPr>
          <a:lstStyle/>
          <a:p>
            <a:pPr algn="ctr"/>
            <a:r>
              <a:rPr lang="es-EC" sz="2800" dirty="0" smtClean="0">
                <a:latin typeface="Calibri" pitchFamily="34" charset="0"/>
              </a:rPr>
              <a:t>28 DE FEBRERO</a:t>
            </a:r>
            <a:endParaRPr lang="es-EC" sz="2800" dirty="0">
              <a:latin typeface="Calibri" pitchFamily="34" charset="0"/>
            </a:endParaRPr>
          </a:p>
        </p:txBody>
      </p:sp>
      <p:sp>
        <p:nvSpPr>
          <p:cNvPr id="4" name="3 Marcador de texto"/>
          <p:cNvSpPr>
            <a:spLocks noGrp="1"/>
          </p:cNvSpPr>
          <p:nvPr>
            <p:ph type="body" idx="2"/>
          </p:nvPr>
        </p:nvSpPr>
        <p:spPr>
          <a:xfrm>
            <a:off x="6372200" y="1628800"/>
            <a:ext cx="2468880" cy="4572000"/>
          </a:xfrm>
        </p:spPr>
        <p:txBody>
          <a:bodyPr>
            <a:normAutofit fontScale="92500"/>
          </a:bodyPr>
          <a:lstStyle/>
          <a:p>
            <a:r>
              <a:rPr lang="es-ES" sz="2400" b="1" u="sng" dirty="0" smtClean="0">
                <a:latin typeface="Calibri" pitchFamily="34" charset="0"/>
              </a:rPr>
              <a:t>ACTIVIDADES:</a:t>
            </a:r>
          </a:p>
          <a:p>
            <a:r>
              <a:rPr lang="es-ES" sz="2400" dirty="0" smtClean="0"/>
              <a:t>CALIBRACIÓN DEL SENSOR DE MEDIDOR DE FLUJO</a:t>
            </a:r>
            <a:endParaRPr lang="es-ES" sz="2400" u="sng" dirty="0" smtClean="0">
              <a:latin typeface="Calibri" pitchFamily="34" charset="0"/>
            </a:endParaRPr>
          </a:p>
          <a:p>
            <a:r>
              <a:rPr lang="es-ES" sz="2400" b="1" u="sng" dirty="0" smtClean="0">
                <a:latin typeface="Calibri" pitchFamily="34" charset="0"/>
              </a:rPr>
              <a:t>OBSERVACIONES:</a:t>
            </a:r>
          </a:p>
          <a:p>
            <a:r>
              <a:rPr lang="es-ES" sz="2400" dirty="0" smtClean="0"/>
              <a:t>HABÍA UN PEQUEÑO ERROR EN LAS MEDICIONES PRODUCTO DEL FACTOR HUMANO</a:t>
            </a:r>
            <a:endParaRPr lang="es-EC" sz="2400" dirty="0"/>
          </a:p>
        </p:txBody>
      </p:sp>
      <p:pic>
        <p:nvPicPr>
          <p:cNvPr id="3074" name="Picture 2" descr="C:\Documents and Settings\Adriana\My Documents\My Pictures\ROBOT\3ERA PARTE- 28 de febrero\SAM_064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988840"/>
            <a:ext cx="3096344" cy="2376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6" name="Picture 4" descr="C:\Documents and Settings\Adriana\My Documents\My Pictures\ROBOT\3ERA PARTE- 28 de febrero\SAM_06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1988840"/>
            <a:ext cx="2211710" cy="29489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7" name="Picture 5" descr="C:\Documents and Settings\Adriana\My Documents\My Pictures\ROBOT\3ERA PARTE- 28 de febrero\SAM_063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4265712"/>
            <a:ext cx="2232248" cy="24564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8" name="Picture 6" descr="C:\Documents and Settings\Adriana\My Documents\My Pictures\ROBOT\3ERA PARTE- 28 de febrero\SAM_063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99792" y="4293096"/>
            <a:ext cx="3133584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EC" sz="3200" smtClean="0">
                <a:latin typeface="Calibri" pitchFamily="34" charset="0"/>
              </a:rPr>
              <a:t>1 de marzo </a:t>
            </a:r>
            <a:endParaRPr lang="es-EC" sz="3200" dirty="0">
              <a:latin typeface="Calibri" pitchFamily="34" charset="0"/>
            </a:endParaRPr>
          </a:p>
        </p:txBody>
      </p:sp>
      <p:sp>
        <p:nvSpPr>
          <p:cNvPr id="4" name="3 Marcador de texto"/>
          <p:cNvSpPr>
            <a:spLocks noGrp="1"/>
          </p:cNvSpPr>
          <p:nvPr>
            <p:ph type="body" idx="1"/>
          </p:nvPr>
        </p:nvSpPr>
        <p:spPr>
          <a:xfrm>
            <a:off x="395536" y="1484784"/>
            <a:ext cx="8291264" cy="1728191"/>
          </a:xfrm>
        </p:spPr>
        <p:txBody>
          <a:bodyPr>
            <a:noAutofit/>
          </a:bodyPr>
          <a:lstStyle/>
          <a:p>
            <a:r>
              <a:rPr lang="es-EC" sz="2000" b="1" u="sng" dirty="0" smtClean="0">
                <a:latin typeface="Calibri" pitchFamily="34" charset="0"/>
              </a:rPr>
              <a:t>ACTIVIDADES:</a:t>
            </a:r>
          </a:p>
          <a:p>
            <a:r>
              <a:rPr lang="es-ES" sz="2000" dirty="0" smtClean="0">
                <a:latin typeface="Calibri" pitchFamily="34" charset="0"/>
              </a:rPr>
              <a:t>FABRICACIÓN DE UN NUEVO MOTOR DRIVER</a:t>
            </a:r>
          </a:p>
          <a:p>
            <a:r>
              <a:rPr lang="es-ES" sz="2000" dirty="0" smtClean="0">
                <a:latin typeface="Calibri" pitchFamily="34" charset="0"/>
              </a:rPr>
              <a:t> </a:t>
            </a:r>
          </a:p>
          <a:p>
            <a:r>
              <a:rPr lang="es-ES" sz="2000" b="1" u="sng" dirty="0" smtClean="0">
                <a:latin typeface="Calibri" pitchFamily="34" charset="0"/>
              </a:rPr>
              <a:t>OBSERVACIONES:</a:t>
            </a:r>
          </a:p>
          <a:p>
            <a:r>
              <a:rPr lang="es-ES" sz="2000" dirty="0" smtClean="0"/>
              <a:t>UNO ESTABA AVERIADO, SE FABRICÓ OTRO Y SE  LO IMPERMEABILIZÓ.</a:t>
            </a:r>
            <a:endParaRPr lang="es-EC" sz="2000" dirty="0">
              <a:latin typeface="Calibri" pitchFamily="34" charset="0"/>
            </a:endParaRPr>
          </a:p>
        </p:txBody>
      </p:sp>
      <p:pic>
        <p:nvPicPr>
          <p:cNvPr id="1026" name="Picture 2" descr="C:\Documents and Settings\Adriana\My Documents\My Pictures\ROBOT\4TA PARTE- 1 de marzo\SAM_0722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683568" y="3501008"/>
            <a:ext cx="2088232" cy="2784309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3" name="SAM_0645.AVI">
            <a:hlinkClick r:id="" action="ppaction://media"/>
          </p:cNvPr>
          <p:cNvPicPr>
            <a:picLocks noGrp="1" noRot="1" noChangeAspect="1"/>
          </p:cNvPicPr>
          <p:nvPr>
            <p:ph sz="quarter" idx="4"/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3779838" y="3262313"/>
            <a:ext cx="4392612" cy="3294062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11560" y="620688"/>
            <a:ext cx="8229600" cy="1162050"/>
          </a:xfrm>
        </p:spPr>
        <p:txBody>
          <a:bodyPr>
            <a:normAutofit/>
          </a:bodyPr>
          <a:lstStyle/>
          <a:p>
            <a:pPr algn="ctr"/>
            <a:r>
              <a:rPr lang="es-EC" sz="2800" dirty="0" smtClean="0">
                <a:latin typeface="Calibri" pitchFamily="34" charset="0"/>
              </a:rPr>
              <a:t>2 DE MARZO</a:t>
            </a:r>
            <a:endParaRPr lang="es-EC" sz="2800" dirty="0">
              <a:latin typeface="Calibri" pitchFamily="34" charset="0"/>
            </a:endParaRPr>
          </a:p>
        </p:txBody>
      </p:sp>
      <p:sp>
        <p:nvSpPr>
          <p:cNvPr id="4" name="3 Marcador de texto"/>
          <p:cNvSpPr>
            <a:spLocks noGrp="1"/>
          </p:cNvSpPr>
          <p:nvPr>
            <p:ph type="body" idx="2"/>
          </p:nvPr>
        </p:nvSpPr>
        <p:spPr>
          <a:xfrm>
            <a:off x="4716016" y="1772816"/>
            <a:ext cx="4125064" cy="4572000"/>
          </a:xfrm>
        </p:spPr>
        <p:txBody>
          <a:bodyPr>
            <a:noAutofit/>
          </a:bodyPr>
          <a:lstStyle/>
          <a:p>
            <a:r>
              <a:rPr lang="es-EC" sz="2800" b="1" u="sng" dirty="0" smtClean="0">
                <a:latin typeface="Calibri" pitchFamily="34" charset="0"/>
              </a:rPr>
              <a:t>ACTIVIDADES:</a:t>
            </a:r>
          </a:p>
          <a:p>
            <a:pPr lvl="0">
              <a:buFont typeface="Arial" pitchFamily="34" charset="0"/>
              <a:buChar char="•"/>
            </a:pPr>
            <a:r>
              <a:rPr lang="es-ES" sz="2800" dirty="0" smtClean="0">
                <a:latin typeface="Calibri" pitchFamily="34" charset="0"/>
              </a:rPr>
              <a:t>SOLDAR CABLES AL MOTOR DRIVER </a:t>
            </a:r>
            <a:endParaRPr lang="en-US" sz="2800" dirty="0" smtClean="0">
              <a:latin typeface="Calibri" pitchFamily="34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es-ES" sz="2800" dirty="0" smtClean="0">
                <a:latin typeface="Calibri" pitchFamily="34" charset="0"/>
              </a:rPr>
              <a:t>ENGRASAR PROPULSORES</a:t>
            </a:r>
            <a:endParaRPr lang="en-US" sz="2800" dirty="0" smtClean="0">
              <a:latin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s-ES" sz="2800" dirty="0" smtClean="0">
                <a:latin typeface="Calibri" pitchFamily="34" charset="0"/>
              </a:rPr>
              <a:t>PRUEBA DE BATERÍA EN MAR ANTÁRTICO</a:t>
            </a:r>
            <a:endParaRPr lang="es-ES" sz="2400" dirty="0" smtClean="0">
              <a:latin typeface="Calibri" pitchFamily="34" charset="0"/>
            </a:endParaRPr>
          </a:p>
          <a:p>
            <a:r>
              <a:rPr lang="es-ES" sz="2800" b="1" u="sng" dirty="0" smtClean="0">
                <a:latin typeface="Calibri" pitchFamily="34" charset="0"/>
              </a:rPr>
              <a:t>OBSERVACIONES:</a:t>
            </a:r>
          </a:p>
          <a:p>
            <a:r>
              <a:rPr lang="es-ES" sz="2400" dirty="0" smtClean="0"/>
              <a:t>EL AGUA SALADA TIENE MUY POCA CONDUCTIVIDAD A DIFERENCIA DEL AGUA SALADA DEL ECUADOR</a:t>
            </a:r>
            <a:endParaRPr lang="es-EC" sz="2400" b="1" u="sng" dirty="0">
              <a:latin typeface="Calibri" pitchFamily="34" charset="0"/>
            </a:endParaRPr>
          </a:p>
        </p:txBody>
      </p:sp>
      <p:pic>
        <p:nvPicPr>
          <p:cNvPr id="5" name="SAM_0816.AVI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55576" y="2276872"/>
            <a:ext cx="3658399" cy="274344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EC" sz="2800" dirty="0" smtClean="0">
                <a:latin typeface="Calibri" pitchFamily="34" charset="0"/>
              </a:rPr>
              <a:t>3 DE MARZO</a:t>
            </a:r>
            <a:endParaRPr lang="es-EC" sz="2800" dirty="0">
              <a:latin typeface="Calibri" pitchFamily="34" charset="0"/>
            </a:endParaRPr>
          </a:p>
        </p:txBody>
      </p:sp>
      <p:sp>
        <p:nvSpPr>
          <p:cNvPr id="4" name="3 Marcador de texto"/>
          <p:cNvSpPr>
            <a:spLocks noGrp="1"/>
          </p:cNvSpPr>
          <p:nvPr>
            <p:ph type="body" idx="2"/>
          </p:nvPr>
        </p:nvSpPr>
        <p:spPr>
          <a:xfrm>
            <a:off x="683568" y="1700808"/>
            <a:ext cx="2514600" cy="4572000"/>
          </a:xfrm>
        </p:spPr>
        <p:txBody>
          <a:bodyPr>
            <a:noAutofit/>
          </a:bodyPr>
          <a:lstStyle/>
          <a:p>
            <a:pPr lvl="0" algn="just"/>
            <a:r>
              <a:rPr lang="es-ES" b="1" u="sng" dirty="0" smtClean="0">
                <a:latin typeface="Calibri" pitchFamily="34" charset="0"/>
              </a:rPr>
              <a:t>ACTIVIDADES:</a:t>
            </a:r>
            <a:endParaRPr lang="es-ES" b="1" dirty="0" smtClean="0">
              <a:latin typeface="Calibri" pitchFamily="34" charset="0"/>
            </a:endParaRPr>
          </a:p>
          <a:p>
            <a:pPr lvl="0" algn="just">
              <a:buFont typeface="Arial" pitchFamily="34" charset="0"/>
              <a:buChar char="•"/>
            </a:pPr>
            <a:r>
              <a:rPr lang="es-ES" dirty="0" smtClean="0">
                <a:latin typeface="Calibri" pitchFamily="34" charset="0"/>
              </a:rPr>
              <a:t>COLOCACIÓN DE LOS FLOTADORES </a:t>
            </a:r>
            <a:endParaRPr lang="en-US" dirty="0" smtClean="0">
              <a:latin typeface="Calibri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s-ES" dirty="0" smtClean="0">
                <a:latin typeface="Calibri" pitchFamily="34" charset="0"/>
              </a:rPr>
              <a:t>FABRICACIÓN DE UN NUEVO INTERRUPTOR.</a:t>
            </a:r>
          </a:p>
          <a:p>
            <a:pPr algn="just">
              <a:buFont typeface="Arial" pitchFamily="34" charset="0"/>
              <a:buChar char="•"/>
            </a:pPr>
            <a:r>
              <a:rPr lang="es-ES" dirty="0" smtClean="0">
                <a:latin typeface="Calibri" pitchFamily="34" charset="0"/>
              </a:rPr>
              <a:t>PRUEBA DE LA BATERÍA Y  NUEVO MOTOR DRIVER EN  AGUAS ANTÁRTICAS.</a:t>
            </a:r>
          </a:p>
          <a:p>
            <a:pPr algn="just"/>
            <a:r>
              <a:rPr lang="es-ES" sz="2000" b="1" u="sng" dirty="0" smtClean="0">
                <a:latin typeface="Calibri" pitchFamily="34" charset="0"/>
              </a:rPr>
              <a:t>OBSERVACIONES:</a:t>
            </a:r>
          </a:p>
          <a:p>
            <a:pPr algn="just"/>
            <a:r>
              <a:rPr lang="es-ES" dirty="0" smtClean="0">
                <a:latin typeface="Calibri" pitchFamily="34" charset="0"/>
              </a:rPr>
              <a:t>ERA NECESARIO TENER DOS INTERRUPTORES: UNO PRINCIPAL Y OTRO DE EMERGENCIA</a:t>
            </a:r>
            <a:endParaRPr lang="es-EC" b="1" u="sng" dirty="0">
              <a:latin typeface="Calibri" pitchFamily="34" charset="0"/>
            </a:endParaRPr>
          </a:p>
        </p:txBody>
      </p:sp>
      <p:pic>
        <p:nvPicPr>
          <p:cNvPr id="5" name="SAM_0817.AVI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429000" y="1663700"/>
            <a:ext cx="5486400" cy="41148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251520" y="1698987"/>
            <a:ext cx="4464496" cy="715355"/>
          </a:xfrm>
        </p:spPr>
        <p:txBody>
          <a:bodyPr>
            <a:normAutofit fontScale="40000" lnSpcReduction="20000"/>
          </a:bodyPr>
          <a:lstStyle/>
          <a:p>
            <a:pPr algn="ctr"/>
            <a:r>
              <a:rPr lang="es-EC" sz="2800" dirty="0" smtClean="0">
                <a:latin typeface="Calibri" pitchFamily="34" charset="0"/>
              </a:rPr>
              <a:t> </a:t>
            </a:r>
            <a:r>
              <a:rPr lang="es-EC" sz="5900" dirty="0" smtClean="0">
                <a:latin typeface="Calibri" pitchFamily="34" charset="0"/>
              </a:rPr>
              <a:t>INTERRUPTOR PROVISIONAL </a:t>
            </a:r>
            <a:endParaRPr lang="es-EC" sz="2800" dirty="0">
              <a:latin typeface="Calibri" pitchFamily="34" charset="0"/>
            </a:endParaRPr>
          </a:p>
        </p:txBody>
      </p:sp>
      <p:sp>
        <p:nvSpPr>
          <p:cNvPr id="5" name="4 Marcador de texto"/>
          <p:cNvSpPr>
            <a:spLocks noGrp="1"/>
          </p:cNvSpPr>
          <p:nvPr>
            <p:ph type="body" sz="half" idx="3"/>
          </p:nvPr>
        </p:nvSpPr>
        <p:spPr/>
        <p:txBody>
          <a:bodyPr>
            <a:normAutofit/>
          </a:bodyPr>
          <a:lstStyle/>
          <a:p>
            <a:pPr algn="ctr"/>
            <a:r>
              <a:rPr lang="es-EC" dirty="0" smtClean="0">
                <a:latin typeface="Calibri" pitchFamily="34" charset="0"/>
              </a:rPr>
              <a:t>FLOTADORES</a:t>
            </a:r>
            <a:endParaRPr lang="es-EC" dirty="0">
              <a:latin typeface="Calibri" pitchFamily="34" charset="0"/>
            </a:endParaRPr>
          </a:p>
        </p:txBody>
      </p:sp>
      <p:pic>
        <p:nvPicPr>
          <p:cNvPr id="8" name="7 Marcador de contenido" descr="SAM_1012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458214" y="2459038"/>
            <a:ext cx="4038159" cy="395922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7" name="6 Marcador de contenido" descr="SAM_0823.JPG"/>
          <p:cNvPicPr>
            <a:picLocks noGrp="1" noChangeAspect="1"/>
          </p:cNvPicPr>
          <p:nvPr>
            <p:ph sz="quarter" idx="4"/>
          </p:nvPr>
        </p:nvPicPr>
        <p:blipFill>
          <a:blip r:embed="rId4" cstate="print"/>
          <a:stretch>
            <a:fillRect/>
          </a:stretch>
        </p:blipFill>
        <p:spPr>
          <a:xfrm>
            <a:off x="5184169" y="2462299"/>
            <a:ext cx="2963487" cy="3952702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C" sz="2800" dirty="0" smtClean="0">
                <a:latin typeface="Calibri" pitchFamily="34" charset="0"/>
              </a:rPr>
              <a:t>4 DE MARZO</a:t>
            </a:r>
            <a:endParaRPr lang="es-EC" sz="2800" dirty="0">
              <a:latin typeface="Calibri" pitchFamily="34" charset="0"/>
            </a:endParaRP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788024" y="4077072"/>
            <a:ext cx="4040188" cy="715355"/>
          </a:xfrm>
        </p:spPr>
        <p:txBody>
          <a:bodyPr>
            <a:normAutofit fontScale="92500" lnSpcReduction="10000"/>
          </a:bodyPr>
          <a:lstStyle/>
          <a:p>
            <a:r>
              <a:rPr lang="es-EC" u="sng" dirty="0" smtClean="0"/>
              <a:t>CÁMARA DIGITAL  SUBMARINA</a:t>
            </a:r>
            <a:endParaRPr lang="es-EC" u="sng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half" idx="3"/>
          </p:nvPr>
        </p:nvSpPr>
        <p:spPr>
          <a:xfrm>
            <a:off x="4644008" y="1484784"/>
            <a:ext cx="4041775" cy="639762"/>
          </a:xfrm>
        </p:spPr>
        <p:txBody>
          <a:bodyPr>
            <a:normAutofit fontScale="92500" lnSpcReduction="20000"/>
          </a:bodyPr>
          <a:lstStyle/>
          <a:p>
            <a:r>
              <a:rPr lang="es-EC" u="sng" dirty="0" smtClean="0"/>
              <a:t>CÁMARA DE AYUDA A LA NAVEGACIÓN</a:t>
            </a:r>
            <a:endParaRPr lang="es-EC" u="sng" dirty="0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251520" y="1628800"/>
            <a:ext cx="3322712" cy="3475856"/>
          </a:xfrm>
        </p:spPr>
        <p:txBody>
          <a:bodyPr>
            <a:normAutofit/>
          </a:bodyPr>
          <a:lstStyle/>
          <a:p>
            <a:pPr lvl="0" algn="just"/>
            <a:r>
              <a:rPr lang="es-ES" b="1" u="sng" dirty="0" smtClean="0"/>
              <a:t>ACTIVIDADES:</a:t>
            </a:r>
          </a:p>
          <a:p>
            <a:pPr lvl="0" algn="just"/>
            <a:r>
              <a:rPr lang="es-ES" dirty="0" smtClean="0"/>
              <a:t>INSTALACIÓN DE CÁMARA DE AYUDA A LA NAVEGACIÓN</a:t>
            </a:r>
            <a:endParaRPr lang="en-US" dirty="0" smtClean="0"/>
          </a:p>
          <a:p>
            <a:pPr algn="just"/>
            <a:r>
              <a:rPr lang="es-ES" dirty="0" smtClean="0"/>
              <a:t>SE REALIZARON TRABAJOS CON LA CÁMARA SUBMARINA</a:t>
            </a:r>
            <a:endParaRPr lang="es-EC" dirty="0"/>
          </a:p>
        </p:txBody>
      </p:sp>
      <p:pic>
        <p:nvPicPr>
          <p:cNvPr id="2050" name="Picture 2" descr="C:\Documents and Settings\Adriana\My Documents\My Pictures\ROBOT\7MA PARTE- 4 de marzo\SAM_0834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4725144"/>
            <a:ext cx="2471258" cy="18534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1" name="Picture 3" descr="C:\Documents and Settings\Adriana\My Documents\My Pictures\ROBOT\7MA PARTE- 4 de marzo\SAM_08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2132856"/>
            <a:ext cx="2520280" cy="18902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C" sz="2800" dirty="0" smtClean="0">
                <a:latin typeface="Calibri" pitchFamily="34" charset="0"/>
              </a:rPr>
              <a:t>5 DE MARZO                    1ERA PRUEBA HIPOPÓTAMO</a:t>
            </a:r>
            <a:endParaRPr lang="es-EC" sz="2800" dirty="0">
              <a:latin typeface="Calibri" pitchFamily="34" charset="0"/>
            </a:endParaRP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C" dirty="0" smtClean="0"/>
              <a:t> TRASLADO</a:t>
            </a:r>
            <a:endParaRPr lang="es-EC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s-EC" dirty="0" smtClean="0"/>
              <a:t>PRUEBA DE FLOTACIÓN </a:t>
            </a:r>
            <a:endParaRPr lang="es-EC" dirty="0"/>
          </a:p>
        </p:txBody>
      </p:sp>
      <p:pic>
        <p:nvPicPr>
          <p:cNvPr id="7" name="SAM_0855.AVI">
            <a:hlinkClick r:id="" action="ppaction://media"/>
          </p:cNvPr>
          <p:cNvPicPr>
            <a:picLocks noGrp="1" noRot="1" noChangeAspect="1"/>
          </p:cNvPicPr>
          <p:nvPr>
            <p:ph sz="quarter" idx="2"/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250825" y="2813050"/>
            <a:ext cx="4284663" cy="3213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SAM_0863.AVI">
            <a:hlinkClick r:id="" action="ppaction://media"/>
          </p:cNvPr>
          <p:cNvPicPr>
            <a:picLocks noGrp="1" noRot="1" noChangeAspect="1"/>
          </p:cNvPicPr>
          <p:nvPr>
            <p:ph sz="quarter" idx="4"/>
            <a:vide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4645025" y="2922588"/>
            <a:ext cx="4041775" cy="3032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C" sz="2800" dirty="0" smtClean="0">
                <a:latin typeface="Calibri" pitchFamily="34" charset="0"/>
              </a:rPr>
              <a:t>6 DE MARZO    </a:t>
            </a:r>
            <a:r>
              <a:rPr lang="es-ES" sz="2800" dirty="0" smtClean="0"/>
              <a:t>PRUEBA DE HERMETICIDAD DENTRO DEL                         COMPARTIMENTO DE LA COMPUTADORA</a:t>
            </a:r>
            <a:r>
              <a:rPr lang="es-EC" sz="2800" dirty="0" smtClean="0"/>
              <a:t/>
            </a:r>
            <a:br>
              <a:rPr lang="es-EC" sz="2800" dirty="0" smtClean="0"/>
            </a:br>
            <a:endParaRPr lang="es-EC" sz="2800" dirty="0">
              <a:latin typeface="Calibri" pitchFamily="34" charset="0"/>
            </a:endParaRPr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467544" y="1916832"/>
            <a:ext cx="3250704" cy="426794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s-ES" b="1" u="sng" dirty="0" smtClean="0"/>
              <a:t>OBSERVACIONES:</a:t>
            </a:r>
          </a:p>
          <a:p>
            <a:r>
              <a:rPr lang="es-ES" dirty="0" smtClean="0"/>
              <a:t>NO SE ENCONTRÓ FUGAS DENTRO DEL COMPARTIMENTO DE LA COMPUTADORA. </a:t>
            </a:r>
          </a:p>
          <a:p>
            <a:r>
              <a:rPr lang="es-ES" dirty="0" smtClean="0"/>
              <a:t>SE ENCONTRÓ GOTITAS, ES NORMAL LA CONDENSACIÓN</a:t>
            </a:r>
            <a:endParaRPr lang="es-EC" dirty="0"/>
          </a:p>
        </p:txBody>
      </p:sp>
      <p:pic>
        <p:nvPicPr>
          <p:cNvPr id="7" name="SAM_0896.AVI">
            <a:hlinkClick r:id="" action="ppaction://media"/>
          </p:cNvPr>
          <p:cNvPicPr>
            <a:picLocks noGrp="1" noRot="1" noChangeAspect="1"/>
          </p:cNvPicPr>
          <p:nvPr>
            <p:ph sz="quarter" idx="4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067175" y="2420938"/>
            <a:ext cx="4411663" cy="3308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C" sz="2800" dirty="0" smtClean="0">
                <a:latin typeface="Calibri" pitchFamily="34" charset="0"/>
              </a:rPr>
              <a:t>7 DE MARZO     </a:t>
            </a:r>
            <a:r>
              <a:rPr lang="es-EC" sz="3600" dirty="0" smtClean="0">
                <a:latin typeface="Calibri" pitchFamily="34" charset="0"/>
              </a:rPr>
              <a:t>2DA PRUEBA DE FLOTACIÓN</a:t>
            </a:r>
            <a:endParaRPr lang="es-EC" sz="3600" dirty="0">
              <a:latin typeface="Calibri" pitchFamily="34" charset="0"/>
            </a:endParaRPr>
          </a:p>
        </p:txBody>
      </p:sp>
      <p:pic>
        <p:nvPicPr>
          <p:cNvPr id="7" name="2DA PRUEBA DE FLOTACION.WMV">
            <a:hlinkClick r:id="" action="ppaction://media"/>
          </p:cNvPr>
          <p:cNvPicPr>
            <a:picLocks noGrp="1" noRot="1" noChangeAspect="1"/>
          </p:cNvPicPr>
          <p:nvPr>
            <p:ph sz="quarter" idx="2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763713" y="2174899"/>
            <a:ext cx="5416550" cy="406241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C" sz="2800" dirty="0" smtClean="0">
                <a:latin typeface="Calibri" pitchFamily="34" charset="0"/>
              </a:rPr>
              <a:t>7 DE MARZO</a:t>
            </a:r>
            <a:endParaRPr lang="es-EC" sz="2800" dirty="0">
              <a:latin typeface="Calibri" pitchFamily="34" charset="0"/>
            </a:endParaRP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1297965"/>
          </a:xfrm>
        </p:spPr>
        <p:txBody>
          <a:bodyPr>
            <a:normAutofit fontScale="92500" lnSpcReduction="20000"/>
          </a:bodyPr>
          <a:lstStyle/>
          <a:p>
            <a:pPr lvl="0" algn="just">
              <a:buFont typeface="Arial" pitchFamily="34" charset="0"/>
              <a:buChar char="•"/>
            </a:pPr>
            <a:r>
              <a:rPr lang="es-ES" dirty="0" smtClean="0"/>
              <a:t>FABRICACIÓN DE UN NUEVO MOTOR DRIVER</a:t>
            </a:r>
            <a:endParaRPr lang="en-US" dirty="0" smtClean="0"/>
          </a:p>
          <a:p>
            <a:pPr algn="just">
              <a:buFont typeface="Arial" pitchFamily="34" charset="0"/>
              <a:buChar char="•"/>
            </a:pPr>
            <a:r>
              <a:rPr lang="es-ES" dirty="0" smtClean="0"/>
              <a:t>INSTALACIÓN DE LA COMPUTADORA </a:t>
            </a:r>
            <a:endParaRPr lang="es-EC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556793"/>
            <a:ext cx="4041775" cy="936104"/>
          </a:xfrm>
        </p:spPr>
        <p:txBody>
          <a:bodyPr>
            <a:normAutofit fontScale="85000" lnSpcReduction="10000"/>
          </a:bodyPr>
          <a:lstStyle/>
          <a:p>
            <a:r>
              <a:rPr lang="es-EC" u="sng" dirty="0" smtClean="0"/>
              <a:t>MOTOR DRIVERS DAÑADOS POR  ACUMULACIÓN DE ESTÁTICA DURANTE LA NOCHE</a:t>
            </a:r>
            <a:endParaRPr lang="es-EC" u="sng" dirty="0"/>
          </a:p>
        </p:txBody>
      </p:sp>
      <p:pic>
        <p:nvPicPr>
          <p:cNvPr id="3075" name="Picture 3" descr="C:\Documents and Settings\Adriana\My Documents\My Pictures\ROBOT\10MA PARTE- 7 DE MARZO\SAM_0935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827584" y="3717032"/>
            <a:ext cx="3395749" cy="254785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6 Marcador de contenido" descr="SAM_0937.JPG"/>
          <p:cNvPicPr>
            <a:picLocks noGrp="1" noChangeAspect="1"/>
          </p:cNvPicPr>
          <p:nvPr>
            <p:ph sz="quarter" idx="4"/>
          </p:nvPr>
        </p:nvPicPr>
        <p:blipFill>
          <a:blip r:embed="rId4" cstate="print"/>
          <a:srcRect l="21354" t="2885" r="26980" b="32977"/>
          <a:stretch>
            <a:fillRect/>
          </a:stretch>
        </p:blipFill>
        <p:spPr>
          <a:xfrm>
            <a:off x="5580112" y="2636912"/>
            <a:ext cx="2088232" cy="194421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074" name="Picture 2" descr="C:\Documents and Settings\Adriana\My Documents\My Pictures\ROBOT\10MA PARTE- 7 DE MARZO\SAM_0936.JPG"/>
          <p:cNvPicPr>
            <a:picLocks noChangeAspect="1" noChangeArrowheads="1"/>
          </p:cNvPicPr>
          <p:nvPr/>
        </p:nvPicPr>
        <p:blipFill>
          <a:blip r:embed="rId5" cstate="print"/>
          <a:srcRect l="14496" t="11597" r="10127"/>
          <a:stretch>
            <a:fillRect/>
          </a:stretch>
        </p:blipFill>
        <p:spPr bwMode="auto">
          <a:xfrm>
            <a:off x="5868144" y="4797152"/>
            <a:ext cx="1872208" cy="164680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0" name="9 CuadroTexto"/>
          <p:cNvSpPr txBox="1"/>
          <p:nvPr/>
        </p:nvSpPr>
        <p:spPr>
          <a:xfrm>
            <a:off x="899592" y="3284984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b="1" u="sng" dirty="0" smtClean="0"/>
              <a:t>NUEVO MOTOR DRIVER</a:t>
            </a:r>
            <a:endParaRPr lang="es-EC" b="1" u="sng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C" dirty="0" smtClean="0">
                <a:latin typeface="Calibri" pitchFamily="34" charset="0"/>
              </a:rPr>
              <a:t>1. INTRODUCCIÓN</a:t>
            </a:r>
            <a:endParaRPr lang="es-EC" dirty="0">
              <a:latin typeface="Calibri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625609"/>
          </a:xfrm>
        </p:spPr>
        <p:txBody>
          <a:bodyPr>
            <a:normAutofit/>
          </a:bodyPr>
          <a:lstStyle/>
          <a:p>
            <a:pPr algn="just"/>
            <a:r>
              <a:rPr lang="es-ES" dirty="0" smtClean="0"/>
              <a:t>  </a:t>
            </a:r>
            <a:r>
              <a:rPr lang="es-ES" dirty="0" smtClean="0">
                <a:latin typeface="Calibri" pitchFamily="34" charset="0"/>
              </a:rPr>
              <a:t>Un Robot Submarino es un vehículo no tripulado que puede ser autónomo o tele operado. </a:t>
            </a:r>
          </a:p>
          <a:p>
            <a:pPr>
              <a:buNone/>
            </a:pPr>
            <a:r>
              <a:rPr lang="es-EC" dirty="0" smtClean="0">
                <a:latin typeface="Calibri" pitchFamily="34" charset="0"/>
              </a:rPr>
              <a:t>            </a:t>
            </a:r>
            <a:r>
              <a:rPr lang="es-EC" b="1" dirty="0" err="1" smtClean="0">
                <a:latin typeface="Calibri" pitchFamily="34" charset="0"/>
              </a:rPr>
              <a:t>AUVs</a:t>
            </a:r>
            <a:r>
              <a:rPr lang="es-EC" b="1" dirty="0" smtClean="0">
                <a:latin typeface="Calibri" pitchFamily="34" charset="0"/>
              </a:rPr>
              <a:t>                                        </a:t>
            </a:r>
            <a:r>
              <a:rPr lang="es-EC" b="1" dirty="0" err="1" smtClean="0">
                <a:latin typeface="Calibri" pitchFamily="34" charset="0"/>
              </a:rPr>
              <a:t>ROVs</a:t>
            </a:r>
            <a:endParaRPr lang="es-EC" b="1" dirty="0" smtClean="0">
              <a:latin typeface="Calibri" pitchFamily="34" charset="0"/>
            </a:endParaRPr>
          </a:p>
          <a:p>
            <a:endParaRPr lang="es-EC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endParaRPr lang="es-EC" dirty="0"/>
          </a:p>
        </p:txBody>
      </p:sp>
      <p:pic>
        <p:nvPicPr>
          <p:cNvPr id="7" name="Picture 5" descr="seabed_auv_hang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899592" y="4293096"/>
            <a:ext cx="2808312" cy="204565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8" name="Picture 7" descr="pantherROV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08104" y="4293096"/>
            <a:ext cx="2520280" cy="200296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C" sz="2800" dirty="0" smtClean="0">
                <a:latin typeface="Calibri" pitchFamily="34" charset="0"/>
              </a:rPr>
              <a:t>9 DE MARZO </a:t>
            </a:r>
            <a:endParaRPr lang="es-EC" sz="2800" dirty="0">
              <a:latin typeface="Calibri" pitchFamily="34" charset="0"/>
            </a:endParaRPr>
          </a:p>
        </p:txBody>
      </p:sp>
      <p:pic>
        <p:nvPicPr>
          <p:cNvPr id="6" name="5 Marcador de contenido" descr="SAM_1022.JPG"/>
          <p:cNvPicPr>
            <a:picLocks noGrp="1" noChangeAspect="1"/>
          </p:cNvPicPr>
          <p:nvPr>
            <p:ph sz="half" idx="1"/>
          </p:nvPr>
        </p:nvPicPr>
        <p:blipFill>
          <a:blip r:embed="rId4" cstate="print"/>
          <a:stretch>
            <a:fillRect/>
          </a:stretch>
        </p:blipFill>
        <p:spPr>
          <a:xfrm>
            <a:off x="2483768" y="1916832"/>
            <a:ext cx="1956438" cy="3024336"/>
          </a:xfrm>
          <a:ln>
            <a:solidFill>
              <a:schemeClr val="tx1"/>
            </a:solidFill>
          </a:ln>
        </p:spPr>
      </p:pic>
      <p:pic>
        <p:nvPicPr>
          <p:cNvPr id="5" name="SAM_1031.AVI">
            <a:hlinkClick r:id="" action="ppaction://media"/>
          </p:cNvPr>
          <p:cNvPicPr>
            <a:picLocks noGrp="1" noRot="1" noChangeAspect="1"/>
          </p:cNvPicPr>
          <p:nvPr>
            <p:ph sz="half" idx="2"/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656138" y="2519363"/>
            <a:ext cx="4038600" cy="3028950"/>
          </a:xfrm>
          <a:prstGeom prst="rect">
            <a:avLst/>
          </a:prstGeom>
        </p:spPr>
      </p:pic>
      <p:pic>
        <p:nvPicPr>
          <p:cNvPr id="1027" name="Picture 3" descr="C:\Documents and Settings\Adriana\My Documents\My Pictures\ROBOT\11VA PARTE- 9 DE MARZO\SAM_1027.JPG"/>
          <p:cNvPicPr>
            <a:picLocks noChangeAspect="1" noChangeArrowheads="1"/>
          </p:cNvPicPr>
          <p:nvPr/>
        </p:nvPicPr>
        <p:blipFill>
          <a:blip r:embed="rId6" cstate="print"/>
          <a:srcRect l="31447" t="3494"/>
          <a:stretch>
            <a:fillRect/>
          </a:stretch>
        </p:blipFill>
        <p:spPr bwMode="auto">
          <a:xfrm>
            <a:off x="395536" y="1916832"/>
            <a:ext cx="1883701" cy="19888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026" name="Picture 2" descr="C:\Documents and Settings\Adriana\My Documents\My Pictures\ROBOT\11VA PARTE- 9 DE MARZO\SAM_102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35" y="3933056"/>
            <a:ext cx="2784309" cy="20882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C" sz="2800" dirty="0" smtClean="0">
                <a:latin typeface="Calibri" pitchFamily="34" charset="0"/>
              </a:rPr>
              <a:t>11 DE MARZO</a:t>
            </a:r>
            <a:endParaRPr lang="es-EC" sz="2800" dirty="0">
              <a:latin typeface="Calibri" pitchFamily="34" charset="0"/>
            </a:endParaRPr>
          </a:p>
        </p:txBody>
      </p:sp>
      <p:sp>
        <p:nvSpPr>
          <p:cNvPr id="12" name="11 Marcador de texto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8147248" cy="715355"/>
          </a:xfrm>
        </p:spPr>
        <p:txBody>
          <a:bodyPr/>
          <a:lstStyle/>
          <a:p>
            <a:pPr algn="ctr"/>
            <a:r>
              <a:rPr lang="es-EC" dirty="0" smtClean="0">
                <a:latin typeface="Calibri" pitchFamily="34" charset="0"/>
              </a:rPr>
              <a:t>1ERA PRUEBA DE LA CÁMARA SUBMARINA </a:t>
            </a:r>
            <a:endParaRPr lang="es-EC" dirty="0">
              <a:latin typeface="Calibri" pitchFamily="34" charset="0"/>
            </a:endParaRPr>
          </a:p>
        </p:txBody>
      </p:sp>
      <p:pic>
        <p:nvPicPr>
          <p:cNvPr id="16" name="SAM_1212.AVI">
            <a:hlinkClick r:id="" action="ppaction://media"/>
          </p:cNvPr>
          <p:cNvPicPr>
            <a:picLocks noGrp="1" noRot="1" noChangeAspect="1"/>
          </p:cNvPicPr>
          <p:nvPr>
            <p:ph sz="quarter" idx="2"/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250825" y="2924175"/>
            <a:ext cx="4229100" cy="317182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7" name="SAM_1236.AVI">
            <a:hlinkClick r:id="" action="ppaction://media"/>
          </p:cNvPr>
          <p:cNvPicPr>
            <a:picLocks noGrp="1" noRot="1" noChangeAspect="1"/>
          </p:cNvPicPr>
          <p:nvPr>
            <p:ph sz="quarter" idx="4"/>
            <a:vide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4645025" y="2922588"/>
            <a:ext cx="4041775" cy="303212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9" name="18 CuadroTexto"/>
          <p:cNvSpPr txBox="1"/>
          <p:nvPr/>
        </p:nvSpPr>
        <p:spPr>
          <a:xfrm>
            <a:off x="251520" y="2348880"/>
            <a:ext cx="4392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b="1" dirty="0" smtClean="0"/>
              <a:t>PRUEBA EN EL ÁREA DE GENERADORES</a:t>
            </a:r>
            <a:endParaRPr lang="es-EC" b="1" dirty="0"/>
          </a:p>
        </p:txBody>
      </p:sp>
      <p:sp>
        <p:nvSpPr>
          <p:cNvPr id="20" name="19 CuadroTexto"/>
          <p:cNvSpPr txBox="1"/>
          <p:nvPr/>
        </p:nvSpPr>
        <p:spPr>
          <a:xfrm>
            <a:off x="4716016" y="2348880"/>
            <a:ext cx="417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b="1" dirty="0" smtClean="0"/>
              <a:t>DATOS RECOPILADOS </a:t>
            </a:r>
            <a:endParaRPr lang="es-EC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vide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95536" y="548680"/>
            <a:ext cx="8748464" cy="715355"/>
          </a:xfrm>
        </p:spPr>
        <p:txBody>
          <a:bodyPr>
            <a:noAutofit/>
          </a:bodyPr>
          <a:lstStyle/>
          <a:p>
            <a:r>
              <a:rPr lang="es-EC" sz="2800" dirty="0" smtClean="0">
                <a:latin typeface="Calibri" pitchFamily="34" charset="0"/>
              </a:rPr>
              <a:t>11 DE MARZO/ </a:t>
            </a:r>
            <a:r>
              <a:rPr lang="es-EC" sz="2800" u="sng" dirty="0" smtClean="0">
                <a:latin typeface="Calibri" pitchFamily="34" charset="0"/>
              </a:rPr>
              <a:t>1ERA PRUEBA DE LA CÁMARA SUBMARINA EN LA ISLA DEE Y SISTEMA DE INTELIGENCIA ARTIFICIAL</a:t>
            </a:r>
            <a:endParaRPr lang="es-EC" sz="2800" u="sng" dirty="0">
              <a:latin typeface="Calibri" pitchFamily="34" charset="0"/>
            </a:endParaRPr>
          </a:p>
        </p:txBody>
      </p:sp>
      <p:sp>
        <p:nvSpPr>
          <p:cNvPr id="9" name="8 Marcador de contenido"/>
          <p:cNvSpPr>
            <a:spLocks noGrp="1"/>
          </p:cNvSpPr>
          <p:nvPr>
            <p:ph sz="quarter" idx="2"/>
          </p:nvPr>
        </p:nvSpPr>
        <p:spPr>
          <a:xfrm>
            <a:off x="467544" y="1700808"/>
            <a:ext cx="7931224" cy="4147840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s-EC" sz="2500" b="1" dirty="0" smtClean="0">
                <a:latin typeface="Calibri" pitchFamily="34" charset="0"/>
              </a:rPr>
              <a:t>OBSERVACIONES:</a:t>
            </a:r>
          </a:p>
          <a:p>
            <a:pPr marL="576072" indent="-457200" algn="just">
              <a:buFont typeface="+mj-lt"/>
              <a:buAutoNum type="arabicPeriod"/>
            </a:pPr>
            <a:r>
              <a:rPr lang="es-EC" sz="2500" b="1" dirty="0" smtClean="0">
                <a:latin typeface="Calibri" pitchFamily="34" charset="0"/>
              </a:rPr>
              <a:t>El vehículo se comportó de forma muy estable debido a la buena calibración del centro de masa y el centro de flotación.</a:t>
            </a:r>
          </a:p>
          <a:p>
            <a:pPr marL="576072" indent="-457200" algn="just">
              <a:buFont typeface="+mj-lt"/>
              <a:buAutoNum type="arabicPeriod"/>
            </a:pPr>
            <a:r>
              <a:rPr lang="es-EC" sz="2500" b="1" dirty="0" smtClean="0">
                <a:latin typeface="Calibri" pitchFamily="34" charset="0"/>
              </a:rPr>
              <a:t>Se constató la eficiencia hidrodinámica del robot submarino al presentar poca resistencia ante las corrientes. </a:t>
            </a:r>
          </a:p>
          <a:p>
            <a:pPr marL="576072" indent="-457200" algn="just">
              <a:buFont typeface="+mj-lt"/>
              <a:buAutoNum type="arabicPeriod"/>
            </a:pPr>
            <a:r>
              <a:rPr lang="es-EC" sz="2500" b="1" dirty="0" smtClean="0">
                <a:latin typeface="Calibri" pitchFamily="34" charset="0"/>
              </a:rPr>
              <a:t>Se obtuvieron datos internos del funcionamiento del robot con lo cual se constato el correcto funcionamiento del sistema de inteligencia artificial y el sistema de navegación inercial.</a:t>
            </a:r>
            <a:endParaRPr lang="es-EC" sz="2500" dirty="0" smtClean="0">
              <a:latin typeface="Calibri" pitchFamily="34" charset="0"/>
            </a:endParaRPr>
          </a:p>
          <a:p>
            <a:endParaRPr lang="es-EC" dirty="0" smtClean="0"/>
          </a:p>
          <a:p>
            <a:endParaRPr lang="es-EC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C" sz="3200" dirty="0" smtClean="0">
                <a:latin typeface="Calibri" pitchFamily="34" charset="0"/>
              </a:rPr>
              <a:t>12 DE MARZO    PRUEBA SUBMARINA EN PUNTA ORIÓN </a:t>
            </a:r>
            <a:endParaRPr lang="es-EC" sz="3200" dirty="0">
              <a:latin typeface="Calibri" pitchFamily="34" charset="0"/>
            </a:endParaRP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2"/>
          </p:nvPr>
        </p:nvSpPr>
        <p:spPr>
          <a:xfrm>
            <a:off x="539552" y="1988840"/>
            <a:ext cx="7776864" cy="3951288"/>
          </a:xfrm>
        </p:spPr>
        <p:txBody>
          <a:bodyPr>
            <a:normAutofit/>
          </a:bodyPr>
          <a:lstStyle/>
          <a:p>
            <a:r>
              <a:rPr lang="es-EC" sz="3200" b="1" dirty="0" smtClean="0"/>
              <a:t>12  de marzo</a:t>
            </a:r>
          </a:p>
          <a:p>
            <a:pPr>
              <a:buNone/>
            </a:pPr>
            <a:r>
              <a:rPr lang="es-EC" sz="3200" b="1" dirty="0" smtClean="0"/>
              <a:t>	</a:t>
            </a:r>
            <a:r>
              <a:rPr lang="es-EC" sz="3200" b="1" dirty="0" smtClean="0"/>
              <a:t>Prueba Submarina en Punta Orión</a:t>
            </a:r>
          </a:p>
          <a:p>
            <a:r>
              <a:rPr lang="es-EC" sz="3200" b="1" dirty="0" smtClean="0"/>
              <a:t> </a:t>
            </a:r>
            <a:r>
              <a:rPr lang="es-EC" sz="3200" b="1" dirty="0" smtClean="0"/>
              <a:t>14 de marzo</a:t>
            </a:r>
          </a:p>
          <a:p>
            <a:pPr>
              <a:buNone/>
            </a:pPr>
            <a:r>
              <a:rPr lang="es-EC" sz="3200" b="1" dirty="0" smtClean="0"/>
              <a:t>	</a:t>
            </a:r>
            <a:r>
              <a:rPr lang="es-EC" sz="3200" b="1" dirty="0" smtClean="0"/>
              <a:t>Prueba Submarina en Barrientos</a:t>
            </a:r>
          </a:p>
          <a:p>
            <a:r>
              <a:rPr lang="es-EC" sz="3200" b="1" dirty="0" smtClean="0"/>
              <a:t> </a:t>
            </a:r>
            <a:r>
              <a:rPr lang="es-EC" sz="3200" b="1" dirty="0" smtClean="0"/>
              <a:t>16 de marzo</a:t>
            </a:r>
            <a:r>
              <a:rPr lang="es-EC" sz="3200" b="1" dirty="0" smtClean="0"/>
              <a:t>	</a:t>
            </a:r>
            <a:endParaRPr lang="es-EC" sz="3200" b="1" dirty="0" smtClean="0"/>
          </a:p>
          <a:p>
            <a:pPr>
              <a:buNone/>
            </a:pPr>
            <a:r>
              <a:rPr lang="es-EC" sz="3200" b="1" dirty="0" smtClean="0"/>
              <a:t>	</a:t>
            </a:r>
            <a:r>
              <a:rPr lang="es-EC" sz="3200" b="1" dirty="0" smtClean="0"/>
              <a:t>Prueba Submarina en Isla </a:t>
            </a:r>
            <a:r>
              <a:rPr lang="es-EC" sz="3200" b="1" dirty="0" err="1" smtClean="0"/>
              <a:t>Dee</a:t>
            </a:r>
            <a:endParaRPr lang="es-EC" sz="3200" b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s-EC" sz="2800" dirty="0" smtClean="0">
                <a:latin typeface="Calibri" pitchFamily="34" charset="0"/>
              </a:rPr>
              <a:t>1ER ROBOT SUBMARINO AUTÓNOMO DESARROLLADO EN LATINOAMÉRICA QUE OPERA EN LA ANTÁRTIDA</a:t>
            </a:r>
            <a:endParaRPr lang="es-EC" sz="2800" dirty="0">
              <a:latin typeface="Calibri" pitchFamily="34" charset="0"/>
            </a:endParaRPr>
          </a:p>
        </p:txBody>
      </p:sp>
      <p:pic>
        <p:nvPicPr>
          <p:cNvPr id="6" name="ECUADOR1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752600" y="1784350"/>
            <a:ext cx="6096000" cy="4572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es-EC" dirty="0"/>
          </a:p>
        </p:txBody>
      </p:sp>
      <p:pic>
        <p:nvPicPr>
          <p:cNvPr id="1026" name="Picture 2" descr="C:\Documents and Settings\Adriana\My Documents\My Pictures\10 DE MARZO 1\SAM_108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31101" y="0"/>
            <a:ext cx="9275101" cy="69563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71600" y="1988840"/>
            <a:ext cx="7772400" cy="1975104"/>
          </a:xfrm>
        </p:spPr>
        <p:txBody>
          <a:bodyPr/>
          <a:lstStyle/>
          <a:p>
            <a:r>
              <a:rPr lang="es-EC" sz="6000" dirty="0" smtClean="0"/>
              <a:t>Gracias a todos!!</a:t>
            </a:r>
            <a:endParaRPr lang="es-EC" sz="6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1143000"/>
          </a:xfrm>
        </p:spPr>
        <p:txBody>
          <a:bodyPr>
            <a:normAutofit/>
          </a:bodyPr>
          <a:lstStyle/>
          <a:p>
            <a:pPr algn="ctr"/>
            <a:r>
              <a:rPr lang="es-EC" dirty="0" smtClean="0">
                <a:latin typeface="Calibri" pitchFamily="34" charset="0"/>
              </a:rPr>
              <a:t>INTRODUCCIÓN</a:t>
            </a:r>
            <a:endParaRPr lang="es-EC" dirty="0">
              <a:latin typeface="Calibri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b="1" dirty="0" smtClean="0">
                <a:latin typeface="Calibri" pitchFamily="34" charset="0"/>
              </a:rPr>
              <a:t>AUVs  (Autonomous underwater vehicle) </a:t>
            </a:r>
            <a:endParaRPr lang="en-US" dirty="0" smtClean="0">
              <a:latin typeface="Calibri" pitchFamily="34" charset="0"/>
            </a:endParaRPr>
          </a:p>
          <a:p>
            <a:pPr algn="just">
              <a:buNone/>
            </a:pPr>
            <a:r>
              <a:rPr lang="es-ES" dirty="0" smtClean="0">
                <a:latin typeface="Calibri" pitchFamily="34" charset="0"/>
              </a:rPr>
              <a:t>    Realiza su misión de forma totalmente autónoma, sin necesidad de intervención humana.</a:t>
            </a:r>
            <a:endParaRPr lang="es-EC" dirty="0">
              <a:latin typeface="Calibri" pitchFamily="34" charset="0"/>
            </a:endParaRP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1" dirty="0" smtClean="0">
                <a:latin typeface="Calibri" pitchFamily="34" charset="0"/>
              </a:rPr>
              <a:t>ROVs (remotely operate vehicle ) </a:t>
            </a:r>
            <a:endParaRPr lang="en-US" dirty="0" smtClean="0">
              <a:latin typeface="Calibri" pitchFamily="34" charset="0"/>
            </a:endParaRPr>
          </a:p>
          <a:p>
            <a:pPr algn="just">
              <a:buNone/>
            </a:pPr>
            <a:r>
              <a:rPr lang="es-ES" dirty="0" smtClean="0">
                <a:latin typeface="Calibri" pitchFamily="34" charset="0"/>
              </a:rPr>
              <a:t>    Controlado de forma remota desde una embarcación en la superficie a través de un cable umbilical</a:t>
            </a:r>
            <a:endParaRPr lang="es-EC" dirty="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71600" y="836712"/>
            <a:ext cx="7772400" cy="914400"/>
          </a:xfrm>
        </p:spPr>
        <p:txBody>
          <a:bodyPr/>
          <a:lstStyle/>
          <a:p>
            <a:pPr algn="ctr"/>
            <a:r>
              <a:rPr lang="es-EC" dirty="0" smtClean="0"/>
              <a:t>INTRODUCCIÓN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endParaRPr lang="es-ES" dirty="0" smtClean="0"/>
          </a:p>
          <a:p>
            <a:pPr algn="just"/>
            <a:r>
              <a:rPr lang="es-ES" dirty="0" smtClean="0"/>
              <a:t>La Antártida juega un papel importante en el sistema climático mundial.</a:t>
            </a:r>
          </a:p>
          <a:p>
            <a:pPr algn="just"/>
            <a:r>
              <a:rPr lang="es-ES" dirty="0" smtClean="0"/>
              <a:t>Surgen dos preguntas fundamentales acerca del Continente Antártico .</a:t>
            </a:r>
          </a:p>
          <a:p>
            <a:pPr algn="just"/>
            <a:r>
              <a:rPr lang="es-ES" dirty="0" smtClean="0"/>
              <a:t>No es fácilmente medible por satélite.</a:t>
            </a:r>
          </a:p>
          <a:p>
            <a:pPr algn="just"/>
            <a:r>
              <a:rPr lang="es-ES" dirty="0" smtClean="0"/>
              <a:t> Empleo de Robot Submarino en la Antártida.</a:t>
            </a:r>
            <a:endParaRPr lang="es-EC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C" dirty="0" smtClean="0"/>
              <a:t>ROBOT SUBMARINO ANTÁRTICO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ES" dirty="0" smtClean="0">
                <a:latin typeface="Calibri" pitchFamily="34" charset="0"/>
              </a:rPr>
              <a:t>El actual  vehículo submarino, llamado HIPOPÓTAMO  es de tipo autónomo.</a:t>
            </a:r>
          </a:p>
          <a:p>
            <a:pPr algn="just"/>
            <a:r>
              <a:rPr lang="es-ES" dirty="0" smtClean="0">
                <a:latin typeface="Calibri" pitchFamily="34" charset="0"/>
              </a:rPr>
              <a:t> La función primaria es recorrer una trayectoria tridimensional en la columna de agua transportando sensores y equipos para la adquisición de datos científicos.</a:t>
            </a:r>
            <a:endParaRPr lang="en-US" dirty="0" smtClean="0">
              <a:latin typeface="Calibri" pitchFamily="34" charset="0"/>
            </a:endParaRPr>
          </a:p>
          <a:p>
            <a:endParaRPr lang="es-EC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C" dirty="0" smtClean="0"/>
              <a:t>PRUEBA EN AYANGUE, ECUADOR</a:t>
            </a:r>
            <a:endParaRPr lang="es-EC" dirty="0"/>
          </a:p>
        </p:txBody>
      </p:sp>
      <p:pic>
        <p:nvPicPr>
          <p:cNvPr id="7" name="Picture 6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57200" y="3487904"/>
            <a:ext cx="4040188" cy="1901493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8" name="Picture 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4645822" y="2570275"/>
            <a:ext cx="4040180" cy="373675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99592" y="332656"/>
            <a:ext cx="7467600" cy="1143000"/>
          </a:xfrm>
        </p:spPr>
        <p:txBody>
          <a:bodyPr/>
          <a:lstStyle/>
          <a:p>
            <a:pPr algn="ctr"/>
            <a:r>
              <a:rPr lang="es-EC" dirty="0" smtClean="0"/>
              <a:t>ARQUITECTURA</a:t>
            </a:r>
            <a:endParaRPr lang="es-EC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681162" y="1822450"/>
            <a:ext cx="6238875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C" dirty="0" smtClean="0">
                <a:latin typeface="Calibri" pitchFamily="34" charset="0"/>
              </a:rPr>
              <a:t>DESARROLLO DE PROYECTO</a:t>
            </a:r>
            <a:endParaRPr lang="es-EC" dirty="0">
              <a:latin typeface="Calibri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i="1" dirty="0" err="1" smtClean="0"/>
              <a:t>Primera</a:t>
            </a:r>
            <a:r>
              <a:rPr lang="en-US" b="1" i="1" dirty="0" smtClean="0"/>
              <a:t> </a:t>
            </a:r>
            <a:r>
              <a:rPr lang="en-US" b="1" i="1" dirty="0" err="1" smtClean="0"/>
              <a:t>generación</a:t>
            </a:r>
            <a:r>
              <a:rPr lang="en-US" b="1" i="1" dirty="0" smtClean="0"/>
              <a:t>:</a:t>
            </a:r>
            <a:r>
              <a:rPr lang="en-US" b="1" dirty="0" smtClean="0"/>
              <a:t> </a:t>
            </a:r>
            <a:r>
              <a:rPr lang="en-US" dirty="0" err="1" smtClean="0"/>
              <a:t>Experimentales</a:t>
            </a:r>
            <a:r>
              <a:rPr lang="en-US" dirty="0" smtClean="0"/>
              <a:t>, </a:t>
            </a:r>
            <a:r>
              <a:rPr lang="en-US" dirty="0" err="1" smtClean="0"/>
              <a:t>operan</a:t>
            </a:r>
            <a:r>
              <a:rPr lang="en-US" dirty="0" smtClean="0"/>
              <a:t> en </a:t>
            </a:r>
            <a:r>
              <a:rPr lang="en-US" dirty="0" err="1" smtClean="0"/>
              <a:t>piscinas</a:t>
            </a:r>
            <a:r>
              <a:rPr lang="en-US" dirty="0" smtClean="0"/>
              <a:t> y </a:t>
            </a:r>
            <a:r>
              <a:rPr lang="en-US" dirty="0" err="1" smtClean="0"/>
              <a:t>lagos</a:t>
            </a:r>
            <a:r>
              <a:rPr lang="en-US" dirty="0" smtClean="0"/>
              <a:t>.</a:t>
            </a:r>
          </a:p>
          <a:p>
            <a:r>
              <a:rPr lang="en-US" b="1" i="1" dirty="0" err="1" smtClean="0"/>
              <a:t>Segunda</a:t>
            </a:r>
            <a:r>
              <a:rPr lang="en-US" b="1" i="1" dirty="0" smtClean="0"/>
              <a:t> </a:t>
            </a:r>
            <a:r>
              <a:rPr lang="en-US" b="1" i="1" dirty="0" err="1" smtClean="0"/>
              <a:t>generación</a:t>
            </a:r>
            <a:r>
              <a:rPr lang="en-US" b="1" i="1" dirty="0" smtClean="0"/>
              <a:t>:</a:t>
            </a:r>
            <a:r>
              <a:rPr lang="en-US" b="1" dirty="0" smtClean="0"/>
              <a:t> </a:t>
            </a:r>
            <a:r>
              <a:rPr lang="en-US" dirty="0" err="1" smtClean="0"/>
              <a:t>Experimentales</a:t>
            </a:r>
            <a:r>
              <a:rPr lang="en-US" dirty="0" smtClean="0"/>
              <a:t>, </a:t>
            </a:r>
            <a:r>
              <a:rPr lang="en-US" dirty="0" err="1" smtClean="0"/>
              <a:t>operan</a:t>
            </a:r>
            <a:r>
              <a:rPr lang="en-US" dirty="0" smtClean="0"/>
              <a:t> en el mar, </a:t>
            </a:r>
            <a:r>
              <a:rPr lang="en-US" dirty="0" err="1" smtClean="0"/>
              <a:t>capacidad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maniobrar</a:t>
            </a:r>
            <a:r>
              <a:rPr lang="en-US" dirty="0" smtClean="0"/>
              <a:t> ante </a:t>
            </a:r>
            <a:r>
              <a:rPr lang="en-US" dirty="0" err="1" smtClean="0"/>
              <a:t>corrientes</a:t>
            </a:r>
            <a:r>
              <a:rPr lang="en-US" dirty="0" smtClean="0"/>
              <a:t> marinas.</a:t>
            </a:r>
          </a:p>
          <a:p>
            <a:r>
              <a:rPr lang="en-US" b="1" i="1" dirty="0" err="1" smtClean="0"/>
              <a:t>Tercera</a:t>
            </a:r>
            <a:r>
              <a:rPr lang="en-US" b="1" i="1" dirty="0" smtClean="0"/>
              <a:t> </a:t>
            </a:r>
            <a:r>
              <a:rPr lang="en-US" b="1" i="1" dirty="0" err="1" smtClean="0"/>
              <a:t>generación</a:t>
            </a:r>
            <a:r>
              <a:rPr lang="en-US" b="1" i="1" dirty="0" smtClean="0"/>
              <a:t>:</a:t>
            </a:r>
            <a:r>
              <a:rPr lang="en-US" b="1" dirty="0" smtClean="0"/>
              <a:t> </a:t>
            </a:r>
            <a:r>
              <a:rPr lang="en-US" dirty="0" err="1" smtClean="0"/>
              <a:t>comisionados</a:t>
            </a:r>
            <a:r>
              <a:rPr lang="en-US" dirty="0" smtClean="0"/>
              <a:t> a </a:t>
            </a:r>
            <a:r>
              <a:rPr lang="en-US" dirty="0" err="1" smtClean="0"/>
              <a:t>centros</a:t>
            </a:r>
            <a:r>
              <a:rPr lang="en-US" dirty="0" smtClean="0"/>
              <a:t> de </a:t>
            </a:r>
            <a:r>
              <a:rPr lang="en-US" dirty="0" err="1" smtClean="0"/>
              <a:t>investigación</a:t>
            </a:r>
            <a:r>
              <a:rPr lang="en-US" dirty="0" smtClean="0"/>
              <a:t>, </a:t>
            </a:r>
            <a:r>
              <a:rPr lang="en-US" dirty="0" err="1" smtClean="0"/>
              <a:t>capacidad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operar</a:t>
            </a:r>
            <a:r>
              <a:rPr lang="en-US" dirty="0" smtClean="0"/>
              <a:t> en </a:t>
            </a:r>
            <a:r>
              <a:rPr lang="en-US" dirty="0" err="1" smtClean="0"/>
              <a:t>ambientes</a:t>
            </a:r>
            <a:r>
              <a:rPr lang="en-US" dirty="0" smtClean="0"/>
              <a:t> </a:t>
            </a:r>
            <a:r>
              <a:rPr lang="en-US" dirty="0" err="1" smtClean="0"/>
              <a:t>extremos</a:t>
            </a:r>
            <a:r>
              <a:rPr lang="en-US" dirty="0" smtClean="0"/>
              <a:t> </a:t>
            </a:r>
            <a:r>
              <a:rPr lang="en-US" dirty="0" err="1" smtClean="0"/>
              <a:t>como</a:t>
            </a:r>
            <a:r>
              <a:rPr lang="en-US" dirty="0" smtClean="0"/>
              <a:t> en </a:t>
            </a:r>
            <a:r>
              <a:rPr lang="en-US" dirty="0" err="1" smtClean="0"/>
              <a:t>regiones</a:t>
            </a:r>
            <a:r>
              <a:rPr lang="en-US" dirty="0" smtClean="0"/>
              <a:t> </a:t>
            </a:r>
            <a:r>
              <a:rPr lang="en-US" dirty="0" err="1" smtClean="0"/>
              <a:t>polares</a:t>
            </a:r>
            <a:r>
              <a:rPr lang="en-US" dirty="0" smtClean="0"/>
              <a:t> e </a:t>
            </a:r>
            <a:r>
              <a:rPr lang="en-US" dirty="0" err="1" smtClean="0"/>
              <a:t>inmediaciones</a:t>
            </a:r>
            <a:r>
              <a:rPr lang="en-US" dirty="0" smtClean="0"/>
              <a:t> de </a:t>
            </a:r>
            <a:r>
              <a:rPr lang="en-US" dirty="0" err="1" smtClean="0"/>
              <a:t>volcanes</a:t>
            </a:r>
            <a:r>
              <a:rPr lang="en-US" dirty="0" smtClean="0"/>
              <a:t> </a:t>
            </a:r>
            <a:r>
              <a:rPr lang="en-US" dirty="0" err="1" smtClean="0"/>
              <a:t>submarinos</a:t>
            </a:r>
            <a:r>
              <a:rPr lang="en-US" dirty="0" smtClean="0"/>
              <a:t>.</a:t>
            </a:r>
            <a:endParaRPr lang="es-ES" dirty="0" smtClean="0"/>
          </a:p>
          <a:p>
            <a:endParaRPr lang="es-EC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Fluj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2589</TotalTime>
  <Words>868</Words>
  <Application>Microsoft Office PowerPoint</Application>
  <PresentationFormat>Presentación en pantalla (4:3)</PresentationFormat>
  <Paragraphs>187</Paragraphs>
  <Slides>36</Slides>
  <Notes>36</Notes>
  <HiddenSlides>0</HiddenSlides>
  <MMClips>13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36</vt:i4>
      </vt:variant>
    </vt:vector>
  </HeadingPairs>
  <TitlesOfParts>
    <vt:vector size="37" baseType="lpstr">
      <vt:lpstr>Metro</vt:lpstr>
      <vt:lpstr>Evaluación de un Sistema de Navegación Inercial para  Robots Submarinos en altas latitudes  </vt:lpstr>
      <vt:lpstr>RESUMEN</vt:lpstr>
      <vt:lpstr>1. INTRODUCCIÓN</vt:lpstr>
      <vt:lpstr>INTRODUCCIÓN</vt:lpstr>
      <vt:lpstr>INTRODUCCIÓN</vt:lpstr>
      <vt:lpstr>ROBOT SUBMARINO ANTÁRTICO</vt:lpstr>
      <vt:lpstr>PRUEBA EN AYANGUE, ECUADOR</vt:lpstr>
      <vt:lpstr>ARQUITECTURA</vt:lpstr>
      <vt:lpstr>DESARROLLO DE PROYECTO</vt:lpstr>
      <vt:lpstr>DESARROLLO DE PROYECTO</vt:lpstr>
      <vt:lpstr>OBJETIVO GENERAL</vt:lpstr>
      <vt:lpstr>FACTORES IMPORTANTES EN EL DISEÑO DE AUV</vt:lpstr>
      <vt:lpstr>Los AUV se pueden clasificar en tres grupos según su arquitectura</vt:lpstr>
      <vt:lpstr>Diapositiva 14</vt:lpstr>
      <vt:lpstr>PLAN DE MISIÓN </vt:lpstr>
      <vt:lpstr>COMPUTADORA DEL HIPOPÓTAMO</vt:lpstr>
      <vt:lpstr>2. TRABAJO DE CAMPO</vt:lpstr>
      <vt:lpstr>26 DE FEBRERO</vt:lpstr>
      <vt:lpstr>27 DE FEBRERO </vt:lpstr>
      <vt:lpstr>28 DE FEBRERO</vt:lpstr>
      <vt:lpstr>1 de marzo </vt:lpstr>
      <vt:lpstr>2 DE MARZO</vt:lpstr>
      <vt:lpstr>3 DE MARZO</vt:lpstr>
      <vt:lpstr>Diapositiva 24</vt:lpstr>
      <vt:lpstr>4 DE MARZO</vt:lpstr>
      <vt:lpstr>5 DE MARZO                    1ERA PRUEBA HIPOPÓTAMO</vt:lpstr>
      <vt:lpstr>6 DE MARZO    PRUEBA DE HERMETICIDAD DENTRO DEL                         COMPARTIMENTO DE LA COMPUTADORA </vt:lpstr>
      <vt:lpstr>7 DE MARZO     2DA PRUEBA DE FLOTACIÓN</vt:lpstr>
      <vt:lpstr>7 DE MARZO</vt:lpstr>
      <vt:lpstr>9 DE MARZO </vt:lpstr>
      <vt:lpstr>11 DE MARZO</vt:lpstr>
      <vt:lpstr>Diapositiva 32</vt:lpstr>
      <vt:lpstr>12 DE MARZO    PRUEBA SUBMARINA EN PUNTA ORIÓN </vt:lpstr>
      <vt:lpstr>1ER ROBOT SUBMARINO AUTÓNOMO DESARROLLADO EN LATINOAMÉRICA QUE OPERA EN LA ANTÁRTIDA</vt:lpstr>
      <vt:lpstr>Diapositiva 35</vt:lpstr>
      <vt:lpstr>Gracias a todos!!</vt:lpstr>
    </vt:vector>
  </TitlesOfParts>
  <Company>Acer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HIPOPOTAMO I</dc:title>
  <dc:creator>Valued Acer Customer</dc:creator>
  <cp:lastModifiedBy>Valued Acer Customer</cp:lastModifiedBy>
  <cp:revision>181</cp:revision>
  <dcterms:created xsi:type="dcterms:W3CDTF">2011-03-07T11:47:19Z</dcterms:created>
  <dcterms:modified xsi:type="dcterms:W3CDTF">2011-03-17T14:01:03Z</dcterms:modified>
</cp:coreProperties>
</file>