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2"/>
  </p:notesMasterIdLst>
  <p:sldIdLst>
    <p:sldId id="256" r:id="rId2"/>
    <p:sldId id="257" r:id="rId3"/>
    <p:sldId id="259" r:id="rId4"/>
    <p:sldId id="258" r:id="rId5"/>
    <p:sldId id="260" r:id="rId6"/>
    <p:sldId id="261" r:id="rId7"/>
    <p:sldId id="350" r:id="rId8"/>
    <p:sldId id="262" r:id="rId9"/>
    <p:sldId id="267" r:id="rId10"/>
    <p:sldId id="268" r:id="rId11"/>
    <p:sldId id="266" r:id="rId12"/>
    <p:sldId id="263" r:id="rId13"/>
    <p:sldId id="265" r:id="rId14"/>
    <p:sldId id="264" r:id="rId15"/>
    <p:sldId id="269" r:id="rId16"/>
    <p:sldId id="297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0" r:id="rId38"/>
    <p:sldId id="293" r:id="rId39"/>
    <p:sldId id="292" r:id="rId40"/>
    <p:sldId id="294" r:id="rId41"/>
    <p:sldId id="295" r:id="rId42"/>
    <p:sldId id="296" r:id="rId43"/>
    <p:sldId id="298" r:id="rId44"/>
    <p:sldId id="333" r:id="rId45"/>
    <p:sldId id="334" r:id="rId46"/>
    <p:sldId id="335" r:id="rId47"/>
    <p:sldId id="338" r:id="rId48"/>
    <p:sldId id="336" r:id="rId49"/>
    <p:sldId id="339" r:id="rId50"/>
    <p:sldId id="340" r:id="rId51"/>
    <p:sldId id="342" r:id="rId52"/>
    <p:sldId id="341" r:id="rId53"/>
    <p:sldId id="343" r:id="rId54"/>
    <p:sldId id="344" r:id="rId55"/>
    <p:sldId id="299" r:id="rId56"/>
    <p:sldId id="300" r:id="rId57"/>
    <p:sldId id="301" r:id="rId58"/>
    <p:sldId id="303" r:id="rId59"/>
    <p:sldId id="304" r:id="rId60"/>
    <p:sldId id="305" r:id="rId61"/>
    <p:sldId id="308" r:id="rId62"/>
    <p:sldId id="306" r:id="rId63"/>
    <p:sldId id="307" r:id="rId64"/>
    <p:sldId id="310" r:id="rId65"/>
    <p:sldId id="312" r:id="rId66"/>
    <p:sldId id="311" r:id="rId67"/>
    <p:sldId id="309" r:id="rId68"/>
    <p:sldId id="313" r:id="rId69"/>
    <p:sldId id="314" r:id="rId70"/>
    <p:sldId id="315" r:id="rId71"/>
    <p:sldId id="316" r:id="rId72"/>
    <p:sldId id="317" r:id="rId73"/>
    <p:sldId id="319" r:id="rId74"/>
    <p:sldId id="320" r:id="rId75"/>
    <p:sldId id="321" r:id="rId76"/>
    <p:sldId id="322" r:id="rId77"/>
    <p:sldId id="323" r:id="rId78"/>
    <p:sldId id="324" r:id="rId79"/>
    <p:sldId id="325" r:id="rId80"/>
    <p:sldId id="326" r:id="rId81"/>
    <p:sldId id="327" r:id="rId82"/>
    <p:sldId id="332" r:id="rId83"/>
    <p:sldId id="329" r:id="rId84"/>
    <p:sldId id="330" r:id="rId85"/>
    <p:sldId id="331" r:id="rId86"/>
    <p:sldId id="345" r:id="rId87"/>
    <p:sldId id="346" r:id="rId88"/>
    <p:sldId id="347" r:id="rId89"/>
    <p:sldId id="348" r:id="rId90"/>
    <p:sldId id="349" r:id="rId91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928E3-47FD-4E00-9CE4-CB03A237731D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B9DB3-ABA5-49D7-A6E5-A9E07B1AA78F}" type="slidenum">
              <a:rPr lang="es-EC" smtClean="0"/>
              <a:pPr/>
              <a:t>‹#›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</a:t>
            </a:fld>
            <a:endParaRPr lang="es-EC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10</a:t>
            </a:fld>
            <a:endParaRPr lang="es-EC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11</a:t>
            </a:fld>
            <a:endParaRPr lang="es-EC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12</a:t>
            </a:fld>
            <a:endParaRPr lang="es-EC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13</a:t>
            </a:fld>
            <a:endParaRPr lang="es-EC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14</a:t>
            </a:fld>
            <a:endParaRPr lang="es-EC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15</a:t>
            </a:fld>
            <a:endParaRPr lang="es-EC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16</a:t>
            </a:fld>
            <a:endParaRPr lang="es-EC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17</a:t>
            </a:fld>
            <a:endParaRPr lang="es-EC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18</a:t>
            </a:fld>
            <a:endParaRPr lang="es-EC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19</a:t>
            </a:fld>
            <a:endParaRPr lang="es-EC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</a:t>
            </a:fld>
            <a:endParaRPr lang="es-EC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20</a:t>
            </a:fld>
            <a:endParaRPr lang="es-EC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21</a:t>
            </a:fld>
            <a:endParaRPr lang="es-EC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22</a:t>
            </a:fld>
            <a:endParaRPr lang="es-EC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23</a:t>
            </a:fld>
            <a:endParaRPr lang="es-EC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24</a:t>
            </a:fld>
            <a:endParaRPr lang="es-EC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25</a:t>
            </a:fld>
            <a:endParaRPr lang="es-EC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26</a:t>
            </a:fld>
            <a:endParaRPr lang="es-EC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27</a:t>
            </a:fld>
            <a:endParaRPr lang="es-EC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28</a:t>
            </a:fld>
            <a:endParaRPr lang="es-EC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29</a:t>
            </a:fld>
            <a:endParaRPr lang="es-EC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</a:t>
            </a:fld>
            <a:endParaRPr lang="es-EC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30</a:t>
            </a:fld>
            <a:endParaRPr lang="es-EC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31</a:t>
            </a:fld>
            <a:endParaRPr lang="es-EC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32</a:t>
            </a:fld>
            <a:endParaRPr lang="es-EC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33</a:t>
            </a:fld>
            <a:endParaRPr lang="es-EC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34</a:t>
            </a:fld>
            <a:endParaRPr lang="es-EC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35</a:t>
            </a:fld>
            <a:endParaRPr lang="es-EC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36</a:t>
            </a:fld>
            <a:endParaRPr lang="es-EC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37</a:t>
            </a:fld>
            <a:endParaRPr lang="es-EC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38</a:t>
            </a:fld>
            <a:endParaRPr lang="es-EC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39</a:t>
            </a:fld>
            <a:endParaRPr lang="es-EC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</a:t>
            </a:fld>
            <a:endParaRPr lang="es-EC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40</a:t>
            </a:fld>
            <a:endParaRPr lang="es-EC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41</a:t>
            </a:fld>
            <a:endParaRPr lang="es-EC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42</a:t>
            </a:fld>
            <a:endParaRPr lang="es-EC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43</a:t>
            </a:fld>
            <a:endParaRPr lang="es-EC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44</a:t>
            </a:fld>
            <a:endParaRPr lang="es-EC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45</a:t>
            </a:fld>
            <a:endParaRPr lang="es-EC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46</a:t>
            </a:fld>
            <a:endParaRPr lang="es-EC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47</a:t>
            </a:fld>
            <a:endParaRPr lang="es-EC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48</a:t>
            </a:fld>
            <a:endParaRPr lang="es-EC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49</a:t>
            </a:fld>
            <a:endParaRPr lang="es-EC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</a:t>
            </a:fld>
            <a:endParaRPr lang="es-EC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50</a:t>
            </a:fld>
            <a:endParaRPr lang="es-EC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51</a:t>
            </a:fld>
            <a:endParaRPr lang="es-EC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52</a:t>
            </a:fld>
            <a:endParaRPr lang="es-EC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53</a:t>
            </a:fld>
            <a:endParaRPr lang="es-EC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54</a:t>
            </a:fld>
            <a:endParaRPr lang="es-EC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55</a:t>
            </a:fld>
            <a:endParaRPr lang="es-EC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56</a:t>
            </a:fld>
            <a:endParaRPr lang="es-EC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57</a:t>
            </a:fld>
            <a:endParaRPr lang="es-EC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58</a:t>
            </a:fld>
            <a:endParaRPr lang="es-EC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59</a:t>
            </a:fld>
            <a:endParaRPr lang="es-EC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</a:t>
            </a:fld>
            <a:endParaRPr lang="es-EC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60</a:t>
            </a:fld>
            <a:endParaRPr lang="es-EC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61</a:t>
            </a:fld>
            <a:endParaRPr lang="es-EC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62</a:t>
            </a:fld>
            <a:endParaRPr lang="es-EC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63</a:t>
            </a:fld>
            <a:endParaRPr lang="es-EC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64</a:t>
            </a:fld>
            <a:endParaRPr lang="es-EC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65</a:t>
            </a:fld>
            <a:endParaRPr lang="es-EC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66</a:t>
            </a:fld>
            <a:endParaRPr lang="es-EC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67</a:t>
            </a:fld>
            <a:endParaRPr lang="es-EC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68</a:t>
            </a:fld>
            <a:endParaRPr lang="es-EC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69</a:t>
            </a:fld>
            <a:endParaRPr lang="es-EC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</a:t>
            </a:fld>
            <a:endParaRPr lang="es-EC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70</a:t>
            </a:fld>
            <a:endParaRPr lang="es-EC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71</a:t>
            </a:fld>
            <a:endParaRPr lang="es-EC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72</a:t>
            </a:fld>
            <a:endParaRPr lang="es-EC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73</a:t>
            </a:fld>
            <a:endParaRPr lang="es-EC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74</a:t>
            </a:fld>
            <a:endParaRPr lang="es-EC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75</a:t>
            </a:fld>
            <a:endParaRPr lang="es-EC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76</a:t>
            </a:fld>
            <a:endParaRPr lang="es-EC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77</a:t>
            </a:fld>
            <a:endParaRPr lang="es-EC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78</a:t>
            </a:fld>
            <a:endParaRPr lang="es-EC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79</a:t>
            </a:fld>
            <a:endParaRPr lang="es-EC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</a:t>
            </a:fld>
            <a:endParaRPr lang="es-EC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80</a:t>
            </a:fld>
            <a:endParaRPr lang="es-EC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81</a:t>
            </a:fld>
            <a:endParaRPr lang="es-EC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82</a:t>
            </a:fld>
            <a:endParaRPr lang="es-EC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83</a:t>
            </a:fld>
            <a:endParaRPr lang="es-EC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84</a:t>
            </a:fld>
            <a:endParaRPr lang="es-EC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85</a:t>
            </a:fld>
            <a:endParaRPr lang="es-EC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86</a:t>
            </a:fld>
            <a:endParaRPr lang="es-EC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87</a:t>
            </a:fld>
            <a:endParaRPr lang="es-EC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88</a:t>
            </a:fld>
            <a:endParaRPr lang="es-EC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89</a:t>
            </a:fld>
            <a:endParaRPr lang="es-EC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9</a:t>
            </a:fld>
            <a:endParaRPr lang="es-EC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B9DB3-ABA5-49D7-A6E5-A9E07B1AA78F}" type="slidenum">
              <a:rPr lang="es-EC" smtClean="0"/>
              <a:pPr/>
              <a:t>90</a:t>
            </a:fld>
            <a:endParaRPr lang="es-EC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EC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EC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42A686E-9E7B-4A31-BC3C-9204DCB4BA34}" type="datetimeFigureOut">
              <a:rPr lang="es-EC" smtClean="0"/>
              <a:pPr/>
              <a:t>05/02/2010</a:t>
            </a:fld>
            <a:endParaRPr lang="es-EC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75F0A51-F08E-4B9E-91B9-0AA4700B1C4B}" type="slidenum">
              <a:rPr lang="es-EC" smtClean="0"/>
              <a:pPr/>
              <a:t>‹#›</a:t>
            </a:fld>
            <a:endParaRPr lang="es-EC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-6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034" y="785794"/>
            <a:ext cx="8001056" cy="1571636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/>
              <a:t>Estudio de la eficiencia sobre transferencia calórica de los materiales utilizados para la construcción del Modulo de Laboratorios en la </a:t>
            </a:r>
            <a:r>
              <a:rPr lang="es-AR" dirty="0" smtClean="0"/>
              <a:t>Estación Ecuatoriana “Pedro Vicente Maldonado” en la Antártida</a:t>
            </a:r>
            <a:endParaRPr lang="es-EC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500430" y="4214818"/>
            <a:ext cx="5286412" cy="1500198"/>
          </a:xfrm>
          <a:prstGeom prst="rect">
            <a:avLst/>
          </a:prstGeom>
        </p:spPr>
        <p:txBody>
          <a:bodyPr lIns="45720" rIns="246888">
            <a:normAutofit fontScale="55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es-EC" sz="3200" dirty="0" smtClean="0">
                <a:solidFill>
                  <a:srgbClr val="FF0000"/>
                </a:solidFill>
              </a:rPr>
              <a:t>Entidad Participante: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es-EC" sz="3200" dirty="0" smtClean="0">
                <a:solidFill>
                  <a:srgbClr val="FF0000"/>
                </a:solidFill>
              </a:rPr>
              <a:t>Universidad Católica de Santiago de Guayaquil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lang="es-EC" sz="3200" dirty="0" smtClean="0">
              <a:solidFill>
                <a:srgbClr val="FF0000"/>
              </a:solidFill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es-EC" sz="3200" dirty="0" smtClean="0">
                <a:solidFill>
                  <a:srgbClr val="FF0000"/>
                </a:solidFill>
              </a:rPr>
              <a:t>Personal Participante: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es-EC" sz="3200" dirty="0" smtClean="0">
                <a:solidFill>
                  <a:srgbClr val="FF0000"/>
                </a:solidFill>
              </a:rPr>
              <a:t> Pablo Andrés Vásconez G.</a:t>
            </a:r>
            <a:endParaRPr kumimoji="0" lang="es-EC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pic>
        <p:nvPicPr>
          <p:cNvPr id="4098" name="Picture 2" descr="G:\DCIM\100CANON\IMG_69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726529" y="1345381"/>
            <a:ext cx="6357918" cy="4238612"/>
          </a:xfrm>
          <a:prstGeom prst="rect">
            <a:avLst/>
          </a:prstGeom>
          <a:noFill/>
        </p:spPr>
      </p:pic>
      <p:sp>
        <p:nvSpPr>
          <p:cNvPr id="5" name="Up Arrow 4"/>
          <p:cNvSpPr/>
          <p:nvPr/>
        </p:nvSpPr>
        <p:spPr>
          <a:xfrm rot="5400000">
            <a:off x="2536017" y="3393281"/>
            <a:ext cx="428628" cy="7858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TextBox 5"/>
          <p:cNvSpPr txBox="1"/>
          <p:nvPr/>
        </p:nvSpPr>
        <p:spPr>
          <a:xfrm>
            <a:off x="857224" y="2643182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TERMÓMETRO (LECTOR ELECTRÓNICO)</a:t>
            </a:r>
            <a:endParaRPr lang="es-EC" dirty="0"/>
          </a:p>
        </p:txBody>
      </p:sp>
      <p:sp>
        <p:nvSpPr>
          <p:cNvPr id="7" name="Oval 6"/>
          <p:cNvSpPr/>
          <p:nvPr/>
        </p:nvSpPr>
        <p:spPr>
          <a:xfrm>
            <a:off x="4786314" y="428604"/>
            <a:ext cx="1214446" cy="107157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TextBox 7"/>
          <p:cNvSpPr txBox="1"/>
          <p:nvPr/>
        </p:nvSpPr>
        <p:spPr>
          <a:xfrm>
            <a:off x="5715008" y="285728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0070C0"/>
                </a:solidFill>
              </a:rPr>
              <a:t>MINICONECTOR</a:t>
            </a:r>
            <a:endParaRPr lang="es-EC" dirty="0">
              <a:solidFill>
                <a:srgbClr val="0070C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429256" y="2000240"/>
            <a:ext cx="1428760" cy="114300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10" name="TextBox 9"/>
          <p:cNvSpPr txBox="1"/>
          <p:nvPr/>
        </p:nvSpPr>
        <p:spPr>
          <a:xfrm>
            <a:off x="6786578" y="2500306"/>
            <a:ext cx="14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00B050"/>
                </a:solidFill>
              </a:rPr>
              <a:t>LECTURA</a:t>
            </a:r>
            <a:endParaRPr lang="es-EC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14356"/>
            <a:ext cx="6786610" cy="714380"/>
          </a:xfrm>
        </p:spPr>
        <p:txBody>
          <a:bodyPr>
            <a:normAutofit fontScale="77500" lnSpcReduction="20000"/>
          </a:bodyPr>
          <a:lstStyle/>
          <a:p>
            <a:r>
              <a:rPr lang="es-EC" dirty="0" smtClean="0"/>
              <a:t>Se determinaron 10 estaciones para monitorear la temperatura:</a:t>
            </a:r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85918" y="1785926"/>
          <a:ext cx="5500727" cy="4357716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627954"/>
                <a:gridCol w="2327836"/>
                <a:gridCol w="1544937"/>
              </a:tblGrid>
              <a:tr h="726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ESTACIÓN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UBICACIÓN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MÓDULO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A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Camarote 6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1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B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Camarote 5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1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C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Baño General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1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D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Camarote 4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1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E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Túnel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 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F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Comedor - Sala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2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G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Sala de Radio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2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H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Camarote 7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2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I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Lavandería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2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63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J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/>
                        <a:t>Enfermería</a:t>
                      </a:r>
                      <a:endParaRPr lang="es-EC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800" dirty="0"/>
                        <a:t>2</a:t>
                      </a:r>
                      <a:endParaRPr lang="es-EC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29332" y="142852"/>
            <a:ext cx="3114668" cy="539304"/>
          </a:xfrm>
        </p:spPr>
        <p:txBody>
          <a:bodyPr>
            <a:normAutofit/>
          </a:bodyPr>
          <a:lstStyle/>
          <a:p>
            <a:pPr algn="ctr"/>
            <a:r>
              <a:rPr lang="es-EC" sz="2500" dirty="0" smtClean="0"/>
              <a:t>INSTALACIÓN</a:t>
            </a:r>
            <a:endParaRPr lang="es-EC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 cstate="print"/>
          <a:srcRect l="3200" t="23678" r="4933" b="29471"/>
          <a:stretch>
            <a:fillRect/>
          </a:stretch>
        </p:blipFill>
        <p:spPr bwMode="auto">
          <a:xfrm>
            <a:off x="0" y="1857364"/>
            <a:ext cx="9144000" cy="3357586"/>
          </a:xfrm>
          <a:prstGeom prst="rect">
            <a:avLst/>
          </a:prstGeom>
          <a:noFill/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029332" y="142852"/>
            <a:ext cx="3114668" cy="539304"/>
          </a:xfrm>
        </p:spPr>
        <p:txBody>
          <a:bodyPr>
            <a:normAutofit/>
          </a:bodyPr>
          <a:lstStyle/>
          <a:p>
            <a:pPr algn="ctr"/>
            <a:r>
              <a:rPr lang="es-EC" sz="2500" dirty="0" smtClean="0"/>
              <a:t>INSTALACIÓN</a:t>
            </a:r>
            <a:endParaRPr lang="es-EC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29332" y="142852"/>
            <a:ext cx="3114668" cy="539304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INSTALACIÓN</a:t>
            </a:r>
            <a:endParaRPr kumimoji="0" lang="es-EC" sz="25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6" name="Picture 2" descr="C:\Users\PEPIN\Desktop\DIC28-09\DSC017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571612"/>
            <a:ext cx="2714612" cy="4825976"/>
          </a:xfrm>
          <a:prstGeom prst="rect">
            <a:avLst/>
          </a:prstGeom>
          <a:noFill/>
        </p:spPr>
      </p:pic>
      <p:pic>
        <p:nvPicPr>
          <p:cNvPr id="16390" name="Picture 6" descr="C:\Users\PEPIN\Desktop\DIC28-09\DSC017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1510" y="1571612"/>
            <a:ext cx="2732490" cy="4857760"/>
          </a:xfrm>
          <a:prstGeom prst="rect">
            <a:avLst/>
          </a:prstGeom>
          <a:noFill/>
        </p:spPr>
      </p:pic>
      <p:pic>
        <p:nvPicPr>
          <p:cNvPr id="16391" name="Picture 7" descr="F:\DIC26-09\DSC015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3" y="1571612"/>
            <a:ext cx="2714644" cy="482603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071538" y="5429264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ARMADO DE CABLES PARA ESTACIONES</a:t>
            </a:r>
            <a:endParaRPr lang="es-EC" dirty="0"/>
          </a:p>
        </p:txBody>
      </p:sp>
      <p:sp>
        <p:nvSpPr>
          <p:cNvPr id="19" name="Oval 18"/>
          <p:cNvSpPr/>
          <p:nvPr/>
        </p:nvSpPr>
        <p:spPr>
          <a:xfrm>
            <a:off x="3857620" y="2428868"/>
            <a:ext cx="571504" cy="12144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22" name="TextBox 21"/>
          <p:cNvSpPr txBox="1"/>
          <p:nvPr/>
        </p:nvSpPr>
        <p:spPr>
          <a:xfrm>
            <a:off x="3000364" y="3786190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0000"/>
                </a:solidFill>
              </a:rPr>
              <a:t>TERMOCUPLA TEMP. INT.</a:t>
            </a:r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8286776" y="1857364"/>
            <a:ext cx="571504" cy="1214446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24" name="TextBox 23"/>
          <p:cNvSpPr txBox="1"/>
          <p:nvPr/>
        </p:nvSpPr>
        <p:spPr>
          <a:xfrm>
            <a:off x="5572132" y="1785926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0000FF"/>
                </a:solidFill>
              </a:rPr>
              <a:t>TERMOCUPLA TEMP. EXT.</a:t>
            </a:r>
            <a:endParaRPr lang="es-EC" dirty="0">
              <a:solidFill>
                <a:srgbClr val="0000FF"/>
              </a:solidFill>
            </a:endParaRPr>
          </a:p>
        </p:txBody>
      </p:sp>
      <p:sp>
        <p:nvSpPr>
          <p:cNvPr id="25" name="Up Arrow 24"/>
          <p:cNvSpPr/>
          <p:nvPr/>
        </p:nvSpPr>
        <p:spPr>
          <a:xfrm rot="15999250">
            <a:off x="5202316" y="1542726"/>
            <a:ext cx="188392" cy="868006"/>
          </a:xfrm>
          <a:prstGeom prst="up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6" name="Up Arrow 25"/>
          <p:cNvSpPr/>
          <p:nvPr/>
        </p:nvSpPr>
        <p:spPr>
          <a:xfrm rot="7088945">
            <a:off x="7716849" y="1660539"/>
            <a:ext cx="165408" cy="750841"/>
          </a:xfrm>
          <a:prstGeom prst="up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  <p:bldP spid="22" grpId="0"/>
      <p:bldP spid="23" grpId="0" animBg="1"/>
      <p:bldP spid="24" grpId="0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428712"/>
            <a:ext cx="8429684" cy="5429288"/>
          </a:xfrm>
        </p:spPr>
        <p:txBody>
          <a:bodyPr>
            <a:normAutofit/>
          </a:bodyPr>
          <a:lstStyle/>
          <a:p>
            <a:r>
              <a:rPr lang="es-EC" sz="2700" dirty="0" smtClean="0"/>
              <a:t>Se realizaron entre 5 a 7 lecturas diarias en cada estación, durante 12 días ( 29 dic-09 al 11-ene-10 )</a:t>
            </a:r>
          </a:p>
          <a:p>
            <a:endParaRPr lang="es-EC" sz="2700" dirty="0" smtClean="0"/>
          </a:p>
          <a:p>
            <a:r>
              <a:rPr lang="es-EC" sz="2700" dirty="0" smtClean="0"/>
              <a:t>En el registro diario se ingresó la hora de la medición, temperatura exterior, temperatura interior y agentes externos.</a:t>
            </a:r>
          </a:p>
          <a:p>
            <a:endParaRPr lang="es-EC" sz="2700" dirty="0" smtClean="0"/>
          </a:p>
          <a:p>
            <a:r>
              <a:rPr lang="es-EC" sz="2800" dirty="0" smtClean="0"/>
              <a:t>En el presente estudio se consideran agentes externos, a todas las variables que pudieren influir en el registro de temperatura exterior e interior. </a:t>
            </a:r>
          </a:p>
          <a:p>
            <a:endParaRPr lang="es-EC" sz="2700" dirty="0" smtClean="0"/>
          </a:p>
          <a:p>
            <a:endParaRPr lang="es-EC" sz="2700" dirty="0" smtClean="0"/>
          </a:p>
          <a:p>
            <a:pPr>
              <a:buNone/>
            </a:pPr>
            <a:endParaRPr lang="es-EC" sz="2000" dirty="0" smtClean="0"/>
          </a:p>
          <a:p>
            <a:endParaRPr lang="es-EC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786446" y="500042"/>
            <a:ext cx="3114668" cy="428604"/>
          </a:xfrm>
          <a:prstGeom prst="rect">
            <a:avLst/>
          </a:prstGeom>
        </p:spPr>
        <p:txBody>
          <a:bodyPr rIns="91440"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TOMA DE DATOS</a:t>
            </a:r>
            <a:endParaRPr kumimoji="0" lang="es-EC" sz="25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971211"/>
            <a:ext cx="8229600" cy="5886789"/>
          </a:xfrm>
        </p:spPr>
        <p:txBody>
          <a:bodyPr>
            <a:normAutofit/>
          </a:bodyPr>
          <a:lstStyle/>
          <a:p>
            <a:endParaRPr lang="es-EC" dirty="0" smtClean="0"/>
          </a:p>
          <a:p>
            <a:r>
              <a:rPr lang="es-EC" sz="2900" dirty="0" smtClean="0"/>
              <a:t>El factor o agente externo que se ha identificado que afecta la medición de la temperatura exterior es la radiación solar. </a:t>
            </a:r>
          </a:p>
          <a:p>
            <a:endParaRPr lang="es-EC" sz="2900" dirty="0" smtClean="0"/>
          </a:p>
          <a:p>
            <a:r>
              <a:rPr lang="es-EC" sz="2900" dirty="0" smtClean="0"/>
              <a:t>Los factores o agentes externos que afectan las mediciones de la temperatura interior son las filtraciones de aire, el uso de calefacción y la condición del confinamiento del aire (puerta abierta o cerrada)</a:t>
            </a:r>
            <a:endParaRPr lang="es-EC" sz="29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715008" y="428604"/>
            <a:ext cx="3114668" cy="428604"/>
          </a:xfrm>
          <a:prstGeom prst="rect">
            <a:avLst/>
          </a:prstGeom>
        </p:spPr>
        <p:txBody>
          <a:bodyPr rIns="91440"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TOMA DE DATOS</a:t>
            </a:r>
            <a:endParaRPr kumimoji="0" lang="es-EC" sz="25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5357818" y="357166"/>
            <a:ext cx="3571932" cy="396428"/>
          </a:xfrm>
          <a:prstGeom prst="rect">
            <a:avLst/>
          </a:prstGeom>
        </p:spPr>
        <p:txBody>
          <a:bodyPr rIns="91440" anchor="b">
            <a:normAutofit fontScale="9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TOMA DE DATOS</a:t>
            </a:r>
            <a:endParaRPr kumimoji="0" lang="es-EC" sz="25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6020" name="Picture 4" descr="C:\Users\PEPIN\Desktop\DIC29-09\DSC018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142984"/>
            <a:ext cx="3071834" cy="5461037"/>
          </a:xfrm>
          <a:prstGeom prst="rect">
            <a:avLst/>
          </a:prstGeom>
          <a:noFill/>
        </p:spPr>
      </p:pic>
      <p:pic>
        <p:nvPicPr>
          <p:cNvPr id="86021" name="Picture 5" descr="C:\Users\PEPIN\Desktop\DIC29-09\DSC018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142984"/>
            <a:ext cx="3053975" cy="542928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357290" y="1285860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chemeClr val="bg1"/>
                </a:solidFill>
              </a:rPr>
              <a:t>TOMA TEMPERATURA EXTERIOR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6" y="1357298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chemeClr val="bg1"/>
                </a:solidFill>
              </a:rPr>
              <a:t>TOMA TEMPERATURA INTERIOR</a:t>
            </a:r>
            <a:endParaRPr lang="es-EC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10547" t="14063" r="10351" b="12812"/>
          <a:stretch>
            <a:fillRect/>
          </a:stretch>
        </p:blipFill>
        <p:spPr bwMode="auto">
          <a:xfrm>
            <a:off x="27483" y="1071546"/>
            <a:ext cx="9116517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1357290" y="3857628"/>
            <a:ext cx="642942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Oval 5"/>
          <p:cNvSpPr/>
          <p:nvPr/>
        </p:nvSpPr>
        <p:spPr>
          <a:xfrm>
            <a:off x="1785918" y="3857628"/>
            <a:ext cx="642942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Oval 6"/>
          <p:cNvSpPr/>
          <p:nvPr/>
        </p:nvSpPr>
        <p:spPr>
          <a:xfrm>
            <a:off x="2214546" y="3857628"/>
            <a:ext cx="642942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29332" y="0"/>
            <a:ext cx="3114668" cy="428604"/>
          </a:xfrm>
          <a:prstGeom prst="rect">
            <a:avLst/>
          </a:prstGeom>
        </p:spPr>
        <p:txBody>
          <a:bodyPr rIns="91440"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TOMA DE DATOS</a:t>
            </a:r>
            <a:endParaRPr kumimoji="0" lang="es-EC" sz="25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1243343"/>
          </a:xfrm>
        </p:spPr>
        <p:txBody>
          <a:bodyPr>
            <a:normAutofit fontScale="92500" lnSpcReduction="10000"/>
          </a:bodyPr>
          <a:lstStyle/>
          <a:p>
            <a:endParaRPr lang="es-EC" dirty="0" smtClean="0"/>
          </a:p>
          <a:p>
            <a:r>
              <a:rPr lang="es-EC" sz="2700" dirty="0" smtClean="0"/>
              <a:t>Se identificaron entonces 12 combinaciones distintas de las condiciones:</a:t>
            </a:r>
          </a:p>
          <a:p>
            <a:endParaRPr lang="es-EC" sz="29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786446" y="214290"/>
            <a:ext cx="3114668" cy="428604"/>
          </a:xfrm>
          <a:prstGeom prst="rect">
            <a:avLst/>
          </a:prstGeom>
        </p:spPr>
        <p:txBody>
          <a:bodyPr rIns="91440"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TOMA DE DATOS</a:t>
            </a:r>
            <a:endParaRPr kumimoji="0" lang="es-EC" sz="25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500298" y="1500174"/>
          <a:ext cx="6286544" cy="4736190"/>
        </p:xfrm>
        <a:graphic>
          <a:graphicData uri="http://schemas.openxmlformats.org/drawingml/2006/table">
            <a:tbl>
              <a:tblPr firstRow="1" firstCol="1">
                <a:tableStyleId>{3C2FFA5D-87B4-456A-9821-1D502468CF0F}</a:tableStyleId>
              </a:tblPr>
              <a:tblGrid>
                <a:gridCol w="1306295"/>
                <a:gridCol w="4980249"/>
              </a:tblGrid>
              <a:tr h="6531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CONDICIÓN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DESCRIPCIÓN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A0N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Abierta, Sin Calefactores, Sin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A1N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Abierta, 1 Calefactor, Sin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A2N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Abierta, 2 Calefactores, Sin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A0S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Abierta, Sin Calefactores, Influencia de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A1S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Abierta, 1 Calefactor, Influencia de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A2S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Abierta, 2 Calefactores, Influencia de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C0N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Cerrada, Sin Calefactores, Sin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C1N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Cerrada, 1 Calefactor, Sin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C2N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Cerrada, 2 Calefactores, Sin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C0S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Cerrada, Sin Calefactores, Influencia de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C1S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Cerrada, 1 Calefactor, Influencia de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6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C2S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Puerta Cerrada, 2 Calefactores, Influencia de rayos solares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6" name="Multiply 5"/>
          <p:cNvSpPr/>
          <p:nvPr/>
        </p:nvSpPr>
        <p:spPr>
          <a:xfrm>
            <a:off x="2571736" y="3071810"/>
            <a:ext cx="1143008" cy="1143008"/>
          </a:xfrm>
          <a:prstGeom prst="mathMultiply">
            <a:avLst>
              <a:gd name="adj1" fmla="val 987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Multiply 6"/>
          <p:cNvSpPr/>
          <p:nvPr/>
        </p:nvSpPr>
        <p:spPr>
          <a:xfrm>
            <a:off x="2571736" y="5214950"/>
            <a:ext cx="1143008" cy="1143008"/>
          </a:xfrm>
          <a:prstGeom prst="mathMultiply">
            <a:avLst>
              <a:gd name="adj1" fmla="val 987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3643314"/>
            <a:ext cx="2643174" cy="1643074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endParaRPr kumimoji="0" lang="es-EC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9050" marR="0" lvl="0" indent="-19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SE</a:t>
            </a:r>
            <a:r>
              <a:rPr kumimoji="0" lang="es-EC" sz="27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CONSIDERARON PARA CÁLCULOS</a:t>
            </a:r>
          </a:p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endParaRPr kumimoji="0" lang="es-EC" sz="2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DATOS OBTENIDOS</a:t>
            </a:r>
            <a:endParaRPr lang="es-EC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071670" y="1714488"/>
          <a:ext cx="4786346" cy="4643474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3639057"/>
                <a:gridCol w="1147289"/>
              </a:tblGrid>
              <a:tr h="289313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/>
                        <a:t>Número de Lecturas Realizadas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/>
                        <a:t>680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Lecturas Módulo 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/>
                        <a:t>272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Lecturas Módulo 2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/>
                        <a:t>340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Lecturas Túnel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/>
                        <a:t>68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/>
                        <a:t>Temperatura Exterior 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/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Media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/>
                        <a:t>6,5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Min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/>
                        <a:t>-2,50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Max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>
                          <a:solidFill>
                            <a:srgbClr val="FF0000"/>
                          </a:solidFill>
                        </a:rPr>
                        <a:t>48,60</a:t>
                      </a:r>
                      <a:endParaRPr lang="es-EC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/>
                        <a:t>Temperatura Interior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/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Media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/>
                        <a:t>16,5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Min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>
                          <a:solidFill>
                            <a:srgbClr val="FF0000"/>
                          </a:solidFill>
                        </a:rPr>
                        <a:t>2,30</a:t>
                      </a:r>
                      <a:endParaRPr lang="es-EC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Max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28,60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/>
                        <a:t>Diferencia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/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Media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/>
                        <a:t>10,0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9313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Min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>
                          <a:solidFill>
                            <a:srgbClr val="FF0000"/>
                          </a:solidFill>
                        </a:rPr>
                        <a:t>-29,10</a:t>
                      </a:r>
                      <a:endParaRPr lang="es-EC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03779"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Max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u="none" strike="noStrike" dirty="0"/>
                        <a:t>26,80</a:t>
                      </a:r>
                      <a:endParaRPr lang="es-EC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DIVISIÓN DEL ESTUDIO</a:t>
            </a:r>
            <a:endParaRPr lang="es-EC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C" dirty="0" smtClean="0"/>
              <a:t>ESTUDIO TÉRMICO</a:t>
            </a:r>
          </a:p>
          <a:p>
            <a:pPr marL="514350" indent="-514350">
              <a:buFont typeface="+mj-lt"/>
              <a:buAutoNum type="arabicPeriod"/>
            </a:pPr>
            <a:r>
              <a:rPr lang="es-EC" dirty="0" smtClean="0"/>
              <a:t>ESTUDIO DE CORROSIÓN</a:t>
            </a:r>
          </a:p>
          <a:p>
            <a:pPr marL="514350" indent="-514350">
              <a:buFont typeface="+mj-lt"/>
              <a:buAutoNum type="arabicPeriod"/>
            </a:pPr>
            <a:r>
              <a:rPr lang="es-EC" dirty="0" smtClean="0"/>
              <a:t>ESTUDIO DE HORMIGÓN</a:t>
            </a:r>
          </a:p>
          <a:p>
            <a:pPr marL="514350" indent="-514350">
              <a:buFont typeface="+mj-lt"/>
              <a:buAutoNum type="arabicPeriod"/>
            </a:pPr>
            <a:r>
              <a:rPr lang="es-EC" dirty="0" smtClean="0"/>
              <a:t>ESTUDIO DE AGREGADOS</a:t>
            </a:r>
          </a:p>
          <a:p>
            <a:endParaRPr lang="es-EC" dirty="0"/>
          </a:p>
        </p:txBody>
      </p:sp>
      <p:pic>
        <p:nvPicPr>
          <p:cNvPr id="30721" name="Picture 1" descr="D:\Fotos Antártida\Punta Ambato 2 - Pingüino Emperador\IMG_6204.JPG"/>
          <p:cNvPicPr>
            <a:picLocks noChangeAspect="1" noChangeArrowheads="1"/>
          </p:cNvPicPr>
          <p:nvPr/>
        </p:nvPicPr>
        <p:blipFill>
          <a:blip r:embed="rId3" cstate="print"/>
          <a:srcRect l="33816" r="34300"/>
          <a:stretch>
            <a:fillRect/>
          </a:stretch>
        </p:blipFill>
        <p:spPr bwMode="auto">
          <a:xfrm flipH="1">
            <a:off x="6215074" y="1643050"/>
            <a:ext cx="2357454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14356"/>
            <a:ext cx="8697481" cy="528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1142976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7" name="Rectangle 16"/>
          <p:cNvSpPr/>
          <p:nvPr/>
        </p:nvSpPr>
        <p:spPr>
          <a:xfrm>
            <a:off x="2000232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9" name="Rectangle 18"/>
          <p:cNvSpPr/>
          <p:nvPr/>
        </p:nvSpPr>
        <p:spPr>
          <a:xfrm>
            <a:off x="2428860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Rectangle 19"/>
          <p:cNvSpPr/>
          <p:nvPr/>
        </p:nvSpPr>
        <p:spPr>
          <a:xfrm>
            <a:off x="2857488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5" name="Rectangle 24"/>
          <p:cNvSpPr/>
          <p:nvPr/>
        </p:nvSpPr>
        <p:spPr>
          <a:xfrm>
            <a:off x="3286116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6" name="Rectangle 25"/>
          <p:cNvSpPr/>
          <p:nvPr/>
        </p:nvSpPr>
        <p:spPr>
          <a:xfrm>
            <a:off x="3714744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7" name="Rectangle 26"/>
          <p:cNvSpPr/>
          <p:nvPr/>
        </p:nvSpPr>
        <p:spPr>
          <a:xfrm>
            <a:off x="4143372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8" name="Rectangle 27"/>
          <p:cNvSpPr/>
          <p:nvPr/>
        </p:nvSpPr>
        <p:spPr>
          <a:xfrm>
            <a:off x="4572000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9" name="Rectangle 28"/>
          <p:cNvSpPr/>
          <p:nvPr/>
        </p:nvSpPr>
        <p:spPr>
          <a:xfrm>
            <a:off x="5000628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0" name="Rectangle 29"/>
          <p:cNvSpPr/>
          <p:nvPr/>
        </p:nvSpPr>
        <p:spPr>
          <a:xfrm>
            <a:off x="5429256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1" name="Rectangle 30"/>
          <p:cNvSpPr/>
          <p:nvPr/>
        </p:nvSpPr>
        <p:spPr>
          <a:xfrm>
            <a:off x="5857884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2" name="Rectangle 31"/>
          <p:cNvSpPr/>
          <p:nvPr/>
        </p:nvSpPr>
        <p:spPr>
          <a:xfrm>
            <a:off x="6286512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3" name="Rectangle 32"/>
          <p:cNvSpPr/>
          <p:nvPr/>
        </p:nvSpPr>
        <p:spPr>
          <a:xfrm>
            <a:off x="6715140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4" name="Rectangle 33"/>
          <p:cNvSpPr/>
          <p:nvPr/>
        </p:nvSpPr>
        <p:spPr>
          <a:xfrm>
            <a:off x="7143768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5" name="Rectangle 34"/>
          <p:cNvSpPr/>
          <p:nvPr/>
        </p:nvSpPr>
        <p:spPr>
          <a:xfrm>
            <a:off x="1571604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36" name="TextBox 35"/>
          <p:cNvSpPr txBox="1"/>
          <p:nvPr/>
        </p:nvSpPr>
        <p:spPr>
          <a:xfrm>
            <a:off x="1142976" y="5929330"/>
            <a:ext cx="6572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 smtClean="0"/>
              <a:t>29       30      31      1       2       3        4        5      6        7       8         9      10      11</a:t>
            </a:r>
            <a:endParaRPr lang="es-EC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1071538" y="6215082"/>
            <a:ext cx="6572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 smtClean="0"/>
              <a:t>    DICIEMBRE       ENERO</a:t>
            </a:r>
            <a:endParaRPr lang="es-EC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14356"/>
            <a:ext cx="8715436" cy="532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14356"/>
            <a:ext cx="871543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1142976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7" name="Rectangle 16"/>
          <p:cNvSpPr/>
          <p:nvPr/>
        </p:nvSpPr>
        <p:spPr>
          <a:xfrm>
            <a:off x="2000232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9" name="Rectangle 18"/>
          <p:cNvSpPr/>
          <p:nvPr/>
        </p:nvSpPr>
        <p:spPr>
          <a:xfrm>
            <a:off x="2428860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Rectangle 19"/>
          <p:cNvSpPr/>
          <p:nvPr/>
        </p:nvSpPr>
        <p:spPr>
          <a:xfrm>
            <a:off x="2857488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5" name="Rectangle 24"/>
          <p:cNvSpPr/>
          <p:nvPr/>
        </p:nvSpPr>
        <p:spPr>
          <a:xfrm>
            <a:off x="3286116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6" name="Rectangle 25"/>
          <p:cNvSpPr/>
          <p:nvPr/>
        </p:nvSpPr>
        <p:spPr>
          <a:xfrm>
            <a:off x="3714744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7" name="Rectangle 26"/>
          <p:cNvSpPr/>
          <p:nvPr/>
        </p:nvSpPr>
        <p:spPr>
          <a:xfrm>
            <a:off x="4143372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8" name="Rectangle 27"/>
          <p:cNvSpPr/>
          <p:nvPr/>
        </p:nvSpPr>
        <p:spPr>
          <a:xfrm>
            <a:off x="4572000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9" name="Rectangle 28"/>
          <p:cNvSpPr/>
          <p:nvPr/>
        </p:nvSpPr>
        <p:spPr>
          <a:xfrm>
            <a:off x="5000628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0" name="Rectangle 29"/>
          <p:cNvSpPr/>
          <p:nvPr/>
        </p:nvSpPr>
        <p:spPr>
          <a:xfrm>
            <a:off x="5429256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1" name="Rectangle 30"/>
          <p:cNvSpPr/>
          <p:nvPr/>
        </p:nvSpPr>
        <p:spPr>
          <a:xfrm>
            <a:off x="5857884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2" name="Rectangle 31"/>
          <p:cNvSpPr/>
          <p:nvPr/>
        </p:nvSpPr>
        <p:spPr>
          <a:xfrm>
            <a:off x="6286512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3" name="Rectangle 32"/>
          <p:cNvSpPr/>
          <p:nvPr/>
        </p:nvSpPr>
        <p:spPr>
          <a:xfrm>
            <a:off x="6715140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4" name="Rectangle 33"/>
          <p:cNvSpPr/>
          <p:nvPr/>
        </p:nvSpPr>
        <p:spPr>
          <a:xfrm>
            <a:off x="7143768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5" name="Rectangle 34"/>
          <p:cNvSpPr/>
          <p:nvPr/>
        </p:nvSpPr>
        <p:spPr>
          <a:xfrm>
            <a:off x="1571604" y="1357298"/>
            <a:ext cx="428628" cy="4214842"/>
          </a:xfrm>
          <a:prstGeom prst="rect">
            <a:avLst/>
          </a:prstGeom>
          <a:noFill/>
          <a:ln w="3175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36" name="TextBox 35"/>
          <p:cNvSpPr txBox="1"/>
          <p:nvPr/>
        </p:nvSpPr>
        <p:spPr>
          <a:xfrm>
            <a:off x="1142976" y="5929330"/>
            <a:ext cx="6572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 smtClean="0"/>
              <a:t>29       30      31      1       2       3        4        5      6        7       8         9      10      11</a:t>
            </a:r>
            <a:endParaRPr lang="es-EC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1071538" y="6215082"/>
            <a:ext cx="6572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 smtClean="0"/>
              <a:t>    DICIEMBRE       ENERO</a:t>
            </a:r>
            <a:endParaRPr lang="es-EC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DATOS OBTENIDOS ÚTILES</a:t>
            </a:r>
            <a:endParaRPr lang="es-EC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571736" y="2857496"/>
          <a:ext cx="4071966" cy="3214712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3095914"/>
                <a:gridCol w="976052"/>
              </a:tblGrid>
              <a:tr h="80367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 dirty="0"/>
                        <a:t>Número de Lecturas Útiles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 dirty="0"/>
                        <a:t>472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803678"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 dirty="0"/>
                        <a:t>Lecturas Módulo 1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183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803678"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 dirty="0"/>
                        <a:t>Lecturas Módulo 2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268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803678"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 dirty="0"/>
                        <a:t>Lecturas Túnel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 dirty="0"/>
                        <a:t>21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1285884"/>
          </a:xfrm>
        </p:spPr>
        <p:txBody>
          <a:bodyPr>
            <a:normAutofit lnSpcReduction="10000"/>
          </a:bodyPr>
          <a:lstStyle/>
          <a:p>
            <a:r>
              <a:rPr lang="es-EC" sz="2700" dirty="0" smtClean="0"/>
              <a:t>Para la obtención de los resultados presentados más adelante se consideraron solamente el siguiente número de datos.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RESULTADOS OBTENIDOS</a:t>
            </a:r>
            <a:endParaRPr lang="es-EC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1285884"/>
          </a:xfrm>
        </p:spPr>
        <p:txBody>
          <a:bodyPr>
            <a:normAutofit lnSpcReduction="10000"/>
          </a:bodyPr>
          <a:lstStyle/>
          <a:p>
            <a:r>
              <a:rPr lang="es-EC" sz="2700" dirty="0" smtClean="0"/>
              <a:t>Las 6 condiciones que fueron consideradas en el presente estudio, se resumieron en 3 condiciones básicas:</a:t>
            </a:r>
          </a:p>
          <a:p>
            <a:endParaRPr lang="es-EC" sz="2700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42910" y="3143248"/>
            <a:ext cx="8229600" cy="235745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SIN CALEFACCIÓN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/>
              <a:tabLst/>
              <a:defRPr/>
            </a:pPr>
            <a:r>
              <a:rPr lang="es-EC" sz="2700" dirty="0" smtClean="0"/>
              <a:t>AISLAMIENTO TÉRMICO CON 1 EQUIPO CALEFACTOR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</a:t>
            </a:r>
            <a:r>
              <a:rPr kumimoji="0" lang="es-EC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TÉRMICO CON 2 EQUIPOS CALEFACTORES</a:t>
            </a:r>
            <a:endParaRPr kumimoji="0" lang="es-EC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endParaRPr kumimoji="0" lang="es-EC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44" y="142852"/>
            <a:ext cx="4429156" cy="532258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RESULTADOS MÓDULO 1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785794"/>
            <a:ext cx="8358246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SIN CALEFACCIÓN</a:t>
            </a: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5"/>
            <a:ext cx="721523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44" y="142852"/>
            <a:ext cx="4429156" cy="532258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RESULTADOS MÓDULO 1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785794"/>
            <a:ext cx="8429684" cy="57150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CON 1 EQUIPO CALEFACTOR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71612"/>
            <a:ext cx="7251912" cy="4980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44" y="142852"/>
            <a:ext cx="4429156" cy="532258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RESULTADOS MÓDULO 1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5720" y="785794"/>
            <a:ext cx="8858280" cy="57150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CON 2 EQUIPOS CALEFACTORES</a:t>
            </a:r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71612"/>
            <a:ext cx="7286676" cy="5061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44" y="142852"/>
            <a:ext cx="4429156" cy="532258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RESULTADOS MÓDULO 1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5720" y="785794"/>
            <a:ext cx="8858280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BAJO</a:t>
            </a:r>
            <a:r>
              <a:rPr kumimoji="0" lang="es-EC" sz="27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 CONDICIONES</a:t>
            </a:r>
            <a:endParaRPr kumimoji="0" lang="es-EC" sz="27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8097863" cy="500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44" y="142852"/>
            <a:ext cx="4429156" cy="532258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RESULTADOS MÓDULO 2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785794"/>
            <a:ext cx="8358246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SIN CALEFACCIÓN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30635"/>
            <a:ext cx="7143800" cy="51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44" y="142852"/>
            <a:ext cx="4429156" cy="532258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RESULTADOS MÓDULO 2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785794"/>
            <a:ext cx="8429684" cy="57150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CON 1 EQUIPO CALEFACTOR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00174"/>
            <a:ext cx="7215238" cy="516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14620"/>
            <a:ext cx="8229600" cy="1143000"/>
          </a:xfrm>
        </p:spPr>
        <p:txBody>
          <a:bodyPr/>
          <a:lstStyle/>
          <a:p>
            <a:pPr algn="ctr"/>
            <a:r>
              <a:rPr lang="es-EC" dirty="0" smtClean="0"/>
              <a:t>1. ESTUDIO TÉRMICO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44" y="142852"/>
            <a:ext cx="4429156" cy="532258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RESULTADOS MÓDULO 2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5720" y="785794"/>
            <a:ext cx="8858280" cy="57150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CON 2 EQUIPOS CALEFACTORES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71612"/>
            <a:ext cx="7143800" cy="5002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44" y="142852"/>
            <a:ext cx="4429156" cy="532258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RESULTADOS MÓDULO 2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5720" y="785794"/>
            <a:ext cx="8858280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BAJO</a:t>
            </a:r>
            <a:r>
              <a:rPr kumimoji="0" lang="es-EC" sz="27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 CONDICIONES</a:t>
            </a:r>
            <a:endParaRPr kumimoji="0" lang="es-EC" sz="27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00174"/>
            <a:ext cx="8215370" cy="507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643702" cy="532258"/>
          </a:xfrm>
        </p:spPr>
        <p:txBody>
          <a:bodyPr>
            <a:normAutofit fontScale="90000"/>
          </a:bodyPr>
          <a:lstStyle/>
          <a:p>
            <a:pPr algn="ctr"/>
            <a:r>
              <a:rPr lang="es-EC" sz="2400" dirty="0" smtClean="0"/>
              <a:t>RESUMEN RESULTADOS TODOS LOS MÓDULOS</a:t>
            </a:r>
            <a:endParaRPr lang="es-EC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0034" y="785794"/>
            <a:ext cx="8358246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SIN CALEFACCIÓN</a:t>
            </a: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7" y="1571612"/>
            <a:ext cx="768952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643702" cy="532258"/>
          </a:xfrm>
        </p:spPr>
        <p:txBody>
          <a:bodyPr>
            <a:normAutofit fontScale="90000"/>
          </a:bodyPr>
          <a:lstStyle/>
          <a:p>
            <a:pPr algn="ctr"/>
            <a:r>
              <a:rPr lang="es-EC" sz="2400" dirty="0" smtClean="0"/>
              <a:t>RESUMEN RESULTADOS TODOS LOS MÓDULOS</a:t>
            </a:r>
            <a:endParaRPr lang="es-EC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785794"/>
            <a:ext cx="8429684" cy="57150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CON 1 EQUIPO CALEFACTOR</a:t>
            </a: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7286676" cy="51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643702" cy="532258"/>
          </a:xfrm>
        </p:spPr>
        <p:txBody>
          <a:bodyPr>
            <a:normAutofit fontScale="90000"/>
          </a:bodyPr>
          <a:lstStyle/>
          <a:p>
            <a:pPr algn="ctr"/>
            <a:r>
              <a:rPr lang="es-EC" sz="2400" dirty="0" smtClean="0"/>
              <a:t>RESUMEN RESULTADOS TODOS LOS MÓDULOS</a:t>
            </a:r>
            <a:endParaRPr lang="es-EC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85720" y="785794"/>
            <a:ext cx="8858280" cy="57150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C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 TÉRMICO CON 2 EQUIPOS CALEFACTORES</a:t>
            </a: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20398"/>
            <a:ext cx="7072362" cy="507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6858048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es-EC" sz="2400" dirty="0" smtClean="0"/>
              <a:t>RESUMEN RESULTADOS TODOS LOS MÓDULOS</a:t>
            </a:r>
            <a:endParaRPr lang="es-EC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857356" y="1714488"/>
          <a:ext cx="5429288" cy="250386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317576"/>
                <a:gridCol w="1183099"/>
                <a:gridCol w="1183099"/>
                <a:gridCol w="745514"/>
              </a:tblGrid>
              <a:tr h="35719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solidFill>
                            <a:schemeClr val="tx1"/>
                          </a:solidFill>
                        </a:rPr>
                        <a:t>CONDICIÓN</a:t>
                      </a:r>
                      <a:endParaRPr lang="es-EC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solidFill>
                            <a:schemeClr val="tx1"/>
                          </a:solidFill>
                        </a:rPr>
                        <a:t>AISLAMIENTO TÉRMICO (°C)</a:t>
                      </a:r>
                      <a:endParaRPr lang="es-EC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334556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solidFill>
                            <a:schemeClr val="tx1"/>
                          </a:solidFill>
                        </a:rPr>
                        <a:t>MÓDULO 1</a:t>
                      </a:r>
                      <a:endParaRPr lang="es-EC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solidFill>
                            <a:schemeClr val="tx1"/>
                          </a:solidFill>
                        </a:rPr>
                        <a:t>MÓDULO 2</a:t>
                      </a:r>
                      <a:endParaRPr lang="es-EC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solidFill>
                            <a:schemeClr val="tx1"/>
                          </a:solidFill>
                        </a:rPr>
                        <a:t>TÚNEL</a:t>
                      </a:r>
                      <a:endParaRPr lang="es-EC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594138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SIN CALEFACCIÓN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8,0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10,6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5,4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594138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CON 1 CALEFACTOR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15,4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13,0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N/A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62384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CON 2 CALEFACTORES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17,6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16,1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N/A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0034" y="4643446"/>
            <a:ext cx="8229600" cy="1671947"/>
          </a:xfrm>
        </p:spPr>
        <p:txBody>
          <a:bodyPr>
            <a:normAutofit fontScale="77500" lnSpcReduction="20000"/>
          </a:bodyPr>
          <a:lstStyle/>
          <a:p>
            <a:r>
              <a:rPr lang="es-EC" dirty="0" smtClean="0"/>
              <a:t>El módulo 1 presenta temperaturas interiores más bajas en comparación con el Módulo 2 si no hay uso de calefacción. Sin embargo, cuando se usa equipos de calefacción, las temperaturas interiores son más altas.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6858048" cy="571504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PROYECCIONES PARA INVIERNO</a:t>
            </a:r>
            <a:endParaRPr lang="es-EC" sz="24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6280"/>
          </a:xfrm>
        </p:spPr>
        <p:txBody>
          <a:bodyPr>
            <a:normAutofit/>
          </a:bodyPr>
          <a:lstStyle/>
          <a:p>
            <a:r>
              <a:rPr lang="es-EC" sz="2700" dirty="0" smtClean="0"/>
              <a:t>Según datos de Base </a:t>
            </a:r>
            <a:r>
              <a:rPr lang="es-EC" sz="2700" dirty="0" err="1" smtClean="0"/>
              <a:t>Pratt</a:t>
            </a:r>
            <a:r>
              <a:rPr lang="es-EC" sz="2700" dirty="0" smtClean="0"/>
              <a:t>, durante el período de 1994  a 2003, la temperatura mínima promedio del mes de Julio (mes más frío del año) es de -9.3°C.  </a:t>
            </a:r>
          </a:p>
          <a:p>
            <a:pPr>
              <a:buNone/>
            </a:pPr>
            <a:endParaRPr lang="es-EC" sz="2700" dirty="0" smtClean="0"/>
          </a:p>
          <a:p>
            <a:r>
              <a:rPr lang="es-EC" sz="2700" dirty="0" smtClean="0"/>
              <a:t>Si se permaneciera operativa la Estación Pedro Vicente Maldonado en Invierno, manteniendo las condiciones de calefacción actuales, se tendrían las siguientes temperaturas interiores:</a:t>
            </a:r>
            <a:endParaRPr lang="es-EC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28794" y="1857364"/>
          <a:ext cx="5357850" cy="237830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286016"/>
                <a:gridCol w="1071570"/>
                <a:gridCol w="1214446"/>
                <a:gridCol w="785818"/>
              </a:tblGrid>
              <a:tr h="466822">
                <a:tc rowSpan="2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ZONAS</a:t>
                      </a:r>
                      <a:endParaRPr kumimoji="0" lang="es-EC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TEMPERATURAS INTERIORES (°C)</a:t>
                      </a:r>
                      <a:endParaRPr kumimoji="0" lang="es-EC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466822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MÓDULO 1</a:t>
                      </a: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MÓDULO 2</a:t>
                      </a: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TÚNEL</a:t>
                      </a: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66822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SIN CALEFACCIÓN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-1,3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1,3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-3,9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66822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/>
                        <a:t>CON 1 CALEFACTOR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6,1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3,7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N/A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9016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/>
                        <a:t>CON 2 CALEFACTORES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/>
                        <a:t>8,3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6,8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N/A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6858048" cy="571504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PROYECCIONES PARA INVIERNO</a:t>
            </a:r>
            <a:endParaRPr lang="es-EC" sz="24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00034" y="4643446"/>
            <a:ext cx="8229600" cy="1671947"/>
          </a:xfrm>
        </p:spPr>
        <p:txBody>
          <a:bodyPr>
            <a:normAutofit fontScale="92500" lnSpcReduction="20000"/>
          </a:bodyPr>
          <a:lstStyle/>
          <a:p>
            <a:r>
              <a:rPr lang="es-EC" dirty="0" smtClean="0"/>
              <a:t>Las temperaturas incluso utilizando 2 calefactores llegarían por debajo de los 10°C de temperatura interior y en ciertas zonas estarían por debajo de 0°C.  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28794" y="1857364"/>
          <a:ext cx="5357850" cy="237830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286016"/>
                <a:gridCol w="1071570"/>
                <a:gridCol w="1214446"/>
                <a:gridCol w="785818"/>
              </a:tblGrid>
              <a:tr h="466822">
                <a:tc rowSpan="2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ZONAS</a:t>
                      </a:r>
                      <a:endParaRPr kumimoji="0" lang="es-EC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TEMPERATURAS INTERIORES (°C)</a:t>
                      </a:r>
                      <a:endParaRPr kumimoji="0" lang="es-EC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466822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MÓDULO 1</a:t>
                      </a: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MÓDULO 2</a:t>
                      </a: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s-EC" sz="16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TÚNEL</a:t>
                      </a:r>
                    </a:p>
                  </a:txBody>
                  <a:tcPr marL="0" marR="0" marT="0" marB="0" anchor="b"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66822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SIN CALEFACCIÓN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-1,3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1,3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-3,9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66822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/>
                        <a:t>CON 1 CALEFACTOR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6,1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3,7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N/A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9016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/>
                        <a:t>CON 2 CALEFACTORES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/>
                        <a:t>8,3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6,8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/>
                        <a:t>N/A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6858048" cy="571504"/>
          </a:xfrm>
        </p:spPr>
        <p:txBody>
          <a:bodyPr>
            <a:normAutofit/>
          </a:bodyPr>
          <a:lstStyle/>
          <a:p>
            <a:pPr algn="ctr"/>
            <a:r>
              <a:rPr lang="es-EC" sz="2400" dirty="0" smtClean="0"/>
              <a:t>PROYECCIONES PARA INVIERNO</a:t>
            </a:r>
            <a:endParaRPr lang="es-EC" sz="24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00034" y="4643446"/>
            <a:ext cx="8229600" cy="1671947"/>
          </a:xfrm>
        </p:spPr>
        <p:txBody>
          <a:bodyPr>
            <a:normAutofit fontScale="92500" lnSpcReduction="20000"/>
          </a:bodyPr>
          <a:lstStyle/>
          <a:p>
            <a:r>
              <a:rPr lang="es-EC" dirty="0" smtClean="0"/>
              <a:t>Temperaturas interiores inferiores a 14°C, comienzan a ser incómodas para las personas y el desarrollo de sus actividades interiores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CONCLUSIONES</a:t>
            </a:r>
            <a:endParaRPr lang="es-EC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Para las condiciones operativas de la Estación Pedro Vicente Maldonado, es decir, con el uso de calefactores, los paneles del Módulo 1 son más eficientes en el aislamiento de temperatura que los paneles del Módulo 2.</a:t>
            </a:r>
          </a:p>
          <a:p>
            <a:pPr>
              <a:buNone/>
            </a:pPr>
            <a:endParaRPr lang="es-EC" dirty="0" smtClean="0"/>
          </a:p>
          <a:p>
            <a:r>
              <a:rPr lang="es-EC" dirty="0" smtClean="0"/>
              <a:t>No existe un sistema de calefacción en la estación.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Medir la capacidad de aislamiento térmico de los paneles o paredes que conforman los Módulos 1, 2 y 4 de la Estación Pedro Vicente Maldonado y determinar la mejor opción para futuras construcciones de modo de brindar mejores condiciones de habitabilidad al personal logístico y científico de las expediciones antárticas.</a:t>
            </a:r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CONCLUSIONES</a:t>
            </a:r>
            <a:endParaRPr lang="es-EC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Bajo el manejo de calefacción actual, las temperaturas interiores proyectadas para invierno, harían muy difícil la estadía en la estación.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RECOMENDACIONES</a:t>
            </a:r>
            <a:endParaRPr lang="es-EC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C" dirty="0" smtClean="0"/>
              <a:t>Para construcciones futuras, es preferible utilizar los materiales que conforman los paneles del Módulo 1 que aquellos que conforman el Módulo 2.</a:t>
            </a:r>
          </a:p>
          <a:p>
            <a:endParaRPr lang="es-EC" dirty="0" smtClean="0"/>
          </a:p>
          <a:p>
            <a:r>
              <a:rPr lang="es-EC" dirty="0" smtClean="0"/>
              <a:t>Implementar un sistema de calefacción diseñado acorde a las bajas temperaturas, según la mayor cantidad de registros climatológicos de la Base </a:t>
            </a:r>
            <a:r>
              <a:rPr lang="es-EC" dirty="0" err="1" smtClean="0"/>
              <a:t>Pratt</a:t>
            </a:r>
            <a:r>
              <a:rPr lang="es-EC" dirty="0" smtClean="0"/>
              <a:t>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RECOMENDACIONES</a:t>
            </a:r>
            <a:endParaRPr lang="es-EC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Una posible alternativa sería utilizar un sistema en base de calderos que calientan agua por tubería y pasa por el circuito de los radiadores emanando calor al ambiente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14620"/>
            <a:ext cx="8229600" cy="1143000"/>
          </a:xfrm>
        </p:spPr>
        <p:txBody>
          <a:bodyPr/>
          <a:lstStyle/>
          <a:p>
            <a:pPr algn="ctr"/>
            <a:r>
              <a:rPr lang="es-EC" dirty="0" smtClean="0"/>
              <a:t>2. ESTUDIO CORRSIÓN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Determinar el estado de los paneles de los Módulos 1, 2 y 3 de la Estación Pedro Vicente Maldonado en cuanto a corrosión se refiere y aportar con posibles prácticas para reducir el avance de la misma.</a:t>
            </a:r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Se realizó la observación visual y toma de fotografías de los Módulos 1 y 2, previo al pintado de las mismas.</a:t>
            </a:r>
          </a:p>
          <a:p>
            <a:pPr>
              <a:buNone/>
            </a:pPr>
            <a:endParaRPr lang="es-EC" dirty="0" smtClean="0"/>
          </a:p>
          <a:p>
            <a:r>
              <a:rPr lang="es-EC" dirty="0" smtClean="0"/>
              <a:t>Se encontró que los paneles que recubren lateralmente y la cubierta de la estación son planchas de acero galvanizadas de dimensiones originales 0.4 mm.</a:t>
            </a:r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METODOLOGÍA APLICADA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Se intentó medir el espesor de las planchas con el Calibrador Vernier, pero después de retirar la pintura y dejar sola la plancha las mediciones daban resultados superiores a 0.4mm debido a ligeras curvaturas que las mismas presentaban.</a:t>
            </a:r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METODOLOGÍA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es-EC" dirty="0" smtClean="0"/>
              <a:t>METODOLOGÍA</a:t>
            </a:r>
            <a:endParaRPr lang="es-EC" dirty="0"/>
          </a:p>
        </p:txBody>
      </p:sp>
      <p:pic>
        <p:nvPicPr>
          <p:cNvPr id="166914" name="Picture 2" descr="F:\CORROSION PEVIMA\DSC013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85926"/>
            <a:ext cx="4286280" cy="3214710"/>
          </a:xfrm>
          <a:prstGeom prst="rect">
            <a:avLst/>
          </a:prstGeom>
          <a:noFill/>
        </p:spPr>
      </p:pic>
      <p:pic>
        <p:nvPicPr>
          <p:cNvPr id="166916" name="Picture 4" descr="F:\CORROSION PEVIMA\DSC013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071810"/>
            <a:ext cx="4492628" cy="3369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Por tanto, se prefirió solamente realizar inspecciones visuales e identificar las zonas que presentaban corrosión evidente.</a:t>
            </a:r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METODOLOGÍA APLICADA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MÓDULO 1</a:t>
            </a:r>
            <a:endParaRPr lang="es-EC" dirty="0"/>
          </a:p>
        </p:txBody>
      </p:sp>
      <p:pic>
        <p:nvPicPr>
          <p:cNvPr id="167939" name="Picture 3" descr="F:\CORROSION PEVIMA\DSC014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71612"/>
            <a:ext cx="6715172" cy="5036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DCIM\100CANON\IMG_58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51" y="285728"/>
            <a:ext cx="9179751" cy="6119834"/>
          </a:xfrm>
          <a:prstGeom prst="rect">
            <a:avLst/>
          </a:prstGeom>
          <a:noFill/>
        </p:spPr>
      </p:pic>
      <p:sp>
        <p:nvSpPr>
          <p:cNvPr id="7" name="Right Arrow 6"/>
          <p:cNvSpPr/>
          <p:nvPr/>
        </p:nvSpPr>
        <p:spPr>
          <a:xfrm rot="5400000">
            <a:off x="3446851" y="2553885"/>
            <a:ext cx="535785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Right Arrow 7"/>
          <p:cNvSpPr/>
          <p:nvPr/>
        </p:nvSpPr>
        <p:spPr>
          <a:xfrm rot="5400000">
            <a:off x="2160967" y="2625323"/>
            <a:ext cx="535785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Right Arrow 8"/>
          <p:cNvSpPr/>
          <p:nvPr/>
        </p:nvSpPr>
        <p:spPr>
          <a:xfrm rot="5400000">
            <a:off x="1232273" y="2696761"/>
            <a:ext cx="535785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TextBox 9"/>
          <p:cNvSpPr txBox="1"/>
          <p:nvPr/>
        </p:nvSpPr>
        <p:spPr>
          <a:xfrm>
            <a:off x="857224" y="1857364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MÓDULO 2</a:t>
            </a:r>
            <a:endParaRPr lang="es-EC" dirty="0"/>
          </a:p>
        </p:txBody>
      </p:sp>
      <p:sp>
        <p:nvSpPr>
          <p:cNvPr id="11" name="TextBox 10"/>
          <p:cNvSpPr txBox="1"/>
          <p:nvPr/>
        </p:nvSpPr>
        <p:spPr>
          <a:xfrm>
            <a:off x="3071802" y="1714488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MÓDULO 1</a:t>
            </a:r>
            <a:endParaRPr lang="es-EC" dirty="0"/>
          </a:p>
        </p:txBody>
      </p:sp>
      <p:sp>
        <p:nvSpPr>
          <p:cNvPr id="12" name="TextBox 11"/>
          <p:cNvSpPr txBox="1"/>
          <p:nvPr/>
        </p:nvSpPr>
        <p:spPr>
          <a:xfrm>
            <a:off x="1857356" y="207167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TÚNEL</a:t>
            </a:r>
            <a:endParaRPr lang="es-EC" dirty="0"/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85720" y="4929198"/>
            <a:ext cx="785818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ÁREA </a:t>
            </a:r>
            <a:r>
              <a:rPr kumimoji="0" lang="es-EC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DE ESTUDIO</a:t>
            </a:r>
            <a:endParaRPr kumimoji="0" lang="es-EC" sz="4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Right Arrow 13"/>
          <p:cNvSpPr/>
          <p:nvPr/>
        </p:nvSpPr>
        <p:spPr>
          <a:xfrm rot="5400000">
            <a:off x="7233065" y="2625323"/>
            <a:ext cx="535785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TextBox 14"/>
          <p:cNvSpPr txBox="1"/>
          <p:nvPr/>
        </p:nvSpPr>
        <p:spPr>
          <a:xfrm>
            <a:off x="6858016" y="17859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MÓDULO 3</a:t>
            </a:r>
            <a:endParaRPr lang="es-EC" dirty="0"/>
          </a:p>
        </p:txBody>
      </p:sp>
      <p:sp>
        <p:nvSpPr>
          <p:cNvPr id="16" name="Oval 15"/>
          <p:cNvSpPr/>
          <p:nvPr/>
        </p:nvSpPr>
        <p:spPr>
          <a:xfrm>
            <a:off x="0" y="2571744"/>
            <a:ext cx="5072066" cy="23574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/>
      <p:bldP spid="16" grpId="2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MÓDULO 1</a:t>
            </a:r>
            <a:endParaRPr lang="es-EC" dirty="0"/>
          </a:p>
        </p:txBody>
      </p:sp>
      <p:pic>
        <p:nvPicPr>
          <p:cNvPr id="168962" name="Picture 2" descr="C:\Users\PEPIN\Desktop\Estudio de la Eficiencia Calórica\Fotos Corrosión\IMG_49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00174"/>
            <a:ext cx="3500461" cy="2333641"/>
          </a:xfrm>
          <a:prstGeom prst="rect">
            <a:avLst/>
          </a:prstGeom>
          <a:noFill/>
        </p:spPr>
      </p:pic>
      <p:pic>
        <p:nvPicPr>
          <p:cNvPr id="168963" name="Picture 3" descr="C:\Users\PEPIN\Desktop\Estudio de la Eficiencia Calórica\Fotos Corrosión\IMG_4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1" y="3929066"/>
            <a:ext cx="3643337" cy="2428892"/>
          </a:xfrm>
          <a:prstGeom prst="rect">
            <a:avLst/>
          </a:prstGeom>
          <a:noFill/>
        </p:spPr>
      </p:pic>
      <p:pic>
        <p:nvPicPr>
          <p:cNvPr id="168964" name="Picture 4" descr="C:\Users\PEPIN\Desktop\Estudio de la Eficiencia Calórica\Fotos Corrosión\IMG_49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929066"/>
            <a:ext cx="3643338" cy="2428892"/>
          </a:xfrm>
          <a:prstGeom prst="rect">
            <a:avLst/>
          </a:prstGeom>
          <a:noFill/>
        </p:spPr>
      </p:pic>
      <p:pic>
        <p:nvPicPr>
          <p:cNvPr id="168965" name="Picture 5" descr="C:\Users\PEPIN\Desktop\Estudio de la Eficiencia Calórica\Fotos Corrosión\IMG_49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500174"/>
            <a:ext cx="3536181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MÓDULO 1</a:t>
            </a:r>
            <a:endParaRPr lang="es-EC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6280"/>
          </a:xfrm>
        </p:spPr>
        <p:txBody>
          <a:bodyPr>
            <a:normAutofit/>
          </a:bodyPr>
          <a:lstStyle/>
          <a:p>
            <a:r>
              <a:rPr lang="es-EC" dirty="0" smtClean="0"/>
              <a:t>Existen zonas de corrosión evidente, donde incluso se ha consumido el espesor entero de las planchas de acero galvanizadas.</a:t>
            </a:r>
          </a:p>
          <a:p>
            <a:endParaRPr lang="es-EC" dirty="0" smtClean="0"/>
          </a:p>
          <a:p>
            <a:r>
              <a:rPr lang="es-EC" dirty="0" smtClean="0"/>
              <a:t>Las planchas laterales superiores y las planchas de cubierta son las más afectadas, debido a que éstas tienen 20 años desde que fueron colocadas</a:t>
            </a:r>
          </a:p>
          <a:p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MÓDULO 2 y 3</a:t>
            </a:r>
            <a:endParaRPr lang="es-EC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 dirty="0"/>
          </a:p>
        </p:txBody>
      </p:sp>
      <p:pic>
        <p:nvPicPr>
          <p:cNvPr id="169986" name="Picture 2" descr="C:\Users\PEPIN\Desktop\Estudio de la Eficiencia Calórica\Fotos Corrosión\IMG_49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643050"/>
            <a:ext cx="7358082" cy="4905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MÓDULO 2 y 3</a:t>
            </a:r>
            <a:endParaRPr lang="es-EC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Las planchas laterales están intactas y solamente existen contadas zonas donde se ha perdido la pintura, pero no hay huellas de corrosión en las planchas.</a:t>
            </a:r>
          </a:p>
          <a:p>
            <a:pPr>
              <a:buNone/>
            </a:pPr>
            <a:endParaRPr lang="es-EC" dirty="0" smtClean="0"/>
          </a:p>
          <a:p>
            <a:r>
              <a:rPr lang="es-EC" dirty="0" smtClean="0"/>
              <a:t>Las planchas de cubierta presentan pocas zonas de avance de corrosión. 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Perfiles de Cimentación</a:t>
            </a:r>
            <a:endParaRPr lang="es-EC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C" dirty="0" smtClean="0"/>
              <a:t>Los perfiles de acero que forman parte de la cimentación, se encuentran en buenas condiciones. Presentan solamente zonas donde está desprendida un poco la pintura.</a:t>
            </a:r>
          </a:p>
          <a:p>
            <a:pPr>
              <a:buNone/>
            </a:pPr>
            <a:endParaRPr lang="es-EC" dirty="0" smtClean="0"/>
          </a:p>
          <a:p>
            <a:r>
              <a:rPr lang="es-EC" dirty="0" smtClean="0"/>
              <a:t>Se encontraron 30 Ánodos de sacrificio de Zinc, que se colocaron hace aproximadamente 11 años y no se han consumido en absoluto.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14620"/>
            <a:ext cx="8229600" cy="1143000"/>
          </a:xfrm>
        </p:spPr>
        <p:txBody>
          <a:bodyPr/>
          <a:lstStyle/>
          <a:p>
            <a:pPr algn="ctr"/>
            <a:r>
              <a:rPr lang="es-EC" dirty="0" smtClean="0"/>
              <a:t>3. ESTUDIO HORMIGÓN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Conocer la resistencia actual del hormigón de la cimentación de los Módulos 1, 2 y 3 de la Estación Pedro Vicente Maldonado y monitorear el desarrollo del fraguado y la resistencia del hormigón de cimentación del nuevo módulo en construcción. </a:t>
            </a:r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428868"/>
            <a:ext cx="8229600" cy="271145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C" sz="2700" dirty="0" smtClean="0"/>
              <a:t>PRUEBAS DE RESISTENCIA DEL HORMIGÓN DE LA CIMENTACIÓN (MÓDULOS 1, 2,3 Y 4)</a:t>
            </a:r>
          </a:p>
          <a:p>
            <a:pPr marL="514350" indent="-514350">
              <a:buNone/>
            </a:pPr>
            <a:endParaRPr lang="es-EC" sz="2700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s-EC" sz="2700" dirty="0" smtClean="0"/>
              <a:t>ENSAYOS DEL TIEMPO DEL FRAGUADO</a:t>
            </a:r>
          </a:p>
          <a:p>
            <a:pPr marL="514350" indent="-514350">
              <a:buNone/>
            </a:pPr>
            <a:r>
              <a:rPr lang="es-EC" sz="2700" dirty="0" smtClean="0"/>
              <a:t>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s-EC" sz="2700" dirty="0" smtClean="0"/>
              <a:t>TOMA DE MUESTRAS DE HORMIGÓN FRESCO</a:t>
            </a:r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C" sz="3200" dirty="0" smtClean="0"/>
              <a:t>ACTIVIDADES ESTUDIO DE HORMIGÓN</a:t>
            </a:r>
            <a:endParaRPr lang="es-EC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sz="3000" dirty="0" smtClean="0"/>
              <a:t>Pruebas no destructivas para estimar la resistencia de los plintos de cimentación de los Módulos 1, 2, 3 y 4 con el uso del esclerómetro.</a:t>
            </a:r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 Esclerómetro</a:t>
            </a:r>
            <a:endParaRPr lang="es-EC" dirty="0"/>
          </a:p>
        </p:txBody>
      </p:sp>
      <p:pic>
        <p:nvPicPr>
          <p:cNvPr id="5" name="Picture 4" descr="F:\DCIM\100CANON\IMG_69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643314"/>
            <a:ext cx="4124325" cy="2748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C:\Users\PEPIN\Desktop\DIC29-09\DSC01890.JPG"/>
          <p:cNvPicPr>
            <a:picLocks noChangeAspect="1" noChangeArrowheads="1"/>
          </p:cNvPicPr>
          <p:nvPr/>
        </p:nvPicPr>
        <p:blipFill>
          <a:blip r:embed="rId3" cstate="print"/>
          <a:srcRect b="21052"/>
          <a:stretch>
            <a:fillRect/>
          </a:stretch>
        </p:blipFill>
        <p:spPr bwMode="auto">
          <a:xfrm>
            <a:off x="3714774" y="4714884"/>
            <a:ext cx="5429226" cy="2143116"/>
          </a:xfrm>
          <a:prstGeom prst="rect">
            <a:avLst/>
          </a:prstGeom>
          <a:noFill/>
        </p:spPr>
      </p:pic>
      <p:pic>
        <p:nvPicPr>
          <p:cNvPr id="87043" name="Picture 3" descr="C:\Users\PEPIN\Desktop\DIC29-09\DSC018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0"/>
            <a:ext cx="2732477" cy="4857736"/>
          </a:xfrm>
          <a:prstGeom prst="rect">
            <a:avLst/>
          </a:prstGeom>
          <a:noFill/>
        </p:spPr>
      </p:pic>
      <p:pic>
        <p:nvPicPr>
          <p:cNvPr id="87042" name="Picture 2" descr="C:\Users\PEPIN\Desktop\DIC29-09\DSC018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56" y="0"/>
            <a:ext cx="2714644" cy="4826033"/>
          </a:xfrm>
          <a:prstGeom prst="rect">
            <a:avLst/>
          </a:prstGeom>
          <a:noFill/>
        </p:spPr>
      </p:pic>
      <p:pic>
        <p:nvPicPr>
          <p:cNvPr id="87045" name="Picture 5" descr="D:\Estudio de la Eficiencia Calórica\Fotos Pruebas Esclerómetros\Plinto1\IMG_50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714744" cy="2476495"/>
          </a:xfrm>
          <a:prstGeom prst="rect">
            <a:avLst/>
          </a:prstGeom>
          <a:noFill/>
        </p:spPr>
      </p:pic>
      <p:pic>
        <p:nvPicPr>
          <p:cNvPr id="87049" name="Picture 9" descr="C:\Users\PEPIN\Desktop\Estudio de la Eficiencia Calórica\Fotos Pruebas Esclerómetros\Plinto1\IMG_5043.JPG"/>
          <p:cNvPicPr>
            <a:picLocks noChangeAspect="1" noChangeArrowheads="1"/>
          </p:cNvPicPr>
          <p:nvPr/>
        </p:nvPicPr>
        <p:blipFill>
          <a:blip r:embed="rId7" cstate="print"/>
          <a:srcRect b="8823"/>
          <a:stretch>
            <a:fillRect/>
          </a:stretch>
        </p:blipFill>
        <p:spPr bwMode="auto">
          <a:xfrm>
            <a:off x="0" y="4458893"/>
            <a:ext cx="3714708" cy="2399107"/>
          </a:xfrm>
          <a:prstGeom prst="rect">
            <a:avLst/>
          </a:prstGeom>
          <a:noFill/>
        </p:spPr>
      </p:pic>
      <p:pic>
        <p:nvPicPr>
          <p:cNvPr id="87046" name="Picture 6" descr="C:\Users\PEPIN\Desktop\Estudio de la Eficiencia Calórica\Fotos Pruebas Esclerómetros\Plinto1\IMG_50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428868"/>
            <a:ext cx="3679057" cy="245270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285852" y="185736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IDENTIFICACIÓN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442913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EXCAVACIÓN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86182" y="3786190"/>
            <a:ext cx="2571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chemeClr val="bg1"/>
                </a:solidFill>
              </a:rPr>
              <a:t>LIMPIEZA DEL PUNTO Y COLOCACIÓN A 90°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57950" y="3500438"/>
            <a:ext cx="2786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chemeClr val="bg1"/>
                </a:solidFill>
              </a:rPr>
              <a:t>PRESIÓN DEL INSTRUMENTO HASTA QUE SE SUELTE LA MASA INTERIOR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9322" y="6286520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chemeClr val="bg1"/>
                </a:solidFill>
              </a:rPr>
              <a:t>REGISTRO DE LECTURA DE REBOTE “H”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720" y="648866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MARCACIÓN DEL PUNTO</a:t>
            </a:r>
            <a:endParaRPr lang="es-EC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DCIM\100CANON\IMG_62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  <p:sp>
        <p:nvSpPr>
          <p:cNvPr id="5" name="Right Arrow 4"/>
          <p:cNvSpPr/>
          <p:nvPr/>
        </p:nvSpPr>
        <p:spPr>
          <a:xfrm rot="5400000">
            <a:off x="4089793" y="1768069"/>
            <a:ext cx="535785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TextBox 5"/>
          <p:cNvSpPr txBox="1"/>
          <p:nvPr/>
        </p:nvSpPr>
        <p:spPr>
          <a:xfrm>
            <a:off x="3714744" y="928670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00B050"/>
                </a:solidFill>
              </a:rPr>
              <a:t>MÓDULO 4</a:t>
            </a:r>
            <a:endParaRPr lang="es-EC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C" dirty="0" smtClean="0"/>
              <a:t>El fabricante recomienda tener al menos 10 a 15 lecturas “H” de esclerómetro para tener un valor de resistencia a la compresión simple confiable. El grupo de lecturas conforman una prueba.</a:t>
            </a:r>
          </a:p>
          <a:p>
            <a:pPr>
              <a:buNone/>
            </a:pPr>
            <a:endParaRPr lang="es-EC" dirty="0" smtClean="0"/>
          </a:p>
          <a:p>
            <a:r>
              <a:rPr lang="es-EC" dirty="0" smtClean="0"/>
              <a:t>Las superficies de las cimentaciones, en general, se encontraron descascaradas hasta 2 ó 3 </a:t>
            </a:r>
            <a:r>
              <a:rPr lang="es-EC" dirty="0" err="1" smtClean="0"/>
              <a:t>cms</a:t>
            </a:r>
            <a:r>
              <a:rPr lang="es-EC" dirty="0" smtClean="0"/>
              <a:t>, dejando superficies irregulares y llenas de agregado grueso, permitiendo solamente </a:t>
            </a:r>
            <a:r>
              <a:rPr lang="es-EC" b="1" dirty="0" smtClean="0"/>
              <a:t>8 a 10 lecturas como máximo.</a:t>
            </a:r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 Esclerómetro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sz="2800" dirty="0" smtClean="0"/>
              <a:t>El promedio de lecturas “H” se ingresa en el eje de las “x” de la gráfica para obtener un estimado del parámetro </a:t>
            </a:r>
            <a:r>
              <a:rPr lang="es-EC" sz="2800" dirty="0" err="1" smtClean="0"/>
              <a:t>f’c</a:t>
            </a:r>
            <a:r>
              <a:rPr lang="es-EC" sz="2800" dirty="0" smtClean="0"/>
              <a:t> del hormigón.</a:t>
            </a:r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 Esclerómetro</a:t>
            </a:r>
            <a:endParaRPr lang="es-EC" dirty="0"/>
          </a:p>
        </p:txBody>
      </p:sp>
      <p:pic>
        <p:nvPicPr>
          <p:cNvPr id="5" name="Picture 4" descr="F:\DCIM\100CANON\IMG_6915.JPG"/>
          <p:cNvPicPr/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1857356" y="3071810"/>
            <a:ext cx="550072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C" dirty="0" smtClean="0"/>
              <a:t>Siguiendo estos procedimientos se tomaron un total de </a:t>
            </a:r>
            <a:r>
              <a:rPr lang="es-EC" dirty="0" smtClean="0">
                <a:solidFill>
                  <a:schemeClr val="accent1">
                    <a:lumMod val="50000"/>
                  </a:schemeClr>
                </a:solidFill>
              </a:rPr>
              <a:t>13 pruebas </a:t>
            </a:r>
            <a:r>
              <a:rPr lang="es-EC" dirty="0" smtClean="0"/>
              <a:t>en las cimentaciones en las cimentaciones de los Módulos 1 al 3 (módulos ya construidos) , más </a:t>
            </a:r>
            <a:r>
              <a:rPr lang="es-EC" dirty="0" smtClean="0">
                <a:solidFill>
                  <a:schemeClr val="accent1">
                    <a:lumMod val="50000"/>
                  </a:schemeClr>
                </a:solidFill>
              </a:rPr>
              <a:t>1 prueba </a:t>
            </a:r>
            <a:r>
              <a:rPr lang="es-EC" dirty="0" smtClean="0"/>
              <a:t>en la losa de </a:t>
            </a:r>
            <a:r>
              <a:rPr lang="es-EC" dirty="0" err="1" smtClean="0"/>
              <a:t>contrapiso</a:t>
            </a:r>
            <a:r>
              <a:rPr lang="es-EC" dirty="0" smtClean="0"/>
              <a:t> en el Módulo 3.</a:t>
            </a:r>
          </a:p>
          <a:p>
            <a:endParaRPr lang="es-EC" dirty="0" smtClean="0"/>
          </a:p>
          <a:p>
            <a:r>
              <a:rPr lang="es-EC" dirty="0" smtClean="0"/>
              <a:t>Hasta el momento se han realizado </a:t>
            </a:r>
            <a:r>
              <a:rPr lang="es-EC" dirty="0" smtClean="0">
                <a:solidFill>
                  <a:schemeClr val="accent1">
                    <a:lumMod val="50000"/>
                  </a:schemeClr>
                </a:solidFill>
              </a:rPr>
              <a:t>7 pruebas</a:t>
            </a:r>
            <a:r>
              <a:rPr lang="es-EC" dirty="0" smtClean="0"/>
              <a:t> en las cimentaciones del Módulo 4 (módulo en construcción).</a:t>
            </a:r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 Esclerómetro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5786" y="571480"/>
            <a:ext cx="7929618" cy="603696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000" dirty="0" smtClean="0"/>
              <a:t>RESULTADOS OBTENIDOS: </a:t>
            </a:r>
            <a:br>
              <a:rPr lang="es-EC" sz="3000" dirty="0" smtClean="0"/>
            </a:br>
            <a:r>
              <a:rPr lang="es-EC" sz="3000" dirty="0" smtClean="0"/>
              <a:t>PRUEBAS ESCLERÓMETRO MÓDULOS 1 AL 3</a:t>
            </a:r>
            <a:endParaRPr lang="es-EC" sz="3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1000100" y="1571612"/>
          <a:ext cx="7072363" cy="4714908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2000265"/>
                <a:gridCol w="1883867"/>
                <a:gridCol w="966481"/>
                <a:gridCol w="728274"/>
                <a:gridCol w="1493476"/>
              </a:tblGrid>
              <a:tr h="9926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ELEMENTO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FORMA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MÓDULO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EDAD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RESISTENCIA A LA COMPRESIÓN </a:t>
                      </a:r>
                      <a:r>
                        <a:rPr lang="es-EC" sz="1300" dirty="0" err="1"/>
                        <a:t>f'c</a:t>
                      </a:r>
                      <a:r>
                        <a:rPr lang="es-EC" sz="1300" dirty="0"/>
                        <a:t> (kg/cm2)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Cilindro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20 años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155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2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Cilindro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20 años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146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3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Cilindro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20 años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94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4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Paralelepípedo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TÚNEL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12 años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122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5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Pirámide Truncada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TÚNEL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12 años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127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6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Pirámide Truncada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TÚNEL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12 años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N/A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7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Paralelepípedo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TÚNEL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12 años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76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8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Paralelepípedo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2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12 años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88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9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Pirámide Truncada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2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12 años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102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Plinto No. 10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Pirámide Truncada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2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12 años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80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Riostra No. 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 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3 Sección 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12 años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60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Riostra No. 2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 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3 Sección 2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 año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64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Riostra No. 3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 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3 Sección 2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 año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74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Riostra No. 4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 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3 Sección 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12 años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99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48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Losa de Contrapiso No. 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 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3 Sección 1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/>
                        <a:t>1 año</a:t>
                      </a:r>
                      <a:endParaRPr lang="es-EC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300" dirty="0"/>
                        <a:t>210</a:t>
                      </a:r>
                      <a:endParaRPr lang="es-EC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5786" y="571480"/>
            <a:ext cx="7929618" cy="603696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000" dirty="0" smtClean="0"/>
              <a:t>RESULTADOS OBTENIDOS: </a:t>
            </a:r>
            <a:br>
              <a:rPr lang="es-EC" sz="3000" dirty="0" smtClean="0"/>
            </a:br>
            <a:r>
              <a:rPr lang="es-EC" sz="3000" dirty="0" smtClean="0"/>
              <a:t>TIPOS DE CIMENTACIÓN ENCONTRADAS</a:t>
            </a:r>
            <a:endParaRPr lang="es-EC" sz="3000" dirty="0"/>
          </a:p>
        </p:txBody>
      </p:sp>
      <p:pic>
        <p:nvPicPr>
          <p:cNvPr id="6" name="Content Placeholder 5" descr="C:\Users\PEPIN\Desktop\Estudio de la Eficiencia Calórica\Fotos Pruebas Esclerómetros\Plinto1\IMG_505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00174"/>
            <a:ext cx="3782291" cy="252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PEPIN\Desktop\Estudio de la Eficiencia Calórica\Fotos Pruebas Esclerómetros\Plinto3, 4 y 5\IMG_587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500174"/>
            <a:ext cx="378621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:\Users\PEPIN\Desktop\Estudio de la Eficiencia Calórica\Fotos Pruebas Esclerómetros\Plinto3, 4 y 5\IMG_589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4143380"/>
            <a:ext cx="3643338" cy="249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500166" y="357187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CILINDRO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364331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PARALELEPÍPEDO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628652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PIRÁMIDE TRUNCADA</a:t>
            </a:r>
            <a:endParaRPr lang="es-EC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/>
          <p:nvPr/>
        </p:nvPicPr>
        <p:blipFill>
          <a:blip r:embed="rId3" cstate="print"/>
          <a:srcRect l="12729" t="14130" r="8520" b="19565"/>
          <a:stretch>
            <a:fillRect/>
          </a:stretch>
        </p:blipFill>
        <p:spPr bwMode="auto">
          <a:xfrm>
            <a:off x="0" y="571480"/>
            <a:ext cx="91440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00166" y="357187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CILINDRO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364331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PARALELEPÍPEDO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 dirty="0"/>
          </a:p>
        </p:txBody>
      </p:sp>
      <p:pic>
        <p:nvPicPr>
          <p:cNvPr id="16" name="Picture 15"/>
          <p:cNvPicPr/>
          <p:nvPr/>
        </p:nvPicPr>
        <p:blipFill>
          <a:blip r:embed="rId3" cstate="print"/>
          <a:srcRect l="11202" t="13859" r="9538" b="18750"/>
          <a:stretch>
            <a:fillRect/>
          </a:stretch>
        </p:blipFill>
        <p:spPr bwMode="auto">
          <a:xfrm>
            <a:off x="0" y="642918"/>
            <a:ext cx="914400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5786" y="571480"/>
            <a:ext cx="7929618" cy="603696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000" dirty="0" smtClean="0"/>
              <a:t>RESULTADOS OBTENIDOS: </a:t>
            </a:r>
            <a:br>
              <a:rPr lang="es-EC" sz="3000" dirty="0" smtClean="0"/>
            </a:br>
            <a:r>
              <a:rPr lang="es-EC" sz="3000" dirty="0" smtClean="0"/>
              <a:t>PRUEBAS ESCLERÓMETRO MÓDULO 4</a:t>
            </a:r>
            <a:endParaRPr lang="es-EC" sz="3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928662" y="2214557"/>
          <a:ext cx="7429552" cy="3214708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2101288"/>
                <a:gridCol w="1979012"/>
                <a:gridCol w="1015293"/>
                <a:gridCol w="765055"/>
                <a:gridCol w="1568904"/>
              </a:tblGrid>
              <a:tr h="11689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ELEMENTO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FORMA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MÓDULO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EDAD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RESISTENCIA A LA COMPRESIÓN </a:t>
                      </a:r>
                      <a:r>
                        <a:rPr lang="es-EC" sz="1400" dirty="0" err="1"/>
                        <a:t>f'c</a:t>
                      </a:r>
                      <a:r>
                        <a:rPr lang="es-EC" sz="1400" dirty="0"/>
                        <a:t> (kg/cm2)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22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Plinto No. 1G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Dado + Paralelepípedo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 días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103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922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Plinto No. 1E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Dado + Paralelepípedo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 días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130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922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Plinto No. 2A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Dado + Paralelepípedo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 días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922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Plinto No. 4I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Dado + Paralelepípedo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 días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922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Plinto No. 1F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Dado + Paralelepípedo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 días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922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Plinto No. 5A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Dado + Paralelepípedo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 días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2922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Plinto No. 3B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Dado + Paralelepípedo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 días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128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F:\ENE21-10\DSC0361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3913" t="60035"/>
          <a:stretch>
            <a:fillRect/>
          </a:stretch>
        </p:blipFill>
        <p:spPr bwMode="auto">
          <a:xfrm>
            <a:off x="2357422" y="2000240"/>
            <a:ext cx="3985931" cy="3714776"/>
          </a:xfrm>
          <a:prstGeom prst="rect">
            <a:avLst/>
          </a:prstGeom>
          <a:noFill/>
        </p:spPr>
      </p:pic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571472" y="571480"/>
            <a:ext cx="7929618" cy="603696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000" dirty="0" smtClean="0"/>
              <a:t>RESULTADOS OBTENIDOS: </a:t>
            </a:r>
            <a:br>
              <a:rPr lang="es-EC" sz="3000" dirty="0" smtClean="0"/>
            </a:br>
            <a:r>
              <a:rPr lang="es-EC" sz="3000" dirty="0" smtClean="0"/>
              <a:t>TIPO DE CIMENTACIÓN MÓDULO 4</a:t>
            </a:r>
            <a:endParaRPr lang="es-EC" sz="3000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5214950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DADO + PARALELEPÍPEDO</a:t>
            </a:r>
            <a:endParaRPr lang="es-EC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3" cstate="print"/>
          <a:srcRect l="16124" t="12228" r="17515" b="17935"/>
          <a:stretch>
            <a:fillRect/>
          </a:stretch>
        </p:blipFill>
        <p:spPr bwMode="auto">
          <a:xfrm>
            <a:off x="357158" y="357166"/>
            <a:ext cx="821537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G_64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9144000" cy="608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 rot="5400000">
            <a:off x="1303711" y="2196695"/>
            <a:ext cx="535785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TextBox 5"/>
          <p:cNvSpPr txBox="1"/>
          <p:nvPr/>
        </p:nvSpPr>
        <p:spPr>
          <a:xfrm>
            <a:off x="214282" y="128586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00B050"/>
                </a:solidFill>
              </a:rPr>
              <a:t>MÓDULO </a:t>
            </a:r>
            <a:r>
              <a:rPr lang="es-EC" dirty="0" smtClean="0">
                <a:solidFill>
                  <a:srgbClr val="00B050"/>
                </a:solidFill>
              </a:rPr>
              <a:t>4 </a:t>
            </a:r>
          </a:p>
          <a:p>
            <a:pPr algn="ctr"/>
            <a:r>
              <a:rPr lang="es-EC" dirty="0" smtClean="0">
                <a:solidFill>
                  <a:srgbClr val="00B050"/>
                </a:solidFill>
              </a:rPr>
              <a:t>(EN CONSTRUCCIÓN)</a:t>
            </a:r>
            <a:endParaRPr lang="es-EC" dirty="0">
              <a:solidFill>
                <a:srgbClr val="00B050"/>
              </a:solidFill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285720" y="4929198"/>
            <a:ext cx="785818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ÁREA </a:t>
            </a:r>
            <a:r>
              <a:rPr kumimoji="0" lang="es-EC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DE ESTUDIO</a:t>
            </a:r>
            <a:endParaRPr kumimoji="0" lang="es-EC" sz="4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5786" y="571480"/>
            <a:ext cx="7929618" cy="603696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000" dirty="0" smtClean="0"/>
              <a:t>RESULTADOS OBTENIDOS: </a:t>
            </a:r>
            <a:br>
              <a:rPr lang="es-EC" sz="3000" dirty="0" smtClean="0"/>
            </a:br>
            <a:r>
              <a:rPr lang="es-EC" sz="3000" dirty="0" smtClean="0"/>
              <a:t>PRUEBAS ESCLERÓMETRO RESUMEN</a:t>
            </a:r>
            <a:endParaRPr lang="es-EC" sz="3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00100" y="1571612"/>
          <a:ext cx="7143800" cy="3500460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2821457"/>
                <a:gridCol w="1637647"/>
                <a:gridCol w="2684696"/>
              </a:tblGrid>
              <a:tr h="7746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MÓDULO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EDAD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RESISTENCIA A LA COMPRESIÓN </a:t>
                      </a:r>
                      <a:r>
                        <a:rPr lang="es-EC" sz="1400" dirty="0" err="1"/>
                        <a:t>f'c</a:t>
                      </a:r>
                      <a:r>
                        <a:rPr lang="es-EC" sz="1400" dirty="0"/>
                        <a:t> (kg/cm2)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87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1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20 años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150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87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TÚNEL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12 años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124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87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12 años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90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87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3 Sección 1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12 años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79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87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3 Sección 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 año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69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87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Losa de Contrapiso Módulo 3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 año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210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01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10 días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116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28596" y="5000636"/>
            <a:ext cx="7929618" cy="164305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es-EC" dirty="0" smtClean="0"/>
          </a:p>
          <a:p>
            <a:r>
              <a:rPr lang="es-EC" b="1" dirty="0" smtClean="0"/>
              <a:t>Las resistencias encontradas en las cimentaciones son en todos los casos inferiores a 280 kg/cm2 (valor mínimo usado en cimentaciones actualmente en el país) e inferiores también a 180 kg/cm2 (considerado hormigón pobre)</a:t>
            </a:r>
          </a:p>
          <a:p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5257808" cy="4526280"/>
          </a:xfrm>
        </p:spPr>
        <p:txBody>
          <a:bodyPr>
            <a:normAutofit/>
          </a:bodyPr>
          <a:lstStyle/>
          <a:p>
            <a:r>
              <a:rPr lang="es-EC" sz="3000" dirty="0" smtClean="0"/>
              <a:t>Ensayo del tiempo del fraguado del hormigón con el uso del Aparato de </a:t>
            </a:r>
            <a:r>
              <a:rPr lang="es-EC" sz="3000" dirty="0" err="1" smtClean="0"/>
              <a:t>Vicat</a:t>
            </a:r>
            <a:endParaRPr lang="es-EC" sz="3000" dirty="0" smtClean="0"/>
          </a:p>
          <a:p>
            <a:endParaRPr lang="es-EC" sz="3000" dirty="0" smtClean="0"/>
          </a:p>
          <a:p>
            <a:r>
              <a:rPr lang="es-EC" sz="3000" dirty="0" smtClean="0"/>
              <a:t>Primero se arma la muestra de agua y cemento básicamente como se muestra en las siguientes fotografías:</a:t>
            </a:r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</a:t>
            </a:r>
            <a:br>
              <a:rPr lang="es-EC" dirty="0" smtClean="0"/>
            </a:br>
            <a:r>
              <a:rPr lang="es-EC" dirty="0" smtClean="0"/>
              <a:t> Tiempo del Fraguado</a:t>
            </a:r>
            <a:endParaRPr lang="es-EC" dirty="0"/>
          </a:p>
        </p:txBody>
      </p:sp>
      <p:pic>
        <p:nvPicPr>
          <p:cNvPr id="133124" name="Picture 4" descr="G:\DCIM\100CANON\IMG_6152.JPG"/>
          <p:cNvPicPr>
            <a:picLocks noChangeAspect="1" noChangeArrowheads="1"/>
          </p:cNvPicPr>
          <p:nvPr/>
        </p:nvPicPr>
        <p:blipFill>
          <a:blip r:embed="rId3" cstate="print"/>
          <a:srcRect l="34286" r="14286"/>
          <a:stretch>
            <a:fillRect/>
          </a:stretch>
        </p:blipFill>
        <p:spPr bwMode="auto">
          <a:xfrm>
            <a:off x="6715140" y="1607307"/>
            <a:ext cx="1800238" cy="5250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F:\ENE20-10\DSC03571.JPG"/>
          <p:cNvPicPr>
            <a:picLocks noChangeAspect="1" noChangeArrowheads="1"/>
          </p:cNvPicPr>
          <p:nvPr/>
        </p:nvPicPr>
        <p:blipFill>
          <a:blip r:embed="rId3" cstate="print"/>
          <a:srcRect t="35595"/>
          <a:stretch>
            <a:fillRect/>
          </a:stretch>
        </p:blipFill>
        <p:spPr bwMode="auto">
          <a:xfrm>
            <a:off x="0" y="0"/>
            <a:ext cx="2714611" cy="3102099"/>
          </a:xfrm>
          <a:prstGeom prst="rect">
            <a:avLst/>
          </a:prstGeom>
          <a:noFill/>
        </p:spPr>
      </p:pic>
      <p:pic>
        <p:nvPicPr>
          <p:cNvPr id="134147" name="Picture 3" descr="F:\ENE20-10\DSC03573.JPG"/>
          <p:cNvPicPr>
            <a:picLocks noChangeAspect="1" noChangeArrowheads="1"/>
          </p:cNvPicPr>
          <p:nvPr/>
        </p:nvPicPr>
        <p:blipFill>
          <a:blip r:embed="rId4" cstate="print"/>
          <a:srcRect t="39989"/>
          <a:stretch>
            <a:fillRect/>
          </a:stretch>
        </p:blipFill>
        <p:spPr bwMode="auto">
          <a:xfrm>
            <a:off x="2928926" y="0"/>
            <a:ext cx="2884922" cy="3071810"/>
          </a:xfrm>
          <a:prstGeom prst="rect">
            <a:avLst/>
          </a:prstGeom>
          <a:noFill/>
        </p:spPr>
      </p:pic>
      <p:pic>
        <p:nvPicPr>
          <p:cNvPr id="134148" name="Picture 4" descr="F:\ENE20-10\DSC03574.JPG"/>
          <p:cNvPicPr>
            <a:picLocks noChangeAspect="1" noChangeArrowheads="1"/>
          </p:cNvPicPr>
          <p:nvPr/>
        </p:nvPicPr>
        <p:blipFill>
          <a:blip r:embed="rId5" cstate="print"/>
          <a:srcRect t="51470" r="4806"/>
          <a:stretch>
            <a:fillRect/>
          </a:stretch>
        </p:blipFill>
        <p:spPr bwMode="auto">
          <a:xfrm>
            <a:off x="5929261" y="214290"/>
            <a:ext cx="3214739" cy="2714644"/>
          </a:xfrm>
          <a:prstGeom prst="rect">
            <a:avLst/>
          </a:prstGeom>
          <a:noFill/>
        </p:spPr>
      </p:pic>
      <p:pic>
        <p:nvPicPr>
          <p:cNvPr id="134149" name="Picture 5" descr="F:\ENE20-10\DSC03575.JPG"/>
          <p:cNvPicPr>
            <a:picLocks noChangeAspect="1" noChangeArrowheads="1"/>
          </p:cNvPicPr>
          <p:nvPr/>
        </p:nvPicPr>
        <p:blipFill>
          <a:blip r:embed="rId6" cstate="print"/>
          <a:srcRect t="46875" r="16216"/>
          <a:stretch>
            <a:fillRect/>
          </a:stretch>
        </p:blipFill>
        <p:spPr bwMode="auto">
          <a:xfrm>
            <a:off x="0" y="3357562"/>
            <a:ext cx="2928926" cy="3295188"/>
          </a:xfrm>
          <a:prstGeom prst="rect">
            <a:avLst/>
          </a:prstGeom>
          <a:noFill/>
        </p:spPr>
      </p:pic>
      <p:pic>
        <p:nvPicPr>
          <p:cNvPr id="134150" name="Picture 6" descr="F:\ENE20-10\DSC03576.JPG"/>
          <p:cNvPicPr>
            <a:picLocks noChangeAspect="1" noChangeArrowheads="1"/>
          </p:cNvPicPr>
          <p:nvPr/>
        </p:nvPicPr>
        <p:blipFill>
          <a:blip r:embed="rId7" cstate="print"/>
          <a:srcRect l="14786" t="37500" r="20525" b="18750"/>
          <a:stretch>
            <a:fillRect/>
          </a:stretch>
        </p:blipFill>
        <p:spPr bwMode="auto">
          <a:xfrm>
            <a:off x="3071802" y="3357562"/>
            <a:ext cx="2738457" cy="3286148"/>
          </a:xfrm>
          <a:prstGeom prst="rect">
            <a:avLst/>
          </a:prstGeom>
          <a:noFill/>
        </p:spPr>
      </p:pic>
      <p:pic>
        <p:nvPicPr>
          <p:cNvPr id="134151" name="Picture 7" descr="F:\ENE21-10\DSC03620.JPG"/>
          <p:cNvPicPr>
            <a:picLocks noChangeAspect="1" noChangeArrowheads="1"/>
          </p:cNvPicPr>
          <p:nvPr/>
        </p:nvPicPr>
        <p:blipFill>
          <a:blip r:embed="rId8" cstate="print"/>
          <a:srcRect l="20428" t="22917" b="28125"/>
          <a:stretch>
            <a:fillRect/>
          </a:stretch>
        </p:blipFill>
        <p:spPr bwMode="auto">
          <a:xfrm>
            <a:off x="5929322" y="3286124"/>
            <a:ext cx="3075580" cy="335758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282" y="264318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MATERIALES 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142852"/>
            <a:ext cx="2786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COLOCACIÓN DE AGUA EN RECIPIENTE MEZCLADO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43636" y="1714488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COLOCACIÓN DEL CEMENTO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592933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MEZCLADO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1802" y="607220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AMASADO DE LA PASTA</a:t>
            </a:r>
            <a:endParaRPr lang="es-EC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72198" y="6286520"/>
            <a:ext cx="3071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</a:rPr>
              <a:t>COLOCACIÓN DE PASTA EN MOLDE</a:t>
            </a:r>
            <a:endParaRPr lang="es-EC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043890" cy="4526280"/>
          </a:xfrm>
        </p:spPr>
        <p:txBody>
          <a:bodyPr>
            <a:normAutofit fontScale="92500" lnSpcReduction="20000"/>
          </a:bodyPr>
          <a:lstStyle/>
          <a:p>
            <a:r>
              <a:rPr lang="es-EC" sz="3000" dirty="0" smtClean="0"/>
              <a:t>Se deben determinar 2 tiempos como resultado: tiempo inicial de fraguado y tiempo final de fraguado</a:t>
            </a:r>
          </a:p>
          <a:p>
            <a:endParaRPr lang="es-EC" sz="3000" dirty="0" smtClean="0"/>
          </a:p>
          <a:p>
            <a:r>
              <a:rPr lang="es-EC" sz="3000" dirty="0" smtClean="0"/>
              <a:t>Tiempo inicial: Penetración Aguja 25 mm en 30 </a:t>
            </a:r>
            <a:r>
              <a:rPr lang="es-EC" sz="3000" dirty="0" err="1" smtClean="0"/>
              <a:t>seg</a:t>
            </a:r>
            <a:r>
              <a:rPr lang="es-EC" sz="3000" dirty="0" smtClean="0"/>
              <a:t>. (Se realizaron lecturas cada hora mientras penetración era 40mm y cada 15 min cuando estaba entre 39 y 25 mm)</a:t>
            </a:r>
          </a:p>
          <a:p>
            <a:endParaRPr lang="es-EC" sz="3000" dirty="0" smtClean="0"/>
          </a:p>
          <a:p>
            <a:r>
              <a:rPr lang="es-EC" sz="3000" dirty="0" smtClean="0"/>
              <a:t>Tiempo final: Penetración Aguja 0 mm y la aguja no deje marca. (Se realizaron lecturas cada hora)</a:t>
            </a:r>
          </a:p>
          <a:p>
            <a:endParaRPr lang="es-EC" sz="3000" dirty="0" smtClean="0"/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</a:t>
            </a:r>
            <a:br>
              <a:rPr lang="es-EC" dirty="0" smtClean="0"/>
            </a:br>
            <a:r>
              <a:rPr lang="es-EC" dirty="0" smtClean="0"/>
              <a:t> Tiempo del Fraguado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G:\DCIM\100CANON\IMG_61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32749"/>
          <a:stretch>
            <a:fillRect/>
          </a:stretch>
        </p:blipFill>
        <p:spPr bwMode="auto">
          <a:xfrm>
            <a:off x="1571603" y="500042"/>
            <a:ext cx="5948611" cy="6000792"/>
          </a:xfrm>
          <a:prstGeom prst="rect">
            <a:avLst/>
          </a:prstGeom>
          <a:noFill/>
        </p:spPr>
      </p:pic>
      <p:sp>
        <p:nvSpPr>
          <p:cNvPr id="6" name="Left Arrow 5"/>
          <p:cNvSpPr/>
          <p:nvPr/>
        </p:nvSpPr>
        <p:spPr>
          <a:xfrm>
            <a:off x="5000628" y="1285860"/>
            <a:ext cx="1214446" cy="285752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>
              <a:solidFill>
                <a:srgbClr val="CC3300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5000628" y="2143116"/>
            <a:ext cx="1214446" cy="285752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TextBox 7"/>
          <p:cNvSpPr txBox="1"/>
          <p:nvPr/>
        </p:nvSpPr>
        <p:spPr>
          <a:xfrm>
            <a:off x="6143636" y="1285860"/>
            <a:ext cx="200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Tiempo = 0 </a:t>
            </a:r>
            <a:r>
              <a:rPr lang="es-EC" b="1" dirty="0" err="1" smtClean="0">
                <a:solidFill>
                  <a:schemeClr val="bg1"/>
                </a:solidFill>
              </a:rPr>
              <a:t>seg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213097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Tiempo = 30 </a:t>
            </a:r>
            <a:r>
              <a:rPr lang="es-EC" b="1" dirty="0" err="1" smtClean="0">
                <a:solidFill>
                  <a:schemeClr val="bg1"/>
                </a:solidFill>
              </a:rPr>
              <a:t>seg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 rot="10800000">
            <a:off x="2143108" y="4429132"/>
            <a:ext cx="1214446" cy="285752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TextBox 11"/>
          <p:cNvSpPr txBox="1"/>
          <p:nvPr/>
        </p:nvSpPr>
        <p:spPr>
          <a:xfrm>
            <a:off x="1500166" y="3643314"/>
            <a:ext cx="2286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Tiempo = 0 </a:t>
            </a:r>
            <a:r>
              <a:rPr lang="es-EC" b="1" dirty="0" err="1" smtClean="0">
                <a:solidFill>
                  <a:schemeClr val="bg1"/>
                </a:solidFill>
              </a:rPr>
              <a:t>seg</a:t>
            </a:r>
            <a:endParaRPr lang="es-EC" b="1" dirty="0" smtClean="0">
              <a:solidFill>
                <a:schemeClr val="bg1"/>
              </a:solidFill>
            </a:endParaRPr>
          </a:p>
          <a:p>
            <a:pPr algn="ctr"/>
            <a:r>
              <a:rPr lang="es-EC" b="1" dirty="0" smtClean="0">
                <a:solidFill>
                  <a:schemeClr val="bg1"/>
                </a:solidFill>
              </a:rPr>
              <a:t>Punta Aguja al ras</a:t>
            </a:r>
            <a:endParaRPr lang="es-EC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1" grpId="0" animBg="1"/>
      <p:bldP spid="1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043890" cy="4526280"/>
          </a:xfrm>
        </p:spPr>
        <p:txBody>
          <a:bodyPr>
            <a:normAutofit/>
          </a:bodyPr>
          <a:lstStyle/>
          <a:p>
            <a:r>
              <a:rPr lang="es-EC" sz="2800" dirty="0" smtClean="0"/>
              <a:t>Se realizaron en total 6 ensayos del tiempo del fraguado: tres con mezcla tipo 1 y tres con mezcla tipo 2. </a:t>
            </a:r>
          </a:p>
          <a:p>
            <a:endParaRPr lang="es-EC" sz="2800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</a:t>
            </a:r>
            <a:br>
              <a:rPr lang="es-EC" dirty="0" smtClean="0"/>
            </a:br>
            <a:r>
              <a:rPr lang="es-EC" dirty="0" smtClean="0"/>
              <a:t> Tiempo del Fraguado</a:t>
            </a:r>
            <a:endParaRPr lang="es-EC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28662" y="3286124"/>
          <a:ext cx="4572032" cy="2460894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170724"/>
                <a:gridCol w="1259415"/>
                <a:gridCol w="1059860"/>
                <a:gridCol w="1082033"/>
              </a:tblGrid>
              <a:tr h="12190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MEZCLA TIPO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Cemento (gr.)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Agua (ml)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Aditivo (ml)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095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650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215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0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323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690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215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15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pic>
        <p:nvPicPr>
          <p:cNvPr id="137217" name="Picture 1" descr="G:\DCIM\100CANON\IMG_6210.JPG"/>
          <p:cNvPicPr>
            <a:picLocks noChangeAspect="1" noChangeArrowheads="1"/>
          </p:cNvPicPr>
          <p:nvPr/>
        </p:nvPicPr>
        <p:blipFill>
          <a:blip r:embed="rId3" cstate="print"/>
          <a:srcRect l="28205" r="23932" b="8974"/>
          <a:stretch>
            <a:fillRect/>
          </a:stretch>
        </p:blipFill>
        <p:spPr bwMode="auto">
          <a:xfrm>
            <a:off x="6000760" y="3000372"/>
            <a:ext cx="2253818" cy="285751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929322" y="5929330"/>
            <a:ext cx="2286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rgbClr val="C00000"/>
                </a:solidFill>
              </a:rPr>
              <a:t>ADITIVO ACELERANTE</a:t>
            </a:r>
            <a:endParaRPr lang="es-EC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357298"/>
            <a:ext cx="8043890" cy="4526280"/>
          </a:xfrm>
        </p:spPr>
        <p:txBody>
          <a:bodyPr>
            <a:normAutofit/>
          </a:bodyPr>
          <a:lstStyle/>
          <a:p>
            <a:r>
              <a:rPr lang="es-EC" sz="2800" dirty="0" smtClean="0"/>
              <a:t>Las curvas tiempo vs. Penetración, se muestran a continuación:</a:t>
            </a:r>
          </a:p>
          <a:p>
            <a:endParaRPr lang="es-EC" sz="2800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RESULTADOS OBTENIDOS:</a:t>
            </a:r>
            <a:br>
              <a:rPr lang="es-EC" dirty="0" smtClean="0"/>
            </a:br>
            <a:r>
              <a:rPr lang="es-EC" dirty="0" smtClean="0"/>
              <a:t> Tiempo del Fraguado</a:t>
            </a:r>
            <a:endParaRPr lang="es-EC" dirty="0"/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2"/>
            <a:ext cx="8353275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357298"/>
            <a:ext cx="8043890" cy="4526280"/>
          </a:xfrm>
        </p:spPr>
        <p:txBody>
          <a:bodyPr>
            <a:normAutofit/>
          </a:bodyPr>
          <a:lstStyle/>
          <a:p>
            <a:pPr>
              <a:buNone/>
            </a:pPr>
            <a:endParaRPr lang="es-EC" sz="2800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RESULTADOS OBTENIDOS:</a:t>
            </a:r>
            <a:br>
              <a:rPr lang="es-EC" dirty="0" smtClean="0"/>
            </a:br>
            <a:r>
              <a:rPr lang="es-EC" dirty="0" smtClean="0"/>
              <a:t> Tiempo del Fraguado</a:t>
            </a:r>
            <a:endParaRPr lang="es-EC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28595" y="2000240"/>
          <a:ext cx="8286809" cy="3164374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928695"/>
                <a:gridCol w="857256"/>
                <a:gridCol w="1227434"/>
                <a:gridCol w="724276"/>
                <a:gridCol w="1385094"/>
                <a:gridCol w="878038"/>
                <a:gridCol w="1143008"/>
                <a:gridCol w="1143008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PROBETA NO.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MEZCLA TIPO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TEMP. AGUA </a:t>
                      </a:r>
                      <a:r>
                        <a:rPr lang="es-EC" sz="1400" dirty="0" smtClean="0"/>
                        <a:t>(°</a:t>
                      </a:r>
                      <a:r>
                        <a:rPr lang="es-EC" sz="1400" dirty="0"/>
                        <a:t>C)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TEMP. AIRE </a:t>
                      </a:r>
                      <a:r>
                        <a:rPr lang="es-EC" sz="1400" dirty="0" smtClean="0"/>
                        <a:t>PROM. </a:t>
                      </a:r>
                      <a:r>
                        <a:rPr lang="es-EC" sz="1400" dirty="0"/>
                        <a:t>(°C)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HUMEDAD RELATIVA </a:t>
                      </a:r>
                      <a:r>
                        <a:rPr lang="es-EC" sz="1400" dirty="0" smtClean="0"/>
                        <a:t>PROM. </a:t>
                      </a:r>
                      <a:r>
                        <a:rPr lang="es-EC" sz="1400" dirty="0"/>
                        <a:t>(%)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VEL. VIENTO </a:t>
                      </a:r>
                      <a:r>
                        <a:rPr lang="es-EC" sz="1400" dirty="0" smtClean="0"/>
                        <a:t>PROM. </a:t>
                      </a:r>
                      <a:r>
                        <a:rPr lang="es-EC" sz="1400" dirty="0"/>
                        <a:t>(NUDOS)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TIEMPO INICIAL FRAGUADO (min)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TIEMPO FINAL FRAGUADO (min)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</a:tr>
              <a:tr h="3635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5,0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2,8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80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7,7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456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1060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</a:tr>
              <a:tr h="36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28,5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3,4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82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4,8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402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895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</a:tr>
              <a:tr h="3635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3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28,0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2,6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77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5,4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439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880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</a:tr>
              <a:tr h="3635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2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25,8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3,5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75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7,5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283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785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</a:tr>
              <a:tr h="3635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17,0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0,8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93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22,5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533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975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</a:tr>
              <a:tr h="36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6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22,7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0,8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83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22,4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/>
                        <a:t>641</a:t>
                      </a:r>
                      <a:endParaRPr lang="es-EC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/>
                        <a:t>N/A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7" marR="42947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357298"/>
            <a:ext cx="8043890" cy="4526280"/>
          </a:xfrm>
        </p:spPr>
        <p:txBody>
          <a:bodyPr>
            <a:normAutofit/>
          </a:bodyPr>
          <a:lstStyle/>
          <a:p>
            <a:pPr>
              <a:buNone/>
            </a:pPr>
            <a:endParaRPr lang="es-EC" sz="2800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RESULTADOS OBTENIDOS:</a:t>
            </a:r>
            <a:br>
              <a:rPr lang="es-EC" dirty="0" smtClean="0"/>
            </a:br>
            <a:r>
              <a:rPr lang="es-EC" dirty="0" smtClean="0"/>
              <a:t> Tiempo del Fraguado</a:t>
            </a:r>
            <a:endParaRPr lang="es-EC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1571612"/>
            <a:ext cx="804389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r>
              <a:rPr lang="es-EC" sz="2800" noProof="0" dirty="0" smtClean="0"/>
              <a:t>Se pueden realizar las siguientes comparaciones:</a:t>
            </a:r>
            <a:endParaRPr kumimoji="0" lang="es-EC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endParaRPr kumimoji="0" lang="es-EC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es-EC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endParaRPr kumimoji="0" lang="es-EC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000100" y="2643182"/>
          <a:ext cx="6929486" cy="3357586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3357586"/>
                <a:gridCol w="916492"/>
                <a:gridCol w="869458"/>
                <a:gridCol w="1785950"/>
              </a:tblGrid>
              <a:tr h="725567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PARÁMETRO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SIN ADITIVO</a:t>
                      </a:r>
                      <a:endParaRPr lang="es-EC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CON ADITIVO</a:t>
                      </a:r>
                      <a:endParaRPr lang="es-EC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REDUCCIÓN TIEMPO CON ADITIVO</a:t>
                      </a:r>
                      <a:endParaRPr lang="es-EC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</a:tr>
              <a:tr h="649882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/>
                        <a:t>TIEMPO FINAL DEL FRAGUADO (min)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980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830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15%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</a:tr>
              <a:tr h="649882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/>
                        <a:t>TIEMPO INICIAL DEL FRAGUADO A TEMPERATURA AIRE 3.5°C (min)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402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283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30%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</a:tr>
              <a:tr h="649882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/>
                        <a:t>TIEMPO INICIAL DEL FRAGUADO A TEMPERATURA AIRE 2.7°C (min)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456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439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4%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</a:tr>
              <a:tr h="682373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/>
                        <a:t>TIEMPO INICIAL DEL FRAGUADO A TEMPERATURA AIRE 0.8°C (min)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533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641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-17%</a:t>
                      </a:r>
                      <a:endParaRPr lang="es-EC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458" marR="7458" marT="7458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C" sz="2800" dirty="0" smtClean="0"/>
              <a:t>Para determinar si la resistencia y comportamiento del hormigón de la cimentación del nuevo módulo es el adecuado, a más de las pruebas con el esclerómetro, se tomarán un total de 18 muestras cilíndricas de hormigón fresco y llevarán a ensayar al Laboratorio de Estructuras del IIFIUC.</a:t>
            </a:r>
          </a:p>
          <a:p>
            <a:endParaRPr lang="es-EC" sz="2800" dirty="0" smtClean="0"/>
          </a:p>
          <a:p>
            <a:r>
              <a:rPr lang="es-EC" sz="2800" dirty="0" smtClean="0"/>
              <a:t>Los 18 cilindros se tomaron de 3 puntos </a:t>
            </a:r>
            <a:r>
              <a:rPr lang="es-EC" sz="2800" dirty="0" err="1" smtClean="0"/>
              <a:t>muestrales</a:t>
            </a:r>
            <a:r>
              <a:rPr lang="es-EC" sz="2800" dirty="0" smtClean="0"/>
              <a:t> de la cimentación, y cada punto </a:t>
            </a:r>
            <a:r>
              <a:rPr lang="es-EC" sz="2800" dirty="0" err="1" smtClean="0"/>
              <a:t>muestral</a:t>
            </a:r>
            <a:r>
              <a:rPr lang="es-EC" sz="2800" dirty="0" smtClean="0"/>
              <a:t> contiene un total de 6 cilindros.</a:t>
            </a:r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 Toma de Muestras de Hormigón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METODOLOGÍA</a:t>
            </a:r>
            <a:endParaRPr lang="es-EC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7829576" cy="1282697"/>
          </a:xfrm>
        </p:spPr>
        <p:txBody>
          <a:bodyPr>
            <a:normAutofit fontScale="92500" lnSpcReduction="20000"/>
          </a:bodyPr>
          <a:lstStyle/>
          <a:p>
            <a:r>
              <a:rPr lang="es-EC" dirty="0" smtClean="0"/>
              <a:t>Mediciones de temperatura interior y exterior a los paneles utilizando cable </a:t>
            </a:r>
            <a:r>
              <a:rPr lang="es-EC" dirty="0" err="1" smtClean="0"/>
              <a:t>termocupla</a:t>
            </a:r>
            <a:r>
              <a:rPr lang="es-EC" dirty="0" smtClean="0"/>
              <a:t> tipo K y Lector Electrónico</a:t>
            </a:r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pic>
        <p:nvPicPr>
          <p:cNvPr id="2054" name="Picture 6" descr="G:\DCIM\100CANON\IMG_69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3071810"/>
            <a:ext cx="5186112" cy="3457408"/>
          </a:xfrm>
          <a:prstGeom prst="rect">
            <a:avLst/>
          </a:prstGeom>
          <a:noFill/>
        </p:spPr>
      </p:pic>
      <p:sp>
        <p:nvSpPr>
          <p:cNvPr id="10" name="Up Arrow 9"/>
          <p:cNvSpPr/>
          <p:nvPr/>
        </p:nvSpPr>
        <p:spPr>
          <a:xfrm>
            <a:off x="4214810" y="5072074"/>
            <a:ext cx="428628" cy="7858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1" name="Up Arrow 10"/>
          <p:cNvSpPr/>
          <p:nvPr/>
        </p:nvSpPr>
        <p:spPr>
          <a:xfrm>
            <a:off x="2285984" y="5072074"/>
            <a:ext cx="428628" cy="7858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TextBox 11"/>
          <p:cNvSpPr txBox="1"/>
          <p:nvPr/>
        </p:nvSpPr>
        <p:spPr>
          <a:xfrm>
            <a:off x="1500166" y="600076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MINICONECTOR</a:t>
            </a:r>
            <a:endParaRPr lang="es-EC" dirty="0"/>
          </a:p>
        </p:txBody>
      </p:sp>
      <p:sp>
        <p:nvSpPr>
          <p:cNvPr id="13" name="TextBox 12"/>
          <p:cNvSpPr txBox="1"/>
          <p:nvPr/>
        </p:nvSpPr>
        <p:spPr>
          <a:xfrm>
            <a:off x="3857620" y="600076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TERMOCUPLA</a:t>
            </a:r>
            <a:endParaRPr lang="es-EC" dirty="0"/>
          </a:p>
        </p:txBody>
      </p:sp>
      <p:sp>
        <p:nvSpPr>
          <p:cNvPr id="15" name="Oval 14"/>
          <p:cNvSpPr/>
          <p:nvPr/>
        </p:nvSpPr>
        <p:spPr>
          <a:xfrm>
            <a:off x="4071934" y="3429000"/>
            <a:ext cx="857256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TextBox 15"/>
          <p:cNvSpPr txBox="1"/>
          <p:nvPr/>
        </p:nvSpPr>
        <p:spPr>
          <a:xfrm>
            <a:off x="4786314" y="328612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0000"/>
                </a:solidFill>
              </a:rPr>
              <a:t>PUNTO DE MEDICIÓN</a:t>
            </a:r>
            <a:endParaRPr lang="es-EC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5" grpId="0" animBg="1"/>
      <p:bldP spid="1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 Toma de Muestras de Hormigón</a:t>
            </a:r>
            <a:endParaRPr lang="es-EC" dirty="0"/>
          </a:p>
        </p:txBody>
      </p:sp>
      <p:pic>
        <p:nvPicPr>
          <p:cNvPr id="160769" name="Picture 1" descr="F:\ENE15-10\DSC033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00174"/>
            <a:ext cx="2415719" cy="4286256"/>
          </a:xfrm>
          <a:prstGeom prst="rect">
            <a:avLst/>
          </a:prstGeom>
          <a:noFill/>
        </p:spPr>
      </p:pic>
      <p:pic>
        <p:nvPicPr>
          <p:cNvPr id="160770" name="Picture 2" descr="F:\ENE20-10\DSC036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500174"/>
            <a:ext cx="2455981" cy="43576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86116" y="5934670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DESMOLDE MUESTRAS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5786454"/>
            <a:ext cx="2571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LLENADO DE MUESTRAS CON HORMIGÓN OBRA</a:t>
            </a:r>
            <a:endParaRPr lang="es-EC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4526280"/>
          </a:xfrm>
        </p:spPr>
        <p:txBody>
          <a:bodyPr/>
          <a:lstStyle/>
          <a:p>
            <a:r>
              <a:rPr lang="es-EC" dirty="0" smtClean="0"/>
              <a:t>Las muestras tomadas corresponden a los siguientes plintos:</a:t>
            </a:r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endParaRPr lang="es-EC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3108" y="1643050"/>
          <a:ext cx="4929223" cy="4786341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173428"/>
                <a:gridCol w="2132003"/>
                <a:gridCol w="1623792"/>
              </a:tblGrid>
              <a:tr h="46821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MUESTRA NO.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FECHA DE TOMA CILINDRO</a:t>
                      </a:r>
                      <a:endParaRPr lang="es-EC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NOMBRE DE PLINTO</a:t>
                      </a:r>
                      <a:endParaRPr lang="es-EC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15-ene-10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1G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2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15-ene-10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1G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15-ene-10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1F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4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15-ene-10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1F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5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15-ene-10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5G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6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15-ene-10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5G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7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16-ene-10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1E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8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16-ene-10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1E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9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16-ene-10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5D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16-ene-10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5D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11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16-ene-10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5A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12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16-ene-10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5A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18-ene-10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4I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14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18-ene-10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4I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15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18-ene-10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2A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16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18-ene-10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2A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17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18-ene-10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3B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989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18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/>
                        <a:t>18-ene-10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/>
                        <a:t>3B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229600" cy="31432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C" dirty="0" smtClean="0"/>
              <a:t>Con las 6 muestras de cada punto </a:t>
            </a:r>
            <a:r>
              <a:rPr lang="es-EC" dirty="0" err="1" smtClean="0"/>
              <a:t>muestral</a:t>
            </a:r>
            <a:r>
              <a:rPr lang="es-EC" dirty="0" smtClean="0"/>
              <a:t> se realizarán las siguientes pruebas:</a:t>
            </a:r>
          </a:p>
          <a:p>
            <a:pPr>
              <a:buNone/>
            </a:pPr>
            <a:endParaRPr lang="es-EC" dirty="0" smtClean="0"/>
          </a:p>
          <a:p>
            <a:endParaRPr lang="es-EC" dirty="0" smtClean="0"/>
          </a:p>
          <a:p>
            <a:r>
              <a:rPr lang="es-EC" dirty="0" smtClean="0"/>
              <a:t>2 ensayos de compresión simple, </a:t>
            </a:r>
          </a:p>
          <a:p>
            <a:r>
              <a:rPr lang="es-EC" dirty="0" smtClean="0"/>
              <a:t>2 ensayos de compresión diametral </a:t>
            </a:r>
          </a:p>
          <a:p>
            <a:r>
              <a:rPr lang="es-EC" dirty="0" smtClean="0"/>
              <a:t> 2 ensayos de módulo de elasticidad.</a:t>
            </a:r>
          </a:p>
          <a:p>
            <a:endParaRPr lang="es-EC" dirty="0" smtClean="0"/>
          </a:p>
          <a:p>
            <a:endParaRPr lang="es-EC" dirty="0" smtClean="0"/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METODOLOGÍA: Toma de Muestras de Hormigón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357298"/>
            <a:ext cx="8043890" cy="4526280"/>
          </a:xfrm>
        </p:spPr>
        <p:txBody>
          <a:bodyPr>
            <a:normAutofit/>
          </a:bodyPr>
          <a:lstStyle/>
          <a:p>
            <a:pPr>
              <a:buNone/>
            </a:pPr>
            <a:endParaRPr lang="es-EC" sz="2800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/>
          </a:bodyPr>
          <a:lstStyle/>
          <a:p>
            <a:pPr algn="ctr"/>
            <a:r>
              <a:rPr lang="es-EC" dirty="0" smtClean="0"/>
              <a:t>CONCLUSIONES:</a:t>
            </a:r>
            <a:endParaRPr lang="es-EC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lvl="0"/>
            <a:r>
              <a:rPr lang="es-EC" sz="3200" dirty="0" smtClean="0"/>
              <a:t>El hormigón de las cimentaciones de los módulos 1, 2 y 3 (Sección 1) se encuentran deteriorados por el </a:t>
            </a:r>
            <a:r>
              <a:rPr lang="es-EC" sz="3200" dirty="0" err="1" smtClean="0"/>
              <a:t>intemperismo</a:t>
            </a:r>
            <a:r>
              <a:rPr lang="es-EC" sz="3200" dirty="0" smtClean="0"/>
              <a:t>, siendo común el </a:t>
            </a:r>
            <a:r>
              <a:rPr lang="es-EC" sz="3200" dirty="0" err="1" smtClean="0"/>
              <a:t>descascaramiento</a:t>
            </a:r>
            <a:r>
              <a:rPr lang="es-EC" sz="3200" dirty="0" smtClean="0"/>
              <a:t> o debilidad de las superficies de los elementos, en algunos casos de más de 2 cm, poniendo en riesgo el acero de refuerzo al ataque de la corrosión.</a:t>
            </a:r>
          </a:p>
          <a:p>
            <a:r>
              <a:rPr lang="es-EC" sz="3200" dirty="0" smtClean="0"/>
              <a:t> </a:t>
            </a:r>
          </a:p>
          <a:p>
            <a:pPr lvl="0"/>
            <a:r>
              <a:rPr lang="es-EC" sz="3200" dirty="0" smtClean="0"/>
              <a:t>La principales causas del estado actual de estas estructuras es probablemente una alta relación agua-cemento que significa una baja resistencia del hormigón y una menor durabilidad. </a:t>
            </a:r>
          </a:p>
          <a:p>
            <a:pPr lvl="0"/>
            <a:endParaRPr lang="es-EC" sz="3200" dirty="0" smtClean="0"/>
          </a:p>
          <a:p>
            <a:pPr lvl="0"/>
            <a:r>
              <a:rPr lang="es-EC" sz="3200" dirty="0" smtClean="0"/>
              <a:t>A este factor se suma probablemente una muy baja temperatura y alta velocidad del viento a la hora de fundición y fraguado del hormigón sin tomar las debidas precauciones  y, evidentemente al tiempo que ha transcurrido desde su construcción que está entre 12 y 20 años.</a:t>
            </a:r>
          </a:p>
          <a:p>
            <a:r>
              <a:rPr lang="es-EC" sz="3200" dirty="0" smtClean="0"/>
              <a:t> </a:t>
            </a:r>
          </a:p>
          <a:p>
            <a:r>
              <a:rPr lang="es-EC" sz="3200" dirty="0" smtClean="0"/>
              <a:t> </a:t>
            </a:r>
          </a:p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endParaRPr kumimoji="0" lang="es-EC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357298"/>
            <a:ext cx="8043890" cy="4526280"/>
          </a:xfrm>
        </p:spPr>
        <p:txBody>
          <a:bodyPr>
            <a:normAutofit/>
          </a:bodyPr>
          <a:lstStyle/>
          <a:p>
            <a:pPr>
              <a:buNone/>
            </a:pPr>
            <a:endParaRPr lang="es-EC" sz="2800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/>
          </a:bodyPr>
          <a:lstStyle/>
          <a:p>
            <a:pPr algn="ctr"/>
            <a:r>
              <a:rPr lang="es-EC" dirty="0" smtClean="0"/>
              <a:t>CONCLUSIONES:</a:t>
            </a:r>
            <a:endParaRPr lang="es-EC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r>
              <a:rPr lang="es-EC" sz="3200" dirty="0" smtClean="0"/>
              <a:t> </a:t>
            </a:r>
          </a:p>
          <a:p>
            <a:pPr lvl="0"/>
            <a:r>
              <a:rPr lang="es-EC" sz="3200" dirty="0" smtClean="0"/>
              <a:t>Las bajas temperaturas y las velocidades del viento registradas en la Estación Pedro Vicente Maldonado, incrementan el tiempo de fraguado del hormigón. En las pruebas realizadas, este incremento fue del 150% en comparación con una prueba  efectuada en condiciones normalizadas de laboratorio.</a:t>
            </a:r>
          </a:p>
          <a:p>
            <a:r>
              <a:rPr lang="es-EC" sz="3200" dirty="0" smtClean="0"/>
              <a:t> </a:t>
            </a:r>
          </a:p>
          <a:p>
            <a:pPr lvl="0"/>
            <a:r>
              <a:rPr lang="es-EC" sz="3200" dirty="0" smtClean="0"/>
              <a:t>El tiempo inicial de fraguado del hormigón se redujo con el uso de aditivo </a:t>
            </a:r>
            <a:r>
              <a:rPr lang="es-EC" sz="3200" dirty="0" err="1" smtClean="0"/>
              <a:t>acelerante</a:t>
            </a:r>
            <a:r>
              <a:rPr lang="es-EC" sz="3200" dirty="0" smtClean="0"/>
              <a:t>, sin embargo, esta reducción fue menor, a menor temperatura del aire y mayores velocidades del viento.</a:t>
            </a:r>
          </a:p>
          <a:p>
            <a:r>
              <a:rPr lang="es-EC" sz="3200" dirty="0" smtClean="0"/>
              <a:t> </a:t>
            </a:r>
          </a:p>
          <a:p>
            <a:pPr lvl="0"/>
            <a:r>
              <a:rPr lang="es-EC" sz="3200" dirty="0" smtClean="0"/>
              <a:t>El tiempo final del fraguado del hormigón también se redujo con el uso de aditivo </a:t>
            </a:r>
            <a:r>
              <a:rPr lang="es-EC" sz="3200" dirty="0" err="1" smtClean="0"/>
              <a:t>acelerante</a:t>
            </a:r>
            <a:r>
              <a:rPr lang="es-EC" sz="3200" dirty="0" smtClean="0"/>
              <a:t> en aproximadamente un 17%.</a:t>
            </a:r>
          </a:p>
          <a:p>
            <a:r>
              <a:rPr lang="es-EC" sz="3200" dirty="0" smtClean="0"/>
              <a:t> </a:t>
            </a:r>
          </a:p>
          <a:p>
            <a:r>
              <a:rPr lang="es-EC" sz="3200" dirty="0" smtClean="0"/>
              <a:t> </a:t>
            </a:r>
          </a:p>
          <a:p>
            <a:pPr lvl="0"/>
            <a:r>
              <a:rPr lang="es-EC" sz="3200" dirty="0" smtClean="0"/>
              <a:t>En  la construcción del nuevo módulo, la temperatura del hormigón durante su etapa de endurecimiento, descendió por debajo de los 13°C, que es la temperatura mínima recomendada para obtener resistencias óptimas y mayor beneficio en el uso del aditivo </a:t>
            </a:r>
            <a:r>
              <a:rPr lang="es-EC" sz="3200" dirty="0" err="1" smtClean="0"/>
              <a:t>acelerante</a:t>
            </a:r>
            <a:r>
              <a:rPr lang="es-EC" sz="3200" dirty="0" smtClean="0"/>
              <a:t>.</a:t>
            </a:r>
          </a:p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endParaRPr kumimoji="0" lang="es-EC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endParaRPr kumimoji="0" lang="es-EC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357298"/>
            <a:ext cx="8043890" cy="4526280"/>
          </a:xfrm>
        </p:spPr>
        <p:txBody>
          <a:bodyPr>
            <a:normAutofit/>
          </a:bodyPr>
          <a:lstStyle/>
          <a:p>
            <a:pPr>
              <a:buNone/>
            </a:pPr>
            <a:endParaRPr lang="es-EC" sz="2800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rmAutofit/>
          </a:bodyPr>
          <a:lstStyle/>
          <a:p>
            <a:pPr algn="ctr"/>
            <a:r>
              <a:rPr lang="es-EC" dirty="0" smtClean="0"/>
              <a:t>RECOMENDACIONES</a:t>
            </a:r>
            <a:endParaRPr lang="es-EC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lvl="0"/>
            <a:r>
              <a:rPr lang="es-EC" sz="3200" dirty="0" smtClean="0"/>
              <a:t> Realizar un cálculo estructural, en base a las resistencias obtenidas en el presente estudio y a los datos meteorológicos disponibles, principalmente velocidad máxima del viento. Esto ayudará a determinar la seguridad de la estructura y conocer si es necesario readecuarla.</a:t>
            </a:r>
          </a:p>
          <a:p>
            <a:r>
              <a:rPr lang="es-EC" sz="3200" dirty="0" smtClean="0"/>
              <a:t> </a:t>
            </a:r>
          </a:p>
          <a:p>
            <a:pPr lvl="0"/>
            <a:r>
              <a:rPr lang="es-EC" sz="3200" dirty="0" smtClean="0"/>
              <a:t>Estudiar la posibilidad de inyección de </a:t>
            </a:r>
            <a:r>
              <a:rPr lang="es-EC" sz="3200" dirty="0" err="1" smtClean="0"/>
              <a:t>grout</a:t>
            </a:r>
            <a:r>
              <a:rPr lang="es-EC" sz="3200" dirty="0" smtClean="0"/>
              <a:t> (mortero) en los plintos de la cimentaciones de los módulos 1, 2 y 3 para fortalecer la resistencia de las superficies de los elementos y con ello proteger el acero de refuerzo de los agentes de corrosión.</a:t>
            </a:r>
          </a:p>
          <a:p>
            <a:r>
              <a:rPr lang="es-EC" sz="3200" dirty="0" smtClean="0"/>
              <a:t> </a:t>
            </a:r>
          </a:p>
          <a:p>
            <a:pPr lvl="0"/>
            <a:r>
              <a:rPr lang="es-EC" sz="3200" dirty="0" smtClean="0"/>
              <a:t>Mejorar las prácticas constructivas durante la fundición: a más de calentar el agua, utilizar sistema de calentamiento de hormigón para asegurar que la temperatura no baje de 13°C y proteger las superficies expuestas al viento para evitar la evaporación del agua. </a:t>
            </a:r>
          </a:p>
          <a:p>
            <a:endParaRPr lang="es-EC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14620"/>
            <a:ext cx="8229600" cy="1143000"/>
          </a:xfrm>
        </p:spPr>
        <p:txBody>
          <a:bodyPr/>
          <a:lstStyle/>
          <a:p>
            <a:pPr algn="ctr"/>
            <a:r>
              <a:rPr lang="es-EC" dirty="0" smtClean="0"/>
              <a:t>3. ESTUDIO AGREGADOS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Analizar los agregados de las fuentes de material para fabricar hormigón en las construcciones de la Estación Pedro Vicente Maldonado.</a:t>
            </a:r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Se tomaron 2 muestras de arena y una de piedra en dos puntos distintos de la Punta Fort Williams:</a:t>
            </a:r>
          </a:p>
          <a:p>
            <a:endParaRPr lang="es-EC" dirty="0" smtClean="0"/>
          </a:p>
          <a:p>
            <a:r>
              <a:rPr lang="es-EC" dirty="0" smtClean="0"/>
              <a:t>Punta Ambato en la coordenada geográfica 62°26´30.3’’ S 59°47´16.5´´ W (Muestra arena)</a:t>
            </a:r>
          </a:p>
          <a:p>
            <a:pPr>
              <a:buNone/>
            </a:pPr>
            <a:endParaRPr lang="es-EC" dirty="0" smtClean="0"/>
          </a:p>
          <a:p>
            <a:r>
              <a:rPr lang="es-EC" dirty="0" smtClean="0"/>
              <a:t>Caleta </a:t>
            </a:r>
            <a:r>
              <a:rPr lang="es-EC" dirty="0" err="1" smtClean="0"/>
              <a:t>Jambelí</a:t>
            </a:r>
            <a:r>
              <a:rPr lang="es-EC" dirty="0" smtClean="0"/>
              <a:t> (Muestra arena y piedra)</a:t>
            </a:r>
          </a:p>
          <a:p>
            <a:endParaRPr lang="es-EC" dirty="0" smtClean="0"/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METODOLOGÍA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Se analizó la salinidad de las muestras de arena de los 2 puntos mencionados y la Salinidad fue 0 (cero).</a:t>
            </a:r>
          </a:p>
          <a:p>
            <a:endParaRPr lang="es-EC" dirty="0" smtClean="0"/>
          </a:p>
          <a:p>
            <a:r>
              <a:rPr lang="es-EC" dirty="0" smtClean="0"/>
              <a:t>Quedan pendientes los análisis de granulometría, límites líquido y plástico de las fuentes de material</a:t>
            </a:r>
          </a:p>
          <a:p>
            <a:endParaRPr lang="es-EC" dirty="0" smtClean="0"/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METODOLOGÍA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3074" name="Picture 2" descr="G:\DCIM\100CANON\IMG_69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15040" cy="38100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142908" y="292893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PUNTO DE MEDICIÓN: UNIÓN DE DOS ALAMBRES</a:t>
            </a:r>
            <a:endParaRPr lang="es-EC" dirty="0"/>
          </a:p>
        </p:txBody>
      </p:sp>
      <p:sp>
        <p:nvSpPr>
          <p:cNvPr id="7" name="Down Arrow 6"/>
          <p:cNvSpPr/>
          <p:nvPr/>
        </p:nvSpPr>
        <p:spPr>
          <a:xfrm rot="18486968">
            <a:off x="1881852" y="1135240"/>
            <a:ext cx="232495" cy="12649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Down Arrow 7"/>
          <p:cNvSpPr/>
          <p:nvPr/>
        </p:nvSpPr>
        <p:spPr>
          <a:xfrm rot="3138105">
            <a:off x="3449151" y="1066001"/>
            <a:ext cx="239574" cy="12520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TextBox 8"/>
          <p:cNvSpPr txBox="1"/>
          <p:nvPr/>
        </p:nvSpPr>
        <p:spPr>
          <a:xfrm>
            <a:off x="714347" y="85723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Al</a:t>
            </a:r>
            <a:endParaRPr lang="es-EC" dirty="0"/>
          </a:p>
        </p:txBody>
      </p:sp>
      <p:pic>
        <p:nvPicPr>
          <p:cNvPr id="3075" name="Picture 3" descr="G:\DCIM\100CANON\IMG_69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857496"/>
            <a:ext cx="5715008" cy="381000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500429" y="85723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Ch</a:t>
            </a:r>
            <a:endParaRPr lang="es-EC" dirty="0"/>
          </a:p>
        </p:txBody>
      </p:sp>
      <p:sp>
        <p:nvSpPr>
          <p:cNvPr id="12" name="TextBox 11"/>
          <p:cNvSpPr txBox="1"/>
          <p:nvPr/>
        </p:nvSpPr>
        <p:spPr>
          <a:xfrm>
            <a:off x="4286248" y="6143644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MINICONECTOR</a:t>
            </a:r>
            <a:endParaRPr lang="es-EC" dirty="0"/>
          </a:p>
        </p:txBody>
      </p:sp>
      <p:sp>
        <p:nvSpPr>
          <p:cNvPr id="13" name="Down Arrow 12"/>
          <p:cNvSpPr/>
          <p:nvPr/>
        </p:nvSpPr>
        <p:spPr>
          <a:xfrm rot="3138105">
            <a:off x="7020172" y="3353807"/>
            <a:ext cx="244103" cy="12520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Down Arrow 13"/>
          <p:cNvSpPr/>
          <p:nvPr/>
        </p:nvSpPr>
        <p:spPr>
          <a:xfrm rot="8141105">
            <a:off x="6972742" y="5403073"/>
            <a:ext cx="224644" cy="12379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TextBox 14"/>
          <p:cNvSpPr txBox="1"/>
          <p:nvPr/>
        </p:nvSpPr>
        <p:spPr>
          <a:xfrm>
            <a:off x="7000892" y="321468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Ch (+)</a:t>
            </a:r>
            <a:endParaRPr lang="es-EC" dirty="0"/>
          </a:p>
        </p:txBody>
      </p:sp>
      <p:sp>
        <p:nvSpPr>
          <p:cNvPr id="16" name="TextBox 15"/>
          <p:cNvSpPr txBox="1"/>
          <p:nvPr/>
        </p:nvSpPr>
        <p:spPr>
          <a:xfrm>
            <a:off x="7286644" y="621508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Al (-)</a:t>
            </a:r>
            <a:endParaRPr lang="es-EC" dirty="0"/>
          </a:p>
        </p:txBody>
      </p:sp>
      <p:sp>
        <p:nvSpPr>
          <p:cNvPr id="17" name="Oval 16"/>
          <p:cNvSpPr/>
          <p:nvPr/>
        </p:nvSpPr>
        <p:spPr>
          <a:xfrm>
            <a:off x="2214546" y="1071546"/>
            <a:ext cx="857256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Oval 19"/>
          <p:cNvSpPr/>
          <p:nvPr/>
        </p:nvSpPr>
        <p:spPr>
          <a:xfrm>
            <a:off x="4286248" y="4429132"/>
            <a:ext cx="1143008" cy="107157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1" name="TextBox 20"/>
          <p:cNvSpPr txBox="1"/>
          <p:nvPr/>
        </p:nvSpPr>
        <p:spPr>
          <a:xfrm>
            <a:off x="3643306" y="378619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CONEXIÓN CON LECTOR</a:t>
            </a:r>
            <a:endParaRPr lang="es-EC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20" grpId="0" animBg="1"/>
      <p:bldP spid="21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idx="1"/>
          </p:nvPr>
        </p:nvSpPr>
        <p:spPr>
          <a:xfrm>
            <a:off x="285720" y="3214686"/>
            <a:ext cx="4214842" cy="7111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C" sz="4000" dirty="0" smtClean="0"/>
              <a:t>GRACIAS</a:t>
            </a:r>
            <a:endParaRPr lang="es-EC" sz="4000" dirty="0"/>
          </a:p>
        </p:txBody>
      </p:sp>
      <p:pic>
        <p:nvPicPr>
          <p:cNvPr id="171010" name="Picture 2" descr="D:\Fotos Antártida\Punta Ambato 2 - Pingüino Emperador\IMG_6198.JPG"/>
          <p:cNvPicPr>
            <a:picLocks noChangeAspect="1" noChangeArrowheads="1"/>
          </p:cNvPicPr>
          <p:nvPr/>
        </p:nvPicPr>
        <p:blipFill>
          <a:blip r:embed="rId3" cstate="print"/>
          <a:srcRect l="32441" t="32820" r="32004" b="26339"/>
          <a:stretch>
            <a:fillRect/>
          </a:stretch>
        </p:blipFill>
        <p:spPr bwMode="auto">
          <a:xfrm>
            <a:off x="4429123" y="2214554"/>
            <a:ext cx="419791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1289</TotalTime>
  <Words>3017</Words>
  <Application>Microsoft Office PowerPoint</Application>
  <PresentationFormat>On-screen Show (4:3)</PresentationFormat>
  <Paragraphs>815</Paragraphs>
  <Slides>90</Slides>
  <Notes>90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1" baseType="lpstr">
      <vt:lpstr>Foundry</vt:lpstr>
      <vt:lpstr>Slide 1</vt:lpstr>
      <vt:lpstr>DIVISIÓN DEL ESTUDIO</vt:lpstr>
      <vt:lpstr>1. ESTUDIO TÉRMICO</vt:lpstr>
      <vt:lpstr>OBJETIVO</vt:lpstr>
      <vt:lpstr>Slide 5</vt:lpstr>
      <vt:lpstr>Slide 6</vt:lpstr>
      <vt:lpstr>Slide 7</vt:lpstr>
      <vt:lpstr>METODOLOGÍA</vt:lpstr>
      <vt:lpstr>Slide 9</vt:lpstr>
      <vt:lpstr>Slide 10</vt:lpstr>
      <vt:lpstr>INSTALACIÓN</vt:lpstr>
      <vt:lpstr>INSTALACIÓN</vt:lpstr>
      <vt:lpstr>Slide 13</vt:lpstr>
      <vt:lpstr>Slide 14</vt:lpstr>
      <vt:lpstr>Slide 15</vt:lpstr>
      <vt:lpstr>TOMA DE DATOS</vt:lpstr>
      <vt:lpstr>Slide 17</vt:lpstr>
      <vt:lpstr>Slide 18</vt:lpstr>
      <vt:lpstr>DATOS OBTENIDOS</vt:lpstr>
      <vt:lpstr>Slide 20</vt:lpstr>
      <vt:lpstr>Slide 21</vt:lpstr>
      <vt:lpstr>DATOS OBTENIDOS ÚTILES</vt:lpstr>
      <vt:lpstr>RESULTADOS OBTENIDOS</vt:lpstr>
      <vt:lpstr>RESULTADOS MÓDULO 1</vt:lpstr>
      <vt:lpstr>RESULTADOS MÓDULO 1</vt:lpstr>
      <vt:lpstr>RESULTADOS MÓDULO 1</vt:lpstr>
      <vt:lpstr>RESULTADOS MÓDULO 1</vt:lpstr>
      <vt:lpstr>RESULTADOS MÓDULO 2</vt:lpstr>
      <vt:lpstr>RESULTADOS MÓDULO 2</vt:lpstr>
      <vt:lpstr>RESULTADOS MÓDULO 2</vt:lpstr>
      <vt:lpstr>RESULTADOS MÓDULO 2</vt:lpstr>
      <vt:lpstr>RESUMEN RESULTADOS TODOS LOS MÓDULOS</vt:lpstr>
      <vt:lpstr>RESUMEN RESULTADOS TODOS LOS MÓDULOS</vt:lpstr>
      <vt:lpstr>RESUMEN RESULTADOS TODOS LOS MÓDULOS</vt:lpstr>
      <vt:lpstr>RESUMEN RESULTADOS TODOS LOS MÓDULOS</vt:lpstr>
      <vt:lpstr>PROYECCIONES PARA INVIERNO</vt:lpstr>
      <vt:lpstr>PROYECCIONES PARA INVIERNO</vt:lpstr>
      <vt:lpstr>PROYECCIONES PARA INVIERNO</vt:lpstr>
      <vt:lpstr>CONCLUSIONES</vt:lpstr>
      <vt:lpstr>CONCLUSIONES</vt:lpstr>
      <vt:lpstr>RECOMENDACIONES</vt:lpstr>
      <vt:lpstr>RECOMENDACIONES</vt:lpstr>
      <vt:lpstr>2. ESTUDIO CORRSIÓN</vt:lpstr>
      <vt:lpstr>OBJETIVO</vt:lpstr>
      <vt:lpstr>METODOLOGÍA APLICADA</vt:lpstr>
      <vt:lpstr>METODOLOGÍA</vt:lpstr>
      <vt:lpstr>METODOLOGÍA</vt:lpstr>
      <vt:lpstr>METODOLOGÍA APLICADA</vt:lpstr>
      <vt:lpstr>MÓDULO 1</vt:lpstr>
      <vt:lpstr>MÓDULO 1</vt:lpstr>
      <vt:lpstr>MÓDULO 1</vt:lpstr>
      <vt:lpstr>MÓDULO 2 y 3</vt:lpstr>
      <vt:lpstr>MÓDULO 2 y 3</vt:lpstr>
      <vt:lpstr>Perfiles de Cimentación</vt:lpstr>
      <vt:lpstr>3. ESTUDIO HORMIGÓN</vt:lpstr>
      <vt:lpstr>OBJETIVO</vt:lpstr>
      <vt:lpstr>ACTIVIDADES ESTUDIO DE HORMIGÓN</vt:lpstr>
      <vt:lpstr>METODOLOGÍA: Esclerómetro</vt:lpstr>
      <vt:lpstr>Slide 59</vt:lpstr>
      <vt:lpstr>METODOLOGÍA: Esclerómetro</vt:lpstr>
      <vt:lpstr>METODOLOGÍA: Esclerómetro</vt:lpstr>
      <vt:lpstr>METODOLOGÍA: Esclerómetro</vt:lpstr>
      <vt:lpstr>RESULTADOS OBTENIDOS:  PRUEBAS ESCLERÓMETRO MÓDULOS 1 AL 3</vt:lpstr>
      <vt:lpstr>RESULTADOS OBTENIDOS:  TIPOS DE CIMENTACIÓN ENCONTRADAS</vt:lpstr>
      <vt:lpstr>Slide 65</vt:lpstr>
      <vt:lpstr>Slide 66</vt:lpstr>
      <vt:lpstr>RESULTADOS OBTENIDOS:  PRUEBAS ESCLERÓMETRO MÓDULO 4</vt:lpstr>
      <vt:lpstr>RESULTADOS OBTENIDOS:  TIPO DE CIMENTACIÓN MÓDULO 4</vt:lpstr>
      <vt:lpstr>Slide 69</vt:lpstr>
      <vt:lpstr>RESULTADOS OBTENIDOS:  PRUEBAS ESCLERÓMETRO RESUMEN</vt:lpstr>
      <vt:lpstr>METODOLOGÍA:  Tiempo del Fraguado</vt:lpstr>
      <vt:lpstr>Slide 72</vt:lpstr>
      <vt:lpstr>METODOLOGÍA:  Tiempo del Fraguado</vt:lpstr>
      <vt:lpstr>Slide 74</vt:lpstr>
      <vt:lpstr>METODOLOGÍA:  Tiempo del Fraguado</vt:lpstr>
      <vt:lpstr>RESULTADOS OBTENIDOS:  Tiempo del Fraguado</vt:lpstr>
      <vt:lpstr>RESULTADOS OBTENIDOS:  Tiempo del Fraguado</vt:lpstr>
      <vt:lpstr>RESULTADOS OBTENIDOS:  Tiempo del Fraguado</vt:lpstr>
      <vt:lpstr>METODOLOGÍA: Toma de Muestras de Hormigón</vt:lpstr>
      <vt:lpstr>METODOLOGÍA: Toma de Muestras de Hormigón</vt:lpstr>
      <vt:lpstr>Slide 81</vt:lpstr>
      <vt:lpstr>METODOLOGÍA: Toma de Muestras de Hormigón</vt:lpstr>
      <vt:lpstr>CONCLUSIONES:</vt:lpstr>
      <vt:lpstr>CONCLUSIONES:</vt:lpstr>
      <vt:lpstr>RECOMENDACIONES</vt:lpstr>
      <vt:lpstr>3. ESTUDIO AGREGADOS</vt:lpstr>
      <vt:lpstr>OBJETIVO</vt:lpstr>
      <vt:lpstr>METODOLOGÍA</vt:lpstr>
      <vt:lpstr>METODOLOGÍA</vt:lpstr>
      <vt:lpstr>Slide 90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PEPIN</dc:creator>
  <cp:lastModifiedBy>PEPIN</cp:lastModifiedBy>
  <cp:revision>130</cp:revision>
  <dcterms:created xsi:type="dcterms:W3CDTF">2010-02-04T01:59:33Z</dcterms:created>
  <dcterms:modified xsi:type="dcterms:W3CDTF">2010-02-05T12:38:12Z</dcterms:modified>
</cp:coreProperties>
</file>