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7" r:id="rId1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B00DB1BF-267F-4225-9C1B-916657A03013}" type="datetimeFigureOut">
              <a:rPr lang="es-MX" smtClean="0"/>
              <a:pPr/>
              <a:t>15/02/2010</a:t>
            </a:fld>
            <a:endParaRPr lang="es-MX"/>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MX"/>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EF48EC32-BC94-4363-93A0-F03BA116CD12}"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B00DB1BF-267F-4225-9C1B-916657A03013}" type="datetimeFigureOut">
              <a:rPr lang="es-MX" smtClean="0"/>
              <a:pPr/>
              <a:t>15/02/2010</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EF48EC32-BC94-4363-93A0-F03BA116CD12}"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B00DB1BF-267F-4225-9C1B-916657A03013}" type="datetimeFigureOut">
              <a:rPr lang="es-MX" smtClean="0"/>
              <a:pPr/>
              <a:t>15/02/2010</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EF48EC32-BC94-4363-93A0-F03BA116CD12}"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B00DB1BF-267F-4225-9C1B-916657A03013}" type="datetimeFigureOut">
              <a:rPr lang="es-MX" smtClean="0"/>
              <a:pPr/>
              <a:t>15/02/2010</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EF48EC32-BC94-4363-93A0-F03BA116CD12}" type="slidenum">
              <a:rPr lang="es-MX" smtClean="0"/>
              <a:pPr/>
              <a:t>‹Nº›</a:t>
            </a:fld>
            <a:endParaRPr lang="es-MX"/>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B00DB1BF-267F-4225-9C1B-916657A03013}" type="datetimeFigureOut">
              <a:rPr lang="es-MX" smtClean="0"/>
              <a:pPr/>
              <a:t>15/02/2010</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EF48EC32-BC94-4363-93A0-F03BA116CD12}" type="slidenum">
              <a:rPr lang="es-MX" smtClean="0"/>
              <a:pPr/>
              <a:t>‹Nº›</a:t>
            </a:fld>
            <a:endParaRPr lang="es-MX"/>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B00DB1BF-267F-4225-9C1B-916657A03013}" type="datetimeFigureOut">
              <a:rPr lang="es-MX" smtClean="0"/>
              <a:pPr/>
              <a:t>15/02/2010</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EF48EC32-BC94-4363-93A0-F03BA116CD12}" type="slidenum">
              <a:rPr lang="es-MX" smtClean="0"/>
              <a:pPr/>
              <a:t>‹Nº›</a:t>
            </a:fld>
            <a:endParaRPr lang="es-MX"/>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B00DB1BF-267F-4225-9C1B-916657A03013}" type="datetimeFigureOut">
              <a:rPr lang="es-MX" smtClean="0"/>
              <a:pPr/>
              <a:t>15/02/2010</a:t>
            </a:fld>
            <a:endParaRPr lang="es-MX"/>
          </a:p>
        </p:txBody>
      </p:sp>
      <p:sp>
        <p:nvSpPr>
          <p:cNvPr id="8" name="7 Marcador de pie de página"/>
          <p:cNvSpPr>
            <a:spLocks noGrp="1"/>
          </p:cNvSpPr>
          <p:nvPr>
            <p:ph type="ftr" sz="quarter" idx="11"/>
          </p:nvPr>
        </p:nvSpPr>
        <p:spPr/>
        <p:txBody>
          <a:bodyPr/>
          <a:lstStyle>
            <a:extLst/>
          </a:lstStyle>
          <a:p>
            <a:endParaRPr lang="es-MX"/>
          </a:p>
        </p:txBody>
      </p:sp>
      <p:sp>
        <p:nvSpPr>
          <p:cNvPr id="9" name="8 Marcador de número de diapositiva"/>
          <p:cNvSpPr>
            <a:spLocks noGrp="1"/>
          </p:cNvSpPr>
          <p:nvPr>
            <p:ph type="sldNum" sz="quarter" idx="12"/>
          </p:nvPr>
        </p:nvSpPr>
        <p:spPr/>
        <p:txBody>
          <a:bodyPr/>
          <a:lstStyle>
            <a:extLst/>
          </a:lstStyle>
          <a:p>
            <a:fld id="{EF48EC32-BC94-4363-93A0-F03BA116CD12}"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B00DB1BF-267F-4225-9C1B-916657A03013}" type="datetimeFigureOut">
              <a:rPr lang="es-MX" smtClean="0"/>
              <a:pPr/>
              <a:t>15/02/2010</a:t>
            </a:fld>
            <a:endParaRPr lang="es-MX"/>
          </a:p>
        </p:txBody>
      </p:sp>
      <p:sp>
        <p:nvSpPr>
          <p:cNvPr id="4" name="3 Marcador de pie de página"/>
          <p:cNvSpPr>
            <a:spLocks noGrp="1"/>
          </p:cNvSpPr>
          <p:nvPr>
            <p:ph type="ftr" sz="quarter" idx="11"/>
          </p:nvPr>
        </p:nvSpPr>
        <p:spPr/>
        <p:txBody>
          <a:bodyPr/>
          <a:lstStyle>
            <a:extLst/>
          </a:lstStyle>
          <a:p>
            <a:endParaRPr lang="es-MX"/>
          </a:p>
        </p:txBody>
      </p:sp>
      <p:sp>
        <p:nvSpPr>
          <p:cNvPr id="5" name="4 Marcador de número de diapositiva"/>
          <p:cNvSpPr>
            <a:spLocks noGrp="1"/>
          </p:cNvSpPr>
          <p:nvPr>
            <p:ph type="sldNum" sz="quarter" idx="12"/>
          </p:nvPr>
        </p:nvSpPr>
        <p:spPr/>
        <p:txBody>
          <a:bodyPr/>
          <a:lstStyle>
            <a:extLst/>
          </a:lstStyle>
          <a:p>
            <a:fld id="{EF48EC32-BC94-4363-93A0-F03BA116CD12}" type="slidenum">
              <a:rPr lang="es-MX" smtClean="0"/>
              <a:pPr/>
              <a:t>‹Nº›</a:t>
            </a:fld>
            <a:endParaRPr lang="es-MX"/>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B00DB1BF-267F-4225-9C1B-916657A03013}" type="datetimeFigureOut">
              <a:rPr lang="es-MX" smtClean="0"/>
              <a:pPr/>
              <a:t>15/02/2010</a:t>
            </a:fld>
            <a:endParaRPr lang="es-MX"/>
          </a:p>
        </p:txBody>
      </p:sp>
      <p:sp>
        <p:nvSpPr>
          <p:cNvPr id="3" name="2 Marcador de pie de página"/>
          <p:cNvSpPr>
            <a:spLocks noGrp="1"/>
          </p:cNvSpPr>
          <p:nvPr>
            <p:ph type="ftr" sz="quarter" idx="11"/>
          </p:nvPr>
        </p:nvSpPr>
        <p:spPr/>
        <p:txBody>
          <a:bodyPr/>
          <a:lstStyle>
            <a:extLst/>
          </a:lstStyle>
          <a:p>
            <a:endParaRPr lang="es-MX"/>
          </a:p>
        </p:txBody>
      </p:sp>
      <p:sp>
        <p:nvSpPr>
          <p:cNvPr id="4" name="3 Marcador de número de diapositiva"/>
          <p:cNvSpPr>
            <a:spLocks noGrp="1"/>
          </p:cNvSpPr>
          <p:nvPr>
            <p:ph type="sldNum" sz="quarter" idx="12"/>
          </p:nvPr>
        </p:nvSpPr>
        <p:spPr/>
        <p:txBody>
          <a:bodyPr/>
          <a:lstStyle>
            <a:extLst/>
          </a:lstStyle>
          <a:p>
            <a:fld id="{EF48EC32-BC94-4363-93A0-F03BA116CD12}"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B00DB1BF-267F-4225-9C1B-916657A03013}" type="datetimeFigureOut">
              <a:rPr lang="es-MX" smtClean="0"/>
              <a:pPr/>
              <a:t>15/02/2010</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EF48EC32-BC94-4363-93A0-F03BA116CD12}"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B00DB1BF-267F-4225-9C1B-916657A03013}" type="datetimeFigureOut">
              <a:rPr lang="es-MX" smtClean="0"/>
              <a:pPr/>
              <a:t>15/02/2010</a:t>
            </a:fld>
            <a:endParaRPr lang="es-MX"/>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MX"/>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EF48EC32-BC94-4363-93A0-F03BA116CD12}" type="slidenum">
              <a:rPr lang="es-MX" smtClean="0"/>
              <a:pPr/>
              <a:t>‹Nº›</a:t>
            </a:fld>
            <a:endParaRPr lang="es-MX"/>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00DB1BF-267F-4225-9C1B-916657A03013}" type="datetimeFigureOut">
              <a:rPr lang="es-MX" smtClean="0"/>
              <a:pPr/>
              <a:t>15/02/2010</a:t>
            </a:fld>
            <a:endParaRPr lang="es-MX"/>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MX"/>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F48EC32-BC94-4363-93A0-F03BA116CD12}"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642919"/>
            <a:ext cx="7772400" cy="2957532"/>
          </a:xfrm>
        </p:spPr>
        <p:txBody>
          <a:bodyPr>
            <a:normAutofit/>
          </a:bodyPr>
          <a:lstStyle/>
          <a:p>
            <a:pPr algn="ctr"/>
            <a:r>
              <a:rPr lang="es-MX" sz="3600" dirty="0" smtClean="0"/>
              <a:t>AISLAMIENTO E IDENTIFICACIÓN DE CEPAS MICROBIANAS ANTÁRTICAS CON CAPACIDAD DE BIOEGRADAR HIDROCARBUROS</a:t>
            </a:r>
            <a:endParaRPr lang="es-MX" sz="3600" dirty="0"/>
          </a:p>
        </p:txBody>
      </p:sp>
      <p:sp>
        <p:nvSpPr>
          <p:cNvPr id="3" name="2 Subtítulo"/>
          <p:cNvSpPr>
            <a:spLocks noGrp="1"/>
          </p:cNvSpPr>
          <p:nvPr>
            <p:ph type="subTitle" idx="1"/>
          </p:nvPr>
        </p:nvSpPr>
        <p:spPr>
          <a:xfrm>
            <a:off x="714348" y="3857628"/>
            <a:ext cx="7772400" cy="1199704"/>
          </a:xfrm>
        </p:spPr>
        <p:txBody>
          <a:bodyPr>
            <a:normAutofit fontScale="92500" lnSpcReduction="10000"/>
          </a:bodyPr>
          <a:lstStyle/>
          <a:p>
            <a:pPr algn="ctr"/>
            <a:r>
              <a:rPr lang="es-MX" dirty="0" smtClean="0"/>
              <a:t>UNA ALTERNATIVA DE RECUPERACIÓN DE ESPACIOS CONTAMINADOS POR DERRAMES EN LA SIERRA ECUATORIANA</a:t>
            </a:r>
            <a:endParaRPr lang="es-MX" dirty="0"/>
          </a:p>
        </p:txBody>
      </p:sp>
      <p:pic>
        <p:nvPicPr>
          <p:cNvPr id="4" name="3 Imagen"/>
          <p:cNvPicPr/>
          <p:nvPr/>
        </p:nvPicPr>
        <p:blipFill>
          <a:blip r:embed="rId2" cstate="print"/>
          <a:srcRect/>
          <a:stretch>
            <a:fillRect/>
          </a:stretch>
        </p:blipFill>
        <p:spPr bwMode="auto">
          <a:xfrm>
            <a:off x="2357422" y="214290"/>
            <a:ext cx="5000660" cy="80010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MX" dirty="0" smtClean="0"/>
              <a:t>Medición de parámetros</a:t>
            </a:r>
            <a:endParaRPr lang="es-MX" dirty="0"/>
          </a:p>
        </p:txBody>
      </p:sp>
      <p:pic>
        <p:nvPicPr>
          <p:cNvPr id="22530" name="Picture 2" descr="100_6455"/>
          <p:cNvPicPr>
            <a:picLocks noChangeAspect="1" noChangeArrowheads="1"/>
          </p:cNvPicPr>
          <p:nvPr/>
        </p:nvPicPr>
        <p:blipFill>
          <a:blip r:embed="rId2" cstate="print"/>
          <a:srcRect/>
          <a:stretch>
            <a:fillRect/>
          </a:stretch>
        </p:blipFill>
        <p:spPr bwMode="auto">
          <a:xfrm>
            <a:off x="1142976" y="1285860"/>
            <a:ext cx="2928958" cy="4214842"/>
          </a:xfrm>
          <a:prstGeom prst="rect">
            <a:avLst/>
          </a:prstGeom>
          <a:noFill/>
          <a:ln w="9525">
            <a:noFill/>
            <a:miter lim="800000"/>
            <a:headEnd/>
            <a:tailEnd/>
          </a:ln>
        </p:spPr>
      </p:pic>
      <p:pic>
        <p:nvPicPr>
          <p:cNvPr id="22531" name="Picture 3" descr="100_6452"/>
          <p:cNvPicPr>
            <a:picLocks noChangeAspect="1" noChangeArrowheads="1"/>
          </p:cNvPicPr>
          <p:nvPr/>
        </p:nvPicPr>
        <p:blipFill>
          <a:blip r:embed="rId3" cstate="print"/>
          <a:srcRect/>
          <a:stretch>
            <a:fillRect/>
          </a:stretch>
        </p:blipFill>
        <p:spPr bwMode="auto">
          <a:xfrm>
            <a:off x="5072066" y="1285860"/>
            <a:ext cx="2938467" cy="4214842"/>
          </a:xfrm>
          <a:prstGeom prst="rect">
            <a:avLst/>
          </a:prstGeom>
          <a:noFill/>
          <a:ln w="9525">
            <a:noFill/>
            <a:miter lim="800000"/>
            <a:headEnd/>
            <a:tailEnd/>
          </a:ln>
        </p:spPr>
      </p:pic>
      <p:pic>
        <p:nvPicPr>
          <p:cNvPr id="5" name="4 Imagen"/>
          <p:cNvPicPr/>
          <p:nvPr/>
        </p:nvPicPr>
        <p:blipFill>
          <a:blip r:embed="rId4" cstate="print"/>
          <a:srcRect/>
          <a:stretch>
            <a:fillRect/>
          </a:stretch>
        </p:blipFill>
        <p:spPr bwMode="auto">
          <a:xfrm>
            <a:off x="3929058" y="5857892"/>
            <a:ext cx="5000660" cy="8001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MX" dirty="0" smtClean="0"/>
              <a:t>Siembra de muestras</a:t>
            </a:r>
            <a:endParaRPr lang="es-MX" dirty="0"/>
          </a:p>
        </p:txBody>
      </p:sp>
      <p:pic>
        <p:nvPicPr>
          <p:cNvPr id="23554" name="Picture 2" descr="100_6446"/>
          <p:cNvPicPr>
            <a:picLocks noChangeAspect="1" noChangeArrowheads="1"/>
          </p:cNvPicPr>
          <p:nvPr/>
        </p:nvPicPr>
        <p:blipFill>
          <a:blip r:embed="rId2" cstate="print"/>
          <a:srcRect/>
          <a:stretch>
            <a:fillRect/>
          </a:stretch>
        </p:blipFill>
        <p:spPr bwMode="auto">
          <a:xfrm>
            <a:off x="642910" y="1285860"/>
            <a:ext cx="3476625" cy="2714644"/>
          </a:xfrm>
          <a:prstGeom prst="rect">
            <a:avLst/>
          </a:prstGeom>
          <a:noFill/>
          <a:ln w="9525">
            <a:noFill/>
            <a:miter lim="800000"/>
            <a:headEnd/>
            <a:tailEnd/>
          </a:ln>
        </p:spPr>
      </p:pic>
      <p:pic>
        <p:nvPicPr>
          <p:cNvPr id="23555" name="Picture 3" descr="100_6457"/>
          <p:cNvPicPr>
            <a:picLocks noChangeAspect="1" noChangeArrowheads="1"/>
          </p:cNvPicPr>
          <p:nvPr/>
        </p:nvPicPr>
        <p:blipFill>
          <a:blip r:embed="rId3" cstate="print"/>
          <a:srcRect/>
          <a:stretch>
            <a:fillRect/>
          </a:stretch>
        </p:blipFill>
        <p:spPr bwMode="auto">
          <a:xfrm>
            <a:off x="4643438" y="1285860"/>
            <a:ext cx="3590925" cy="2695575"/>
          </a:xfrm>
          <a:prstGeom prst="rect">
            <a:avLst/>
          </a:prstGeom>
          <a:noFill/>
          <a:ln w="9525">
            <a:noFill/>
            <a:miter lim="800000"/>
            <a:headEnd/>
            <a:tailEnd/>
          </a:ln>
        </p:spPr>
      </p:pic>
      <p:sp>
        <p:nvSpPr>
          <p:cNvPr id="6" name="5 CuadroTexto"/>
          <p:cNvSpPr txBox="1"/>
          <p:nvPr/>
        </p:nvSpPr>
        <p:spPr>
          <a:xfrm>
            <a:off x="714348" y="4429132"/>
            <a:ext cx="3214710" cy="646331"/>
          </a:xfrm>
          <a:prstGeom prst="rect">
            <a:avLst/>
          </a:prstGeom>
          <a:noFill/>
        </p:spPr>
        <p:txBody>
          <a:bodyPr wrap="square" rtlCol="0">
            <a:spAutoFit/>
          </a:bodyPr>
          <a:lstStyle/>
          <a:p>
            <a:r>
              <a:rPr lang="es-MX" dirty="0" smtClean="0"/>
              <a:t>Soluciones y diluciones para la siembra</a:t>
            </a:r>
            <a:endParaRPr lang="es-MX" dirty="0"/>
          </a:p>
        </p:txBody>
      </p:sp>
      <p:sp>
        <p:nvSpPr>
          <p:cNvPr id="7" name="6 CuadroTexto"/>
          <p:cNvSpPr txBox="1"/>
          <p:nvPr/>
        </p:nvSpPr>
        <p:spPr>
          <a:xfrm>
            <a:off x="4786314" y="4429132"/>
            <a:ext cx="3143272" cy="369332"/>
          </a:xfrm>
          <a:prstGeom prst="rect">
            <a:avLst/>
          </a:prstGeom>
          <a:noFill/>
        </p:spPr>
        <p:txBody>
          <a:bodyPr wrap="square" rtlCol="0">
            <a:spAutoFit/>
          </a:bodyPr>
          <a:lstStyle/>
          <a:p>
            <a:r>
              <a:rPr lang="es-MX" dirty="0" smtClean="0"/>
              <a:t>Siembras en medio sólido</a:t>
            </a:r>
            <a:endParaRPr lang="es-MX" dirty="0"/>
          </a:p>
        </p:txBody>
      </p:sp>
      <p:pic>
        <p:nvPicPr>
          <p:cNvPr id="8" name="7 Imagen"/>
          <p:cNvPicPr/>
          <p:nvPr/>
        </p:nvPicPr>
        <p:blipFill>
          <a:blip r:embed="rId4" cstate="print"/>
          <a:srcRect/>
          <a:stretch>
            <a:fillRect/>
          </a:stretch>
        </p:blipFill>
        <p:spPr bwMode="auto">
          <a:xfrm>
            <a:off x="3929058" y="5715016"/>
            <a:ext cx="5000660" cy="8001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MX" dirty="0" smtClean="0"/>
              <a:t>VERIFICACIÓN DE CERCIMIENTO</a:t>
            </a:r>
            <a:endParaRPr lang="es-MX" dirty="0"/>
          </a:p>
        </p:txBody>
      </p:sp>
      <p:pic>
        <p:nvPicPr>
          <p:cNvPr id="1026" name="Picture 2"/>
          <p:cNvPicPr>
            <a:picLocks noChangeAspect="1" noChangeArrowheads="1"/>
          </p:cNvPicPr>
          <p:nvPr/>
        </p:nvPicPr>
        <p:blipFill>
          <a:blip r:embed="rId2" cstate="print"/>
          <a:srcRect/>
          <a:stretch>
            <a:fillRect/>
          </a:stretch>
        </p:blipFill>
        <p:spPr bwMode="auto">
          <a:xfrm>
            <a:off x="571473" y="1357299"/>
            <a:ext cx="3929090" cy="3143272"/>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4533175" y="1285860"/>
            <a:ext cx="4190132" cy="3214709"/>
          </a:xfrm>
          <a:prstGeom prst="rect">
            <a:avLst/>
          </a:prstGeom>
          <a:noFill/>
          <a:ln w="9525">
            <a:noFill/>
            <a:miter lim="800000"/>
            <a:headEnd/>
            <a:tailEnd/>
          </a:ln>
          <a:effectLst/>
        </p:spPr>
      </p:pic>
      <p:pic>
        <p:nvPicPr>
          <p:cNvPr id="5" name="4 Imagen"/>
          <p:cNvPicPr/>
          <p:nvPr/>
        </p:nvPicPr>
        <p:blipFill>
          <a:blip r:embed="rId4" cstate="print"/>
          <a:srcRect/>
          <a:stretch>
            <a:fillRect/>
          </a:stretch>
        </p:blipFill>
        <p:spPr bwMode="auto">
          <a:xfrm>
            <a:off x="3857620" y="5715016"/>
            <a:ext cx="5000660" cy="8001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Es fundamental  realizar el muestreo en la base rusa, por cuanto estudios relacionados citan como fuente potencial de microorganismos degradadores de hidrocarburos, a dicha base. En </a:t>
            </a:r>
            <a:r>
              <a:rPr lang="es-MX" dirty="0" smtClean="0"/>
              <a:t> </a:t>
            </a:r>
            <a:r>
              <a:rPr lang="es-MX" dirty="0" smtClean="0"/>
              <a:t>ella se han producido varios derrames desde los año 50 del siglo pasado.</a:t>
            </a:r>
            <a:endParaRPr lang="es-MX" dirty="0"/>
          </a:p>
        </p:txBody>
      </p:sp>
      <p:sp>
        <p:nvSpPr>
          <p:cNvPr id="3" name="2 Título"/>
          <p:cNvSpPr>
            <a:spLocks noGrp="1"/>
          </p:cNvSpPr>
          <p:nvPr>
            <p:ph type="title"/>
          </p:nvPr>
        </p:nvSpPr>
        <p:spPr/>
        <p:txBody>
          <a:bodyPr/>
          <a:lstStyle/>
          <a:p>
            <a:pPr algn="ctr"/>
            <a:r>
              <a:rPr lang="es-MX" dirty="0" smtClean="0"/>
              <a:t>Muestreo en base rusa</a:t>
            </a:r>
            <a:endParaRPr lang="es-MX" dirty="0"/>
          </a:p>
        </p:txBody>
      </p:sp>
      <p:pic>
        <p:nvPicPr>
          <p:cNvPr id="4" name="3 Imagen"/>
          <p:cNvPicPr/>
          <p:nvPr/>
        </p:nvPicPr>
        <p:blipFill>
          <a:blip r:embed="rId2" cstate="print"/>
          <a:srcRect/>
          <a:stretch>
            <a:fillRect/>
          </a:stretch>
        </p:blipFill>
        <p:spPr bwMode="auto">
          <a:xfrm>
            <a:off x="3857620" y="5786454"/>
            <a:ext cx="5000660" cy="8001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81329"/>
            <a:ext cx="8229600" cy="1304730"/>
          </a:xfrm>
        </p:spPr>
        <p:txBody>
          <a:bodyPr/>
          <a:lstStyle/>
          <a:p>
            <a:r>
              <a:rPr lang="es-MX" dirty="0"/>
              <a:t>Obtener microorganismos sicrotolerantes capaces de biodegradar hidrocarburos.</a:t>
            </a:r>
          </a:p>
          <a:p>
            <a:endParaRPr lang="es-MX" dirty="0"/>
          </a:p>
        </p:txBody>
      </p:sp>
      <p:sp>
        <p:nvSpPr>
          <p:cNvPr id="2" name="1 Título"/>
          <p:cNvSpPr>
            <a:spLocks noGrp="1"/>
          </p:cNvSpPr>
          <p:nvPr>
            <p:ph type="title"/>
          </p:nvPr>
        </p:nvSpPr>
        <p:spPr/>
        <p:txBody>
          <a:bodyPr/>
          <a:lstStyle/>
          <a:p>
            <a:pPr algn="ctr"/>
            <a:r>
              <a:rPr lang="es-MX" dirty="0" smtClean="0"/>
              <a:t>OBJETIVO GENERAL</a:t>
            </a:r>
            <a:endParaRPr lang="es-MX" dirty="0"/>
          </a:p>
        </p:txBody>
      </p:sp>
      <p:pic>
        <p:nvPicPr>
          <p:cNvPr id="1026" name="Picture 2"/>
          <p:cNvPicPr>
            <a:picLocks noChangeAspect="1" noChangeArrowheads="1"/>
          </p:cNvPicPr>
          <p:nvPr/>
        </p:nvPicPr>
        <p:blipFill>
          <a:blip r:embed="rId2" cstate="print"/>
          <a:srcRect/>
          <a:stretch>
            <a:fillRect/>
          </a:stretch>
        </p:blipFill>
        <p:spPr bwMode="auto">
          <a:xfrm>
            <a:off x="571473" y="2571744"/>
            <a:ext cx="4143404" cy="3481072"/>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4929190" y="2571744"/>
            <a:ext cx="3935698" cy="3500462"/>
          </a:xfrm>
          <a:prstGeom prst="rect">
            <a:avLst/>
          </a:prstGeom>
          <a:noFill/>
          <a:ln w="9525">
            <a:noFill/>
            <a:miter lim="800000"/>
            <a:headEnd/>
            <a:tailEnd/>
          </a:ln>
        </p:spPr>
      </p:pic>
      <p:pic>
        <p:nvPicPr>
          <p:cNvPr id="6" name="5 Imagen"/>
          <p:cNvPicPr/>
          <p:nvPr/>
        </p:nvPicPr>
        <p:blipFill>
          <a:blip r:embed="rId4" cstate="print"/>
          <a:srcRect/>
          <a:stretch>
            <a:fillRect/>
          </a:stretch>
        </p:blipFill>
        <p:spPr bwMode="auto">
          <a:xfrm>
            <a:off x="3929058" y="6057900"/>
            <a:ext cx="5000660" cy="8001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10000"/>
          </a:bodyPr>
          <a:lstStyle/>
          <a:p>
            <a:pPr lvl="0"/>
            <a:r>
              <a:rPr lang="es-MX" dirty="0"/>
              <a:t>Tomar muestras de suelos antárticos de zonas contaminadas con hidrocarburos (Estación científica Aurora de la Federación Rusa)</a:t>
            </a:r>
          </a:p>
          <a:p>
            <a:pPr lvl="0"/>
            <a:r>
              <a:rPr lang="es-MX" dirty="0"/>
              <a:t>Realizar siembras en medios nutritivos estériles, bajo condiciones locales.</a:t>
            </a:r>
          </a:p>
          <a:p>
            <a:pPr lvl="0"/>
            <a:r>
              <a:rPr lang="es-MX" dirty="0"/>
              <a:t>Verificar el crecimiento de sepas microbianas antárticas en dichos medios.</a:t>
            </a:r>
          </a:p>
          <a:p>
            <a:pPr lvl="0"/>
            <a:r>
              <a:rPr lang="es-MX" dirty="0" smtClean="0"/>
              <a:t>Llevar muestras de cultivos realizados en la Antártida.</a:t>
            </a:r>
          </a:p>
          <a:p>
            <a:pPr lvl="0"/>
            <a:r>
              <a:rPr lang="es-MX" dirty="0" smtClean="0"/>
              <a:t>Llevar muestras de suelos </a:t>
            </a:r>
            <a:r>
              <a:rPr lang="es-MX" dirty="0"/>
              <a:t>antárticos para asilamientos microbianos, bajo condiciones simuladas en el Ecuador.</a:t>
            </a:r>
          </a:p>
          <a:p>
            <a:pPr>
              <a:buNone/>
            </a:pPr>
            <a:endParaRPr lang="es-MX" dirty="0"/>
          </a:p>
        </p:txBody>
      </p:sp>
      <p:sp>
        <p:nvSpPr>
          <p:cNvPr id="2" name="1 Título"/>
          <p:cNvSpPr>
            <a:spLocks noGrp="1"/>
          </p:cNvSpPr>
          <p:nvPr>
            <p:ph type="title"/>
          </p:nvPr>
        </p:nvSpPr>
        <p:spPr/>
        <p:txBody>
          <a:bodyPr/>
          <a:lstStyle/>
          <a:p>
            <a:r>
              <a:rPr lang="es-MX" dirty="0" smtClean="0"/>
              <a:t>OBJETIVOS ESPECIFICOS</a:t>
            </a:r>
            <a:endParaRPr lang="es-MX" dirty="0"/>
          </a:p>
        </p:txBody>
      </p:sp>
      <p:pic>
        <p:nvPicPr>
          <p:cNvPr id="4" name="3 Imagen"/>
          <p:cNvPicPr/>
          <p:nvPr/>
        </p:nvPicPr>
        <p:blipFill>
          <a:blip r:embed="rId2" cstate="print"/>
          <a:srcRect/>
          <a:stretch>
            <a:fillRect/>
          </a:stretch>
        </p:blipFill>
        <p:spPr bwMode="auto">
          <a:xfrm>
            <a:off x="3929058" y="5857892"/>
            <a:ext cx="5000660" cy="8001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Identificación de sitios</a:t>
            </a:r>
          </a:p>
          <a:p>
            <a:r>
              <a:rPr lang="es-MX" dirty="0" smtClean="0"/>
              <a:t>Muestreo</a:t>
            </a:r>
          </a:p>
          <a:p>
            <a:r>
              <a:rPr lang="es-MX" dirty="0" smtClean="0"/>
              <a:t>Medición de parámetro físico químicos de las muestras.</a:t>
            </a:r>
          </a:p>
          <a:p>
            <a:r>
              <a:rPr lang="es-MX" dirty="0" smtClean="0"/>
              <a:t>Preparación de materiales</a:t>
            </a:r>
          </a:p>
          <a:p>
            <a:r>
              <a:rPr lang="es-MX" dirty="0" smtClean="0"/>
              <a:t>Siembra en medio sólido.</a:t>
            </a:r>
          </a:p>
          <a:p>
            <a:endParaRPr lang="es-MX" dirty="0" smtClean="0"/>
          </a:p>
          <a:p>
            <a:endParaRPr lang="es-MX" dirty="0" smtClean="0"/>
          </a:p>
          <a:p>
            <a:endParaRPr lang="es-MX" dirty="0"/>
          </a:p>
        </p:txBody>
      </p:sp>
      <p:sp>
        <p:nvSpPr>
          <p:cNvPr id="2" name="1 Título"/>
          <p:cNvSpPr>
            <a:spLocks noGrp="1"/>
          </p:cNvSpPr>
          <p:nvPr>
            <p:ph type="title"/>
          </p:nvPr>
        </p:nvSpPr>
        <p:spPr/>
        <p:txBody>
          <a:bodyPr/>
          <a:lstStyle/>
          <a:p>
            <a:pPr algn="ctr"/>
            <a:r>
              <a:rPr lang="es-MX" dirty="0" smtClean="0"/>
              <a:t>ACTIVIDADES DESARROLLADAS</a:t>
            </a:r>
            <a:endParaRPr lang="es-MX" dirty="0"/>
          </a:p>
        </p:txBody>
      </p:sp>
      <p:pic>
        <p:nvPicPr>
          <p:cNvPr id="4" name="3 Imagen"/>
          <p:cNvPicPr/>
          <p:nvPr/>
        </p:nvPicPr>
        <p:blipFill>
          <a:blip r:embed="rId2" cstate="print"/>
          <a:srcRect/>
          <a:stretch>
            <a:fillRect/>
          </a:stretch>
        </p:blipFill>
        <p:spPr bwMode="auto">
          <a:xfrm>
            <a:off x="3929058" y="5786454"/>
            <a:ext cx="5000660" cy="8001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Por lógica operativa es de esperarse  que en sitios donde en forma periódica se han ido vertiendo pequeñas cantidades de hidrocarburos, se haya formado una microflora tolerante que los emplea como fuente de carbono.</a:t>
            </a:r>
          </a:p>
          <a:p>
            <a:r>
              <a:rPr lang="es-MX" dirty="0" smtClean="0"/>
              <a:t>En Maldonado se escogió  la zona adjunta a la sala de máquinas.</a:t>
            </a:r>
            <a:endParaRPr lang="es-MX" dirty="0"/>
          </a:p>
        </p:txBody>
      </p:sp>
      <p:sp>
        <p:nvSpPr>
          <p:cNvPr id="3" name="2 Título"/>
          <p:cNvSpPr>
            <a:spLocks noGrp="1"/>
          </p:cNvSpPr>
          <p:nvPr>
            <p:ph type="title"/>
          </p:nvPr>
        </p:nvSpPr>
        <p:spPr/>
        <p:txBody>
          <a:bodyPr/>
          <a:lstStyle/>
          <a:p>
            <a:pPr algn="ctr"/>
            <a:r>
              <a:rPr lang="es-MX" dirty="0" smtClean="0"/>
              <a:t>SITIOS DE MUESTREO</a:t>
            </a:r>
            <a:endParaRPr lang="es-MX" dirty="0"/>
          </a:p>
        </p:txBody>
      </p:sp>
      <p:pic>
        <p:nvPicPr>
          <p:cNvPr id="4" name="3 Imagen"/>
          <p:cNvPicPr/>
          <p:nvPr/>
        </p:nvPicPr>
        <p:blipFill>
          <a:blip r:embed="rId2" cstate="print"/>
          <a:srcRect/>
          <a:stretch>
            <a:fillRect/>
          </a:stretch>
        </p:blipFill>
        <p:spPr bwMode="auto">
          <a:xfrm>
            <a:off x="3857620" y="5857892"/>
            <a:ext cx="5000660" cy="8001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MX" dirty="0" smtClean="0"/>
              <a:t>SITIOS DE MUESTREO</a:t>
            </a:r>
            <a:endParaRPr lang="es-MX" dirty="0"/>
          </a:p>
        </p:txBody>
      </p:sp>
      <p:pic>
        <p:nvPicPr>
          <p:cNvPr id="2050" name="Picture 2" descr="100_6245"/>
          <p:cNvPicPr>
            <a:picLocks noChangeAspect="1" noChangeArrowheads="1"/>
          </p:cNvPicPr>
          <p:nvPr/>
        </p:nvPicPr>
        <p:blipFill>
          <a:blip r:embed="rId2" cstate="print"/>
          <a:srcRect/>
          <a:stretch>
            <a:fillRect/>
          </a:stretch>
        </p:blipFill>
        <p:spPr bwMode="auto">
          <a:xfrm>
            <a:off x="500034" y="1214422"/>
            <a:ext cx="3124200" cy="2343150"/>
          </a:xfrm>
          <a:prstGeom prst="rect">
            <a:avLst/>
          </a:prstGeom>
          <a:noFill/>
          <a:ln w="9525">
            <a:noFill/>
            <a:miter lim="800000"/>
            <a:headEnd/>
            <a:tailEnd/>
          </a:ln>
        </p:spPr>
      </p:pic>
      <p:pic>
        <p:nvPicPr>
          <p:cNvPr id="2051" name="Picture 3" descr="100_6241"/>
          <p:cNvPicPr>
            <a:picLocks noChangeAspect="1" noChangeArrowheads="1"/>
          </p:cNvPicPr>
          <p:nvPr/>
        </p:nvPicPr>
        <p:blipFill>
          <a:blip r:embed="rId3" cstate="print"/>
          <a:srcRect/>
          <a:stretch>
            <a:fillRect/>
          </a:stretch>
        </p:blipFill>
        <p:spPr bwMode="auto">
          <a:xfrm>
            <a:off x="5357818" y="1214422"/>
            <a:ext cx="3124200" cy="2343150"/>
          </a:xfrm>
          <a:prstGeom prst="rect">
            <a:avLst/>
          </a:prstGeom>
          <a:noFill/>
          <a:ln w="9525">
            <a:noFill/>
            <a:miter lim="800000"/>
            <a:headEnd/>
            <a:tailEnd/>
          </a:ln>
        </p:spPr>
      </p:pic>
      <p:pic>
        <p:nvPicPr>
          <p:cNvPr id="2052" name="Picture 4" descr="100_6327"/>
          <p:cNvPicPr>
            <a:picLocks noChangeAspect="1" noChangeArrowheads="1"/>
          </p:cNvPicPr>
          <p:nvPr/>
        </p:nvPicPr>
        <p:blipFill>
          <a:blip r:embed="rId4" cstate="print"/>
          <a:srcRect/>
          <a:stretch>
            <a:fillRect/>
          </a:stretch>
        </p:blipFill>
        <p:spPr bwMode="auto">
          <a:xfrm>
            <a:off x="428596" y="4071942"/>
            <a:ext cx="3133725" cy="2352675"/>
          </a:xfrm>
          <a:prstGeom prst="rect">
            <a:avLst/>
          </a:prstGeom>
          <a:noFill/>
          <a:ln w="9525">
            <a:noFill/>
            <a:miter lim="800000"/>
            <a:headEnd/>
            <a:tailEnd/>
          </a:ln>
        </p:spPr>
      </p:pic>
      <p:sp>
        <p:nvSpPr>
          <p:cNvPr id="7" name="6 CuadroTexto"/>
          <p:cNvSpPr txBox="1"/>
          <p:nvPr/>
        </p:nvSpPr>
        <p:spPr>
          <a:xfrm>
            <a:off x="3714744" y="4786322"/>
            <a:ext cx="2000264" cy="646331"/>
          </a:xfrm>
          <a:prstGeom prst="rect">
            <a:avLst/>
          </a:prstGeom>
          <a:noFill/>
        </p:spPr>
        <p:txBody>
          <a:bodyPr wrap="square" rtlCol="0">
            <a:spAutoFit/>
          </a:bodyPr>
          <a:lstStyle/>
          <a:p>
            <a:pPr algn="ctr"/>
            <a:r>
              <a:rPr lang="es-MX" dirty="0" smtClean="0"/>
              <a:t>Muestras de Maldonado</a:t>
            </a:r>
            <a:endParaRPr lang="es-MX" dirty="0"/>
          </a:p>
        </p:txBody>
      </p:sp>
      <p:sp>
        <p:nvSpPr>
          <p:cNvPr id="8" name="7 CuadroTexto"/>
          <p:cNvSpPr txBox="1"/>
          <p:nvPr/>
        </p:nvSpPr>
        <p:spPr>
          <a:xfrm>
            <a:off x="2643174" y="3714752"/>
            <a:ext cx="3857652" cy="369332"/>
          </a:xfrm>
          <a:prstGeom prst="rect">
            <a:avLst/>
          </a:prstGeom>
          <a:noFill/>
        </p:spPr>
        <p:txBody>
          <a:bodyPr wrap="square" rtlCol="0">
            <a:spAutoFit/>
          </a:bodyPr>
          <a:lstStyle/>
          <a:p>
            <a:pPr algn="ctr"/>
            <a:r>
              <a:rPr lang="es-MX" dirty="0" smtClean="0"/>
              <a:t>Muestreando en Maldonado</a:t>
            </a:r>
            <a:endParaRPr lang="es-MX" dirty="0"/>
          </a:p>
        </p:txBody>
      </p:sp>
      <p:pic>
        <p:nvPicPr>
          <p:cNvPr id="9" name="8 Imagen"/>
          <p:cNvPicPr/>
          <p:nvPr/>
        </p:nvPicPr>
        <p:blipFill>
          <a:blip r:embed="rId5" cstate="print"/>
          <a:srcRect/>
          <a:stretch>
            <a:fillRect/>
          </a:stretch>
        </p:blipFill>
        <p:spPr bwMode="auto">
          <a:xfrm>
            <a:off x="4000496" y="6057900"/>
            <a:ext cx="5000660" cy="8001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Otro sitio de muestreo fue la base Prat de Chile. Se muestreo un sitio de descarga de residuos de tanques de combustibles efectuada hace tres años con motivo del cierre de la base Prat.</a:t>
            </a:r>
            <a:endParaRPr lang="es-MX" dirty="0"/>
          </a:p>
        </p:txBody>
      </p:sp>
      <p:sp>
        <p:nvSpPr>
          <p:cNvPr id="3" name="2 Título"/>
          <p:cNvSpPr>
            <a:spLocks noGrp="1"/>
          </p:cNvSpPr>
          <p:nvPr>
            <p:ph type="title"/>
          </p:nvPr>
        </p:nvSpPr>
        <p:spPr/>
        <p:txBody>
          <a:bodyPr/>
          <a:lstStyle/>
          <a:p>
            <a:pPr algn="ctr"/>
            <a:r>
              <a:rPr lang="es-MX" dirty="0" smtClean="0"/>
              <a:t>SITIOS DE MUESTREO</a:t>
            </a:r>
            <a:endParaRPr lang="es-MX" dirty="0"/>
          </a:p>
        </p:txBody>
      </p:sp>
      <p:pic>
        <p:nvPicPr>
          <p:cNvPr id="4" name="3 Imagen"/>
          <p:cNvPicPr/>
          <p:nvPr/>
        </p:nvPicPr>
        <p:blipFill>
          <a:blip r:embed="rId2" cstate="print"/>
          <a:srcRect/>
          <a:stretch>
            <a:fillRect/>
          </a:stretch>
        </p:blipFill>
        <p:spPr bwMode="auto">
          <a:xfrm>
            <a:off x="3929058" y="5857892"/>
            <a:ext cx="5000660" cy="8001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MX" dirty="0" smtClean="0"/>
              <a:t>SITIOS DE MUESTREO</a:t>
            </a:r>
            <a:endParaRPr lang="es-MX" dirty="0"/>
          </a:p>
        </p:txBody>
      </p:sp>
      <p:pic>
        <p:nvPicPr>
          <p:cNvPr id="3074" name="Picture 2" descr="100_6564"/>
          <p:cNvPicPr>
            <a:picLocks noChangeAspect="1" noChangeArrowheads="1"/>
          </p:cNvPicPr>
          <p:nvPr/>
        </p:nvPicPr>
        <p:blipFill>
          <a:blip r:embed="rId2" cstate="print"/>
          <a:srcRect/>
          <a:stretch>
            <a:fillRect/>
          </a:stretch>
        </p:blipFill>
        <p:spPr bwMode="auto">
          <a:xfrm>
            <a:off x="714348" y="1785926"/>
            <a:ext cx="4000528" cy="3000396"/>
          </a:xfrm>
          <a:prstGeom prst="rect">
            <a:avLst/>
          </a:prstGeom>
          <a:noFill/>
          <a:ln w="9525">
            <a:noFill/>
            <a:miter lim="800000"/>
            <a:headEnd/>
            <a:tailEnd/>
          </a:ln>
        </p:spPr>
      </p:pic>
      <p:pic>
        <p:nvPicPr>
          <p:cNvPr id="3075" name="Picture 3" descr="100_6560"/>
          <p:cNvPicPr>
            <a:picLocks noChangeAspect="1" noChangeArrowheads="1"/>
          </p:cNvPicPr>
          <p:nvPr/>
        </p:nvPicPr>
        <p:blipFill>
          <a:blip r:embed="rId3" cstate="print"/>
          <a:srcRect/>
          <a:stretch>
            <a:fillRect/>
          </a:stretch>
        </p:blipFill>
        <p:spPr bwMode="auto">
          <a:xfrm>
            <a:off x="5786446" y="1357298"/>
            <a:ext cx="2543175" cy="3390900"/>
          </a:xfrm>
          <a:prstGeom prst="rect">
            <a:avLst/>
          </a:prstGeom>
          <a:noFill/>
          <a:ln w="9525">
            <a:noFill/>
            <a:miter lim="800000"/>
            <a:headEnd/>
            <a:tailEnd/>
          </a:ln>
        </p:spPr>
      </p:pic>
      <p:sp>
        <p:nvSpPr>
          <p:cNvPr id="6" name="5 CuadroTexto"/>
          <p:cNvSpPr txBox="1"/>
          <p:nvPr/>
        </p:nvSpPr>
        <p:spPr>
          <a:xfrm>
            <a:off x="785786" y="5072074"/>
            <a:ext cx="4000528" cy="369332"/>
          </a:xfrm>
          <a:prstGeom prst="rect">
            <a:avLst/>
          </a:prstGeom>
          <a:noFill/>
        </p:spPr>
        <p:txBody>
          <a:bodyPr wrap="square" rtlCol="0">
            <a:spAutoFit/>
          </a:bodyPr>
          <a:lstStyle/>
          <a:p>
            <a:pPr algn="ctr"/>
            <a:r>
              <a:rPr lang="es-MX" dirty="0" smtClean="0"/>
              <a:t>Tanques de combustible</a:t>
            </a:r>
            <a:endParaRPr lang="es-MX" dirty="0"/>
          </a:p>
        </p:txBody>
      </p:sp>
      <p:sp>
        <p:nvSpPr>
          <p:cNvPr id="7" name="6 CuadroTexto"/>
          <p:cNvSpPr txBox="1"/>
          <p:nvPr/>
        </p:nvSpPr>
        <p:spPr>
          <a:xfrm>
            <a:off x="5786446" y="5072074"/>
            <a:ext cx="2571768" cy="923330"/>
          </a:xfrm>
          <a:prstGeom prst="rect">
            <a:avLst/>
          </a:prstGeom>
          <a:noFill/>
        </p:spPr>
        <p:txBody>
          <a:bodyPr wrap="square" rtlCol="0">
            <a:spAutoFit/>
          </a:bodyPr>
          <a:lstStyle/>
          <a:p>
            <a:pPr algn="ctr"/>
            <a:r>
              <a:rPr lang="es-MX" dirty="0" smtClean="0"/>
              <a:t>Tomando coordenadas del punto de muestreo</a:t>
            </a:r>
            <a:endParaRPr lang="es-MX" dirty="0"/>
          </a:p>
        </p:txBody>
      </p:sp>
      <p:pic>
        <p:nvPicPr>
          <p:cNvPr id="8" name="7 Imagen"/>
          <p:cNvPicPr/>
          <p:nvPr/>
        </p:nvPicPr>
        <p:blipFill>
          <a:blip r:embed="rId4" cstate="print"/>
          <a:srcRect/>
          <a:stretch>
            <a:fillRect/>
          </a:stretch>
        </p:blipFill>
        <p:spPr bwMode="auto">
          <a:xfrm>
            <a:off x="3929058" y="6057900"/>
            <a:ext cx="5000660" cy="8001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MX" dirty="0" smtClean="0"/>
              <a:t>Medición de parámetros</a:t>
            </a:r>
            <a:endParaRPr lang="es-MX" dirty="0"/>
          </a:p>
        </p:txBody>
      </p:sp>
      <p:graphicFrame>
        <p:nvGraphicFramePr>
          <p:cNvPr id="5" name="4 Tabla"/>
          <p:cNvGraphicFramePr>
            <a:graphicFrameLocks noGrp="1"/>
          </p:cNvGraphicFramePr>
          <p:nvPr/>
        </p:nvGraphicFramePr>
        <p:xfrm>
          <a:off x="928660" y="1785925"/>
          <a:ext cx="7358115" cy="3500462"/>
        </p:xfrm>
        <a:graphic>
          <a:graphicData uri="http://schemas.openxmlformats.org/drawingml/2006/table">
            <a:tbl>
              <a:tblPr/>
              <a:tblGrid>
                <a:gridCol w="1471131"/>
                <a:gridCol w="1471131"/>
                <a:gridCol w="1471951"/>
                <a:gridCol w="1471951"/>
                <a:gridCol w="1471951"/>
              </a:tblGrid>
              <a:tr h="1000132">
                <a:tc>
                  <a:txBody>
                    <a:bodyPr/>
                    <a:lstStyle/>
                    <a:p>
                      <a:pPr marL="0" marR="0" algn="just">
                        <a:spcBef>
                          <a:spcPts val="0"/>
                        </a:spcBef>
                        <a:spcAft>
                          <a:spcPts val="0"/>
                        </a:spcAft>
                      </a:pPr>
                      <a:r>
                        <a:rPr lang="es-ES" sz="1200" b="1">
                          <a:latin typeface="Arial"/>
                          <a:ea typeface="Times New Roman"/>
                        </a:rPr>
                        <a:t>Muestra</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200" b="1">
                          <a:latin typeface="Arial"/>
                          <a:ea typeface="Times New Roman"/>
                        </a:rPr>
                        <a:t>pH</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200" b="1">
                          <a:latin typeface="Arial"/>
                          <a:ea typeface="Times New Roman"/>
                        </a:rPr>
                        <a:t>µS/cm</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200" b="1">
                          <a:latin typeface="Arial"/>
                          <a:ea typeface="Times New Roman"/>
                        </a:rPr>
                        <a:t>T solución °C</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200" b="1">
                          <a:latin typeface="Arial"/>
                          <a:ea typeface="Times New Roman"/>
                        </a:rPr>
                        <a:t>T ambiental °C</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0066">
                <a:tc>
                  <a:txBody>
                    <a:bodyPr/>
                    <a:lstStyle/>
                    <a:p>
                      <a:pPr marL="0" marR="0" algn="just">
                        <a:spcBef>
                          <a:spcPts val="0"/>
                        </a:spcBef>
                        <a:spcAft>
                          <a:spcPts val="0"/>
                        </a:spcAft>
                      </a:pPr>
                      <a:r>
                        <a:rPr lang="es-ES" sz="1000" b="1">
                          <a:latin typeface="Arial"/>
                          <a:ea typeface="Times New Roman"/>
                        </a:rPr>
                        <a:t>M1 Maldonado</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200">
                          <a:latin typeface="Arial"/>
                          <a:ea typeface="Times New Roman"/>
                        </a:rPr>
                        <a:t>6,05</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200">
                          <a:latin typeface="Arial"/>
                          <a:ea typeface="Times New Roman"/>
                        </a:rPr>
                        <a:t>248</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200">
                          <a:latin typeface="Arial"/>
                          <a:ea typeface="Times New Roman"/>
                        </a:rPr>
                        <a:t>16,6</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200">
                          <a:latin typeface="Arial"/>
                          <a:ea typeface="Times New Roman"/>
                        </a:rPr>
                        <a:t>-1,2</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0066">
                <a:tc>
                  <a:txBody>
                    <a:bodyPr/>
                    <a:lstStyle/>
                    <a:p>
                      <a:pPr marL="0" marR="0" algn="just">
                        <a:spcBef>
                          <a:spcPts val="0"/>
                        </a:spcBef>
                        <a:spcAft>
                          <a:spcPts val="0"/>
                        </a:spcAft>
                      </a:pPr>
                      <a:r>
                        <a:rPr lang="es-ES" sz="1000" b="1">
                          <a:latin typeface="Arial"/>
                          <a:ea typeface="Times New Roman"/>
                        </a:rPr>
                        <a:t>M2 Maldonado</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200">
                          <a:latin typeface="Arial"/>
                          <a:ea typeface="Times New Roman"/>
                        </a:rPr>
                        <a:t>6,18</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200">
                          <a:latin typeface="Arial"/>
                          <a:ea typeface="Times New Roman"/>
                        </a:rPr>
                        <a:t>199</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200">
                          <a:latin typeface="Arial"/>
                          <a:ea typeface="Times New Roman"/>
                        </a:rPr>
                        <a:t>16,0</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200">
                          <a:latin typeface="Arial"/>
                          <a:ea typeface="Times New Roman"/>
                        </a:rPr>
                        <a:t>-1,2</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0066">
                <a:tc>
                  <a:txBody>
                    <a:bodyPr/>
                    <a:lstStyle/>
                    <a:p>
                      <a:pPr marL="0" marR="0" algn="just">
                        <a:spcBef>
                          <a:spcPts val="0"/>
                        </a:spcBef>
                        <a:spcAft>
                          <a:spcPts val="0"/>
                        </a:spcAft>
                      </a:pPr>
                      <a:r>
                        <a:rPr lang="es-ES" sz="1000" b="1">
                          <a:latin typeface="Arial"/>
                          <a:ea typeface="Times New Roman"/>
                        </a:rPr>
                        <a:t>M3 Maldonado</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200">
                          <a:latin typeface="Arial"/>
                          <a:ea typeface="Times New Roman"/>
                        </a:rPr>
                        <a:t>5,3</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200">
                          <a:latin typeface="Arial"/>
                          <a:ea typeface="Times New Roman"/>
                        </a:rPr>
                        <a:t>145</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200">
                          <a:latin typeface="Arial"/>
                          <a:ea typeface="Times New Roman"/>
                        </a:rPr>
                        <a:t>16,2</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200">
                          <a:latin typeface="Arial"/>
                          <a:ea typeface="Times New Roman"/>
                        </a:rPr>
                        <a:t>-1,2</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0066">
                <a:tc>
                  <a:txBody>
                    <a:bodyPr/>
                    <a:lstStyle/>
                    <a:p>
                      <a:pPr marL="0" marR="0" algn="just">
                        <a:spcBef>
                          <a:spcPts val="0"/>
                        </a:spcBef>
                        <a:spcAft>
                          <a:spcPts val="0"/>
                        </a:spcAft>
                      </a:pPr>
                      <a:r>
                        <a:rPr lang="es-ES" sz="1000" b="1">
                          <a:latin typeface="Arial"/>
                          <a:ea typeface="Times New Roman"/>
                        </a:rPr>
                        <a:t>M4 Ambato</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200">
                          <a:latin typeface="Arial"/>
                          <a:ea typeface="Times New Roman"/>
                        </a:rPr>
                        <a:t>5,83</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200">
                          <a:latin typeface="Arial"/>
                          <a:ea typeface="Times New Roman"/>
                        </a:rPr>
                        <a:t>149</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200">
                          <a:latin typeface="Arial"/>
                          <a:ea typeface="Times New Roman"/>
                        </a:rPr>
                        <a:t>16,1</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200">
                          <a:latin typeface="Arial"/>
                          <a:ea typeface="Times New Roman"/>
                        </a:rPr>
                        <a:t>-0,5</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0066">
                <a:tc>
                  <a:txBody>
                    <a:bodyPr/>
                    <a:lstStyle/>
                    <a:p>
                      <a:pPr marL="0" marR="0" algn="just">
                        <a:spcBef>
                          <a:spcPts val="0"/>
                        </a:spcBef>
                        <a:spcAft>
                          <a:spcPts val="0"/>
                        </a:spcAft>
                      </a:pPr>
                      <a:r>
                        <a:rPr lang="es-ES" sz="1000" b="1">
                          <a:latin typeface="Arial"/>
                          <a:ea typeface="Times New Roman"/>
                        </a:rPr>
                        <a:t>M5 Prat</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200">
                          <a:latin typeface="Arial"/>
                          <a:ea typeface="Times New Roman"/>
                        </a:rPr>
                        <a:t>3,68</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200">
                          <a:latin typeface="Arial"/>
                          <a:ea typeface="Times New Roman"/>
                        </a:rPr>
                        <a:t>282</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200">
                          <a:latin typeface="Arial"/>
                          <a:ea typeface="Times New Roman"/>
                        </a:rPr>
                        <a:t>16,0</a:t>
                      </a:r>
                      <a:endParaRPr lang="es-MX"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200" dirty="0">
                          <a:latin typeface="Arial"/>
                          <a:ea typeface="Times New Roman"/>
                        </a:rPr>
                        <a:t>-0,8</a:t>
                      </a:r>
                      <a:endParaRPr lang="es-MX"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4" name="3 Imagen"/>
          <p:cNvPicPr/>
          <p:nvPr/>
        </p:nvPicPr>
        <p:blipFill>
          <a:blip r:embed="rId2" cstate="print"/>
          <a:srcRect/>
          <a:stretch>
            <a:fillRect/>
          </a:stretch>
        </p:blipFill>
        <p:spPr bwMode="auto">
          <a:xfrm>
            <a:off x="3857620" y="5786454"/>
            <a:ext cx="5000660" cy="80010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38</TotalTime>
  <Words>353</Words>
  <Application>Microsoft Office PowerPoint</Application>
  <PresentationFormat>Presentación en pantalla (4:3)</PresentationFormat>
  <Paragraphs>66</Paragraphs>
  <Slides>13</Slides>
  <Notes>0</Notes>
  <HiddenSlides>0</HiddenSlides>
  <MMClips>0</MMClips>
  <ScaleCrop>false</ScaleCrop>
  <HeadingPairs>
    <vt:vector size="4" baseType="variant">
      <vt:variant>
        <vt:lpstr>Tema</vt:lpstr>
      </vt:variant>
      <vt:variant>
        <vt:i4>1</vt:i4>
      </vt:variant>
      <vt:variant>
        <vt:lpstr>Títulos de diapositiva</vt:lpstr>
      </vt:variant>
      <vt:variant>
        <vt:i4>13</vt:i4>
      </vt:variant>
    </vt:vector>
  </HeadingPairs>
  <TitlesOfParts>
    <vt:vector size="14" baseType="lpstr">
      <vt:lpstr>Concurrencia</vt:lpstr>
      <vt:lpstr>AISLAMIENTO E IDENTIFICACIÓN DE CEPAS MICROBIANAS ANTÁRTICAS CON CAPACIDAD DE BIOEGRADAR HIDROCARBUROS</vt:lpstr>
      <vt:lpstr>OBJETIVO GENERAL</vt:lpstr>
      <vt:lpstr>OBJETIVOS ESPECIFICOS</vt:lpstr>
      <vt:lpstr>ACTIVIDADES DESARROLLADAS</vt:lpstr>
      <vt:lpstr>SITIOS DE MUESTREO</vt:lpstr>
      <vt:lpstr>SITIOS DE MUESTREO</vt:lpstr>
      <vt:lpstr>SITIOS DE MUESTREO</vt:lpstr>
      <vt:lpstr>SITIOS DE MUESTREO</vt:lpstr>
      <vt:lpstr>Medición de parámetros</vt:lpstr>
      <vt:lpstr>Medición de parámetros</vt:lpstr>
      <vt:lpstr>Siembra de muestras</vt:lpstr>
      <vt:lpstr>VERIFICACIÓN DE CERCIMIENTO</vt:lpstr>
      <vt:lpstr>Muestreo en base rusa</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AISLAMIENTO E IDENTIFICACIÓN DE CEPAS MICROBIANAS ANTÁRTICAS CON CAPACIDAD DE BIOEGRADAR HIDROCARBUROS</dc:title>
  <dc:creator>Miguel Gualoto</dc:creator>
  <cp:lastModifiedBy>Miguel Gualoto</cp:lastModifiedBy>
  <cp:revision>3</cp:revision>
  <dcterms:created xsi:type="dcterms:W3CDTF">2010-02-15T16:09:43Z</dcterms:created>
  <dcterms:modified xsi:type="dcterms:W3CDTF">2010-02-15T17:46:49Z</dcterms:modified>
</cp:coreProperties>
</file>