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Default Extension="gif" ContentType="image/gif"/>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7" r:id="rId12"/>
    <p:sldId id="266" r:id="rId13"/>
    <p:sldId id="268" r:id="rId14"/>
    <p:sldId id="269" r:id="rId15"/>
    <p:sldId id="270" r:id="rId16"/>
  </p:sldIdLst>
  <p:sldSz cx="9144000" cy="6858000" type="screen4x3"/>
  <p:notesSz cx="6858000" cy="9144000"/>
  <p:defaultText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74" d="100"/>
          <a:sy n="74" d="100"/>
        </p:scale>
        <p:origin x="-1044" y="-90"/>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media/image2.png>
</file>

<file path=ppt/media/image3.gif>
</file>

<file path=ppt/media/image4.gif>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bg>
      <p:bgRef idx="1002">
        <a:schemeClr val="bg2"/>
      </p:bgRef>
    </p:bg>
    <p:spTree>
      <p:nvGrpSpPr>
        <p:cNvPr id="1" name=""/>
        <p:cNvGrpSpPr/>
        <p:nvPr/>
      </p:nvGrpSpPr>
      <p:grpSpPr>
        <a:xfrm>
          <a:off x="0" y="0"/>
          <a:ext cx="0" cy="0"/>
          <a:chOff x="0" y="0"/>
          <a:chExt cx="0" cy="0"/>
        </a:xfrm>
      </p:grpSpPr>
      <p:sp>
        <p:nvSpPr>
          <p:cNvPr id="9" name="8 Título"/>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s-ES" smtClean="0"/>
              <a:t>Haga clic para modificar el estilo de título del patrón</a:t>
            </a:r>
            <a:endParaRPr kumimoji="0" lang="en-US"/>
          </a:p>
        </p:txBody>
      </p:sp>
      <p:sp>
        <p:nvSpPr>
          <p:cNvPr id="17" name="16 Subtítulo"/>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s-ES" smtClean="0"/>
              <a:t>Haga clic para modificar el estilo de subtítulo del patrón</a:t>
            </a:r>
            <a:endParaRPr kumimoji="0" lang="en-US"/>
          </a:p>
        </p:txBody>
      </p:sp>
      <p:sp>
        <p:nvSpPr>
          <p:cNvPr id="30" name="29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19" name="18 Marcador de pie de página"/>
          <p:cNvSpPr>
            <a:spLocks noGrp="1"/>
          </p:cNvSpPr>
          <p:nvPr>
            <p:ph type="ftr" sz="quarter" idx="11"/>
          </p:nvPr>
        </p:nvSpPr>
        <p:spPr/>
        <p:txBody>
          <a:bodyPr/>
          <a:lstStyle/>
          <a:p>
            <a:endParaRPr lang="es-MX"/>
          </a:p>
        </p:txBody>
      </p:sp>
      <p:sp>
        <p:nvSpPr>
          <p:cNvPr id="27" name="26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914401"/>
            <a:ext cx="2057400" cy="5211763"/>
          </a:xfrm>
        </p:spPr>
        <p:txBody>
          <a:bodyPr vert="eaVert"/>
          <a:lstStyle/>
          <a:p>
            <a:r>
              <a:rPr kumimoji="0" lang="es-ES" smtClean="0"/>
              <a:t>Haga clic para modificar el estilo de título del patrón</a:t>
            </a:r>
            <a:endParaRPr kumimoji="0" lang="en-US"/>
          </a:p>
        </p:txBody>
      </p:sp>
      <p:sp>
        <p:nvSpPr>
          <p:cNvPr id="3" name="2 Marcador de texto vertical"/>
          <p:cNvSpPr>
            <a:spLocks noGrp="1"/>
          </p:cNvSpPr>
          <p:nvPr>
            <p:ph type="body" orient="vert" idx="1"/>
          </p:nvPr>
        </p:nvSpPr>
        <p:spPr>
          <a:xfrm>
            <a:off x="457200" y="914401"/>
            <a:ext cx="6019800" cy="5211763"/>
          </a:xfrm>
        </p:spPr>
        <p:txBody>
          <a:bodyPr vert="eaVert"/>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kumimoji="0" lang="es-ES" smtClean="0"/>
              <a:t>Haga clic para modificar el estilo de título del patrón</a:t>
            </a:r>
            <a:endParaRPr kumimoji="0" lang="en-US"/>
          </a:p>
        </p:txBody>
      </p:sp>
      <p:sp>
        <p:nvSpPr>
          <p:cNvPr id="3" name="2 Marcador de contenido"/>
          <p:cNvSpPr>
            <a:spLocks noGrp="1"/>
          </p:cNvSpPr>
          <p:nvPr>
            <p:ph idx="1"/>
          </p:nvPr>
        </p:nvSpPr>
        <p:spPr/>
        <p:txBody>
          <a:body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bg>
      <p:bgRef idx="1002">
        <a:schemeClr val="bg2"/>
      </p:bgRef>
    </p:bg>
    <p:spTree>
      <p:nvGrpSpPr>
        <p:cNvPr id="1" name=""/>
        <p:cNvGrpSpPr/>
        <p:nvPr/>
      </p:nvGrpSpPr>
      <p:grpSpPr>
        <a:xfrm>
          <a:off x="0" y="0"/>
          <a:ext cx="0" cy="0"/>
          <a:chOff x="0" y="0"/>
          <a:chExt cx="0" cy="0"/>
        </a:xfrm>
      </p:grpSpPr>
      <p:sp>
        <p:nvSpPr>
          <p:cNvPr id="2" name="1 Título"/>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s-ES" smtClean="0"/>
              <a:t>Haga clic para modificar el estilo de texto del patrón</a:t>
            </a:r>
          </a:p>
        </p:txBody>
      </p:sp>
      <p:sp>
        <p:nvSpPr>
          <p:cNvPr id="4" name="3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5" name="4 Marcador de pie de página"/>
          <p:cNvSpPr>
            <a:spLocks noGrp="1"/>
          </p:cNvSpPr>
          <p:nvPr>
            <p:ph type="ftr" sz="quarter" idx="11"/>
          </p:nvPr>
        </p:nvSpPr>
        <p:spPr/>
        <p:txBody>
          <a:bodyPr/>
          <a:lstStyle/>
          <a:p>
            <a:endParaRPr lang="es-MX"/>
          </a:p>
        </p:txBody>
      </p:sp>
      <p:sp>
        <p:nvSpPr>
          <p:cNvPr id="6" name="5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a:xfrm>
            <a:off x="457200" y="704088"/>
            <a:ext cx="8229600" cy="1143000"/>
          </a:xfrm>
        </p:spPr>
        <p:txBody>
          <a:bodyPr/>
          <a:lstStyle/>
          <a:p>
            <a:r>
              <a:rPr kumimoji="0" lang="es-ES" smtClean="0"/>
              <a:t>Haga clic para modificar el estilo de título del patrón</a:t>
            </a:r>
            <a:endParaRPr kumimoji="0" lang="en-US"/>
          </a:p>
        </p:txBody>
      </p:sp>
      <p:sp>
        <p:nvSpPr>
          <p:cNvPr id="3" name="2 Marcador de contenido"/>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4" name="3 Marcador de contenido"/>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457200" y="704088"/>
            <a:ext cx="8229600" cy="1143000"/>
          </a:xfrm>
        </p:spPr>
        <p:txBody>
          <a:bodyPr tIns="45720" anchor="b"/>
          <a:lstStyle>
            <a:lvl1pPr>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4" name="3 Marcador de texto"/>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s-ES" smtClean="0"/>
              <a:t>Haga clic para modificar el estilo de texto del patrón</a:t>
            </a:r>
          </a:p>
        </p:txBody>
      </p:sp>
      <p:sp>
        <p:nvSpPr>
          <p:cNvPr id="5" name="4 Marcador de contenido"/>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6" name="5 Marcador de contenido"/>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7" name="6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8" name="7 Marcador de pie de página"/>
          <p:cNvSpPr>
            <a:spLocks noGrp="1"/>
          </p:cNvSpPr>
          <p:nvPr>
            <p:ph type="ftr" sz="quarter" idx="11"/>
          </p:nvPr>
        </p:nvSpPr>
        <p:spPr/>
        <p:txBody>
          <a:bodyPr/>
          <a:lstStyle/>
          <a:p>
            <a:endParaRPr lang="es-MX"/>
          </a:p>
        </p:txBody>
      </p:sp>
      <p:sp>
        <p:nvSpPr>
          <p:cNvPr id="9" name="8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s-ES" smtClean="0"/>
              <a:t>Haga clic para modificar el estilo de título del patrón</a:t>
            </a:r>
            <a:endParaRPr kumimoji="0" lang="en-US"/>
          </a:p>
        </p:txBody>
      </p:sp>
      <p:sp>
        <p:nvSpPr>
          <p:cNvPr id="3" name="2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4" name="3 Marcador de pie de página"/>
          <p:cNvSpPr>
            <a:spLocks noGrp="1"/>
          </p:cNvSpPr>
          <p:nvPr>
            <p:ph type="ftr" sz="quarter" idx="11"/>
          </p:nvPr>
        </p:nvSpPr>
        <p:spPr/>
        <p:txBody>
          <a:bodyPr/>
          <a:lstStyle/>
          <a:p>
            <a:endParaRPr lang="es-MX"/>
          </a:p>
        </p:txBody>
      </p:sp>
      <p:sp>
        <p:nvSpPr>
          <p:cNvPr id="5" name="4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3" name="2 Marcador de pie de página"/>
          <p:cNvSpPr>
            <a:spLocks noGrp="1"/>
          </p:cNvSpPr>
          <p:nvPr>
            <p:ph type="ftr" sz="quarter" idx="11"/>
          </p:nvPr>
        </p:nvSpPr>
        <p:spPr/>
        <p:txBody>
          <a:bodyPr/>
          <a:lstStyle/>
          <a:p>
            <a:endParaRPr lang="es-MX"/>
          </a:p>
        </p:txBody>
      </p:sp>
      <p:sp>
        <p:nvSpPr>
          <p:cNvPr id="4" name="3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s-ES" smtClean="0"/>
              <a:t>Haga clic para modificar el estilo de título del patrón</a:t>
            </a:r>
            <a:endParaRPr kumimoji="0" lang="en-US"/>
          </a:p>
        </p:txBody>
      </p:sp>
      <p:sp>
        <p:nvSpPr>
          <p:cNvPr id="3" name="2 Marcador de texto"/>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s-ES" smtClean="0"/>
              <a:t>Haga clic para modificar el estilo de texto del patrón</a:t>
            </a:r>
          </a:p>
        </p:txBody>
      </p:sp>
      <p:sp>
        <p:nvSpPr>
          <p:cNvPr id="4" name="3 Marcador de contenido"/>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s-ES" smtClean="0"/>
              <a:t>Haga clic para modificar el estilo de texto del patrón</a:t>
            </a:r>
          </a:p>
          <a:p>
            <a:pPr lvl="1" eaLnBrk="1" latinLnBrk="0" hangingPunct="1"/>
            <a:r>
              <a:rPr lang="es-ES" smtClean="0"/>
              <a:t>Segundo nivel</a:t>
            </a:r>
          </a:p>
          <a:p>
            <a:pPr lvl="2" eaLnBrk="1" latinLnBrk="0" hangingPunct="1"/>
            <a:r>
              <a:rPr lang="es-ES" smtClean="0"/>
              <a:t>Tercer nivel</a:t>
            </a:r>
          </a:p>
          <a:p>
            <a:pPr lvl="3" eaLnBrk="1" latinLnBrk="0" hangingPunct="1"/>
            <a:r>
              <a:rPr lang="es-ES" smtClean="0"/>
              <a:t>Cuarto nivel</a:t>
            </a:r>
          </a:p>
          <a:p>
            <a:pPr lvl="4" eaLnBrk="1" latinLnBrk="0" hangingPunct="1"/>
            <a:r>
              <a:rPr lang="es-ES" smtClean="0"/>
              <a:t>Quinto nivel</a:t>
            </a:r>
            <a:endParaRPr kumimoji="0" lang="en-US"/>
          </a:p>
        </p:txBody>
      </p:sp>
      <p:sp>
        <p:nvSpPr>
          <p:cNvPr id="5" name="4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p:txBody>
          <a:bodyPr/>
          <a:lstStyle/>
          <a:p>
            <a:fld id="{4715EA15-45F7-4A0B-9110-A4D20B25F738}" type="slidenum">
              <a:rPr lang="es-MX" smtClean="0"/>
              <a:pPr/>
              <a:t>‹Nº›</a:t>
            </a:fld>
            <a:endParaRPr lang="es-MX"/>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Imagen con título">
    <p:spTree>
      <p:nvGrpSpPr>
        <p:cNvPr id="1" name=""/>
        <p:cNvGrpSpPr/>
        <p:nvPr/>
      </p:nvGrpSpPr>
      <p:grpSpPr>
        <a:xfrm>
          <a:off x="0" y="0"/>
          <a:ext cx="0" cy="0"/>
          <a:chOff x="0" y="0"/>
          <a:chExt cx="0" cy="0"/>
        </a:xfrm>
      </p:grpSpPr>
      <p:sp>
        <p:nvSpPr>
          <p:cNvPr id="9" name="8 Recortar y redondear rectángulo de esquina sencilla"/>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11 Triángulo rectángulo"/>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1 Título"/>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s-ES" smtClean="0"/>
              <a:t>Haga clic para modificar el estilo de título del patrón</a:t>
            </a:r>
            <a:endParaRPr kumimoji="0" lang="en-US"/>
          </a:p>
        </p:txBody>
      </p:sp>
      <p:sp>
        <p:nvSpPr>
          <p:cNvPr id="4" name="3 Marcador de texto"/>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s-ES" smtClean="0"/>
              <a:t>Haga clic para modificar el estilo de texto del patrón</a:t>
            </a:r>
          </a:p>
        </p:txBody>
      </p:sp>
      <p:sp>
        <p:nvSpPr>
          <p:cNvPr id="5" name="4 Marcador de fecha"/>
          <p:cNvSpPr>
            <a:spLocks noGrp="1"/>
          </p:cNvSpPr>
          <p:nvPr>
            <p:ph type="dt" sz="half" idx="10"/>
          </p:nvPr>
        </p:nvSpPr>
        <p:spPr/>
        <p:txBody>
          <a:bodyPr/>
          <a:lstStyle/>
          <a:p>
            <a:fld id="{5007A030-7699-42B3-8B5A-83FF27C830EA}" type="datetimeFigureOut">
              <a:rPr lang="es-MX" smtClean="0"/>
              <a:pPr/>
              <a:t>15/02/2010</a:t>
            </a:fld>
            <a:endParaRPr lang="es-MX"/>
          </a:p>
        </p:txBody>
      </p:sp>
      <p:sp>
        <p:nvSpPr>
          <p:cNvPr id="6" name="5 Marcador de pie de página"/>
          <p:cNvSpPr>
            <a:spLocks noGrp="1"/>
          </p:cNvSpPr>
          <p:nvPr>
            <p:ph type="ftr" sz="quarter" idx="11"/>
          </p:nvPr>
        </p:nvSpPr>
        <p:spPr/>
        <p:txBody>
          <a:bodyPr/>
          <a:lstStyle/>
          <a:p>
            <a:endParaRPr lang="es-MX"/>
          </a:p>
        </p:txBody>
      </p:sp>
      <p:sp>
        <p:nvSpPr>
          <p:cNvPr id="7" name="6 Marcador de número de diapositiva"/>
          <p:cNvSpPr>
            <a:spLocks noGrp="1"/>
          </p:cNvSpPr>
          <p:nvPr>
            <p:ph type="sldNum" sz="quarter" idx="12"/>
          </p:nvPr>
        </p:nvSpPr>
        <p:spPr>
          <a:xfrm>
            <a:off x="8077200" y="6356350"/>
            <a:ext cx="609600" cy="365125"/>
          </a:xfrm>
        </p:spPr>
        <p:txBody>
          <a:bodyPr/>
          <a:lstStyle/>
          <a:p>
            <a:fld id="{4715EA15-45F7-4A0B-9110-A4D20B25F738}" type="slidenum">
              <a:rPr lang="es-MX" smtClean="0"/>
              <a:pPr/>
              <a:t>‹Nº›</a:t>
            </a:fld>
            <a:endParaRPr lang="es-MX"/>
          </a:p>
        </p:txBody>
      </p:sp>
      <p:sp>
        <p:nvSpPr>
          <p:cNvPr id="3" name="2 Marcador de posición de imagen"/>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s-ES" smtClean="0"/>
              <a:t>Haga clic en el icono para agregar una imagen</a:t>
            </a:r>
            <a:endParaRPr kumimoji="0" lang="en-US" dirty="0"/>
          </a:p>
        </p:txBody>
      </p:sp>
      <p:sp>
        <p:nvSpPr>
          <p:cNvPr id="10" name="9 Forma libre"/>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10 Forma libre"/>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6 Forma libre"/>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7 Forma libre"/>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8 Marcador de título"/>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s-ES" smtClean="0"/>
              <a:t>Haga clic para modificar el estilo de título del patrón</a:t>
            </a:r>
            <a:endParaRPr kumimoji="0" lang="en-US"/>
          </a:p>
        </p:txBody>
      </p:sp>
      <p:sp>
        <p:nvSpPr>
          <p:cNvPr id="30" name="29 Marcador de texto"/>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s-ES" smtClean="0"/>
              <a:t>Haga clic para modificar el estilo de texto del patrón</a:t>
            </a:r>
          </a:p>
          <a:p>
            <a:pPr lvl="1" eaLnBrk="1" latinLnBrk="0" hangingPunct="1"/>
            <a:r>
              <a:rPr kumimoji="0" lang="es-ES" smtClean="0"/>
              <a:t>Segundo nivel</a:t>
            </a:r>
          </a:p>
          <a:p>
            <a:pPr lvl="2" eaLnBrk="1" latinLnBrk="0" hangingPunct="1"/>
            <a:r>
              <a:rPr kumimoji="0" lang="es-ES" smtClean="0"/>
              <a:t>Tercer nivel</a:t>
            </a:r>
          </a:p>
          <a:p>
            <a:pPr lvl="3" eaLnBrk="1" latinLnBrk="0" hangingPunct="1"/>
            <a:r>
              <a:rPr kumimoji="0" lang="es-ES" smtClean="0"/>
              <a:t>Cuarto nivel</a:t>
            </a:r>
          </a:p>
          <a:p>
            <a:pPr lvl="4" eaLnBrk="1" latinLnBrk="0" hangingPunct="1"/>
            <a:r>
              <a:rPr kumimoji="0" lang="es-ES" smtClean="0"/>
              <a:t>Quinto nivel</a:t>
            </a:r>
            <a:endParaRPr kumimoji="0" lang="en-US"/>
          </a:p>
        </p:txBody>
      </p:sp>
      <p:sp>
        <p:nvSpPr>
          <p:cNvPr id="10" name="9 Marcador de fecha"/>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5007A030-7699-42B3-8B5A-83FF27C830EA}" type="datetimeFigureOut">
              <a:rPr lang="es-MX" smtClean="0"/>
              <a:pPr/>
              <a:t>15/02/2010</a:t>
            </a:fld>
            <a:endParaRPr lang="es-MX"/>
          </a:p>
        </p:txBody>
      </p:sp>
      <p:sp>
        <p:nvSpPr>
          <p:cNvPr id="22" name="21 Marcador de pie de página"/>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es-MX"/>
          </a:p>
        </p:txBody>
      </p:sp>
      <p:sp>
        <p:nvSpPr>
          <p:cNvPr id="18" name="17 Marcador de número de diapositiva"/>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4715EA15-45F7-4A0B-9110-A4D20B25F738}" type="slidenum">
              <a:rPr lang="es-MX" smtClean="0"/>
              <a:pPr/>
              <a:t>‹Nº›</a:t>
            </a:fld>
            <a:endParaRPr lang="es-MX"/>
          </a:p>
        </p:txBody>
      </p:sp>
      <p:grpSp>
        <p:nvGrpSpPr>
          <p:cNvPr id="2" name="1 Grupo"/>
          <p:cNvGrpSpPr/>
          <p:nvPr/>
        </p:nvGrpSpPr>
        <p:grpSpPr>
          <a:xfrm>
            <a:off x="-19017" y="202408"/>
            <a:ext cx="9180548" cy="649224"/>
            <a:chOff x="-19045" y="216550"/>
            <a:chExt cx="9180548" cy="649224"/>
          </a:xfrm>
        </p:grpSpPr>
        <p:sp>
          <p:nvSpPr>
            <p:cNvPr id="12" name="11 Forma libre"/>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12 Forma libre"/>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image" Target="../media/image3.gif"/><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4.gif"/><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ctrTitle"/>
          </p:nvPr>
        </p:nvSpPr>
        <p:spPr>
          <a:xfrm>
            <a:off x="785786" y="1214422"/>
            <a:ext cx="7772400" cy="3357585"/>
          </a:xfrm>
        </p:spPr>
        <p:txBody>
          <a:bodyPr>
            <a:normAutofit fontScale="90000"/>
          </a:bodyPr>
          <a:lstStyle/>
          <a:p>
            <a:pPr algn="ctr"/>
            <a:r>
              <a:rPr lang="es-MX" b="1" dirty="0" smtClean="0"/>
              <a:t>Bacterias antárticas para la recuperación de páramos contaminados por derrames de crudo</a:t>
            </a:r>
            <a:endParaRPr lang="es-MX" b="1" dirty="0"/>
          </a:p>
        </p:txBody>
      </p:sp>
      <p:sp>
        <p:nvSpPr>
          <p:cNvPr id="3" name="2 Subtítulo"/>
          <p:cNvSpPr>
            <a:spLocks noGrp="1"/>
          </p:cNvSpPr>
          <p:nvPr>
            <p:ph type="subTitle" idx="1"/>
          </p:nvPr>
        </p:nvSpPr>
        <p:spPr>
          <a:xfrm>
            <a:off x="571472" y="4786322"/>
            <a:ext cx="7854696" cy="1857388"/>
          </a:xfrm>
        </p:spPr>
        <p:txBody>
          <a:bodyPr>
            <a:normAutofit/>
          </a:bodyPr>
          <a:lstStyle/>
          <a:p>
            <a:pPr algn="ctr"/>
            <a:r>
              <a:rPr lang="es-MX" sz="3200" b="1" dirty="0" smtClean="0"/>
              <a:t>Una alternativa viable para recuperar las fuentes de agua de Quito</a:t>
            </a:r>
            <a:endParaRPr lang="es-MX" sz="3200" b="1" dirty="0"/>
          </a:p>
        </p:txBody>
      </p:sp>
      <p:pic>
        <p:nvPicPr>
          <p:cNvPr id="4" name="3 Imagen"/>
          <p:cNvPicPr/>
          <p:nvPr/>
        </p:nvPicPr>
        <p:blipFill>
          <a:blip r:embed="rId2" cstate="print"/>
          <a:srcRect/>
          <a:stretch>
            <a:fillRect/>
          </a:stretch>
        </p:blipFill>
        <p:spPr bwMode="auto">
          <a:xfrm>
            <a:off x="2357422" y="214290"/>
            <a:ext cx="5000660" cy="800100"/>
          </a:xfrm>
          <a:prstGeom prst="rect">
            <a:avLst/>
          </a:prstGeom>
          <a:noFill/>
          <a:ln w="9525">
            <a:noFill/>
            <a:miter lim="800000"/>
            <a:headEnd/>
            <a:tailEnd/>
          </a:ln>
        </p:spPr>
      </p:pic>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SEGUNDA ETAPA</a:t>
            </a:r>
            <a:endParaRPr lang="es-MX" b="1" dirty="0"/>
          </a:p>
        </p:txBody>
      </p:sp>
      <p:sp>
        <p:nvSpPr>
          <p:cNvPr id="3" name="2 Marcador de contenido"/>
          <p:cNvSpPr>
            <a:spLocks noGrp="1"/>
          </p:cNvSpPr>
          <p:nvPr>
            <p:ph idx="1"/>
          </p:nvPr>
        </p:nvSpPr>
        <p:spPr/>
        <p:txBody>
          <a:bodyPr/>
          <a:lstStyle/>
          <a:p>
            <a:r>
              <a:rPr lang="es-MX" dirty="0" smtClean="0"/>
              <a:t>Preservación de las muestras en el laboratorio  de Biología Molecular de la Universidad de las Américas  “UDLA”, de Quito.</a:t>
            </a:r>
          </a:p>
          <a:p>
            <a:r>
              <a:rPr lang="es-MX" dirty="0" smtClean="0"/>
              <a:t>Rastreo de microorganismos en la zona de Papallacta a 3800-4000 metros de altura.</a:t>
            </a:r>
          </a:p>
          <a:p>
            <a:r>
              <a:rPr lang="es-MX" dirty="0" smtClean="0"/>
              <a:t>Participa la Universidad central del Ecuador y la Universidad Técnica del Norte (Ibarra).</a:t>
            </a:r>
            <a:endParaRPr lang="es-MX"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TERCERA ETAPA</a:t>
            </a:r>
            <a:endParaRPr lang="es-MX" dirty="0"/>
          </a:p>
        </p:txBody>
      </p:sp>
      <p:sp>
        <p:nvSpPr>
          <p:cNvPr id="3" name="2 Marcador de contenido"/>
          <p:cNvSpPr>
            <a:spLocks noGrp="1"/>
          </p:cNvSpPr>
          <p:nvPr>
            <p:ph idx="1"/>
          </p:nvPr>
        </p:nvSpPr>
        <p:spPr/>
        <p:txBody>
          <a:bodyPr/>
          <a:lstStyle/>
          <a:p>
            <a:r>
              <a:rPr lang="es-MX" dirty="0" smtClean="0"/>
              <a:t>Identificación microbiana:</a:t>
            </a:r>
          </a:p>
          <a:p>
            <a:pPr marL="514350" indent="-514350">
              <a:buFont typeface="+mj-lt"/>
              <a:buAutoNum type="arabicPeriod"/>
            </a:pPr>
            <a:r>
              <a:rPr lang="es-MX" dirty="0" smtClean="0"/>
              <a:t>Morfológica</a:t>
            </a:r>
          </a:p>
          <a:p>
            <a:pPr marL="514350" indent="-514350">
              <a:buFont typeface="+mj-lt"/>
              <a:buAutoNum type="arabicPeriod"/>
            </a:pPr>
            <a:r>
              <a:rPr lang="es-MX" dirty="0" smtClean="0"/>
              <a:t>Bioquímica</a:t>
            </a:r>
          </a:p>
          <a:p>
            <a:pPr marL="514350" indent="-514350"/>
            <a:r>
              <a:rPr lang="es-MX" dirty="0" smtClean="0"/>
              <a:t>Determinación de la cinética de crecimiento microbiano de las cepas aisladas.</a:t>
            </a:r>
          </a:p>
          <a:p>
            <a:pPr marL="514350" indent="-514350"/>
            <a:r>
              <a:rPr lang="es-MX" dirty="0" smtClean="0"/>
              <a:t>Responsables UC y UTN</a:t>
            </a:r>
            <a:endParaRPr lang="es-MX"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CUARTA Y QUINTA ETAPAS</a:t>
            </a:r>
            <a:endParaRPr lang="es-MX" b="1" dirty="0"/>
          </a:p>
        </p:txBody>
      </p:sp>
      <p:sp>
        <p:nvSpPr>
          <p:cNvPr id="3" name="2 Marcador de contenido"/>
          <p:cNvSpPr>
            <a:spLocks noGrp="1"/>
          </p:cNvSpPr>
          <p:nvPr>
            <p:ph idx="1"/>
          </p:nvPr>
        </p:nvSpPr>
        <p:spPr/>
        <p:txBody>
          <a:bodyPr/>
          <a:lstStyle/>
          <a:p>
            <a:r>
              <a:rPr lang="es-MX" dirty="0" smtClean="0"/>
              <a:t>Pruebas de biodegradabilidad de hidrocarburos con cepas antárticas  y cepas  autóctonas. Responsables: U. central y UTN.</a:t>
            </a:r>
          </a:p>
          <a:p>
            <a:r>
              <a:rPr lang="es-MX" dirty="0" smtClean="0"/>
              <a:t>Identificación genética de las cepas con dicha capacidad a cargo del laboratorio de Biología Molecular de la UDLA.</a:t>
            </a:r>
          </a:p>
          <a:p>
            <a:endParaRPr lang="es-MX"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SEXTA ETAPA</a:t>
            </a:r>
            <a:endParaRPr lang="es-MX" b="1" dirty="0"/>
          </a:p>
        </p:txBody>
      </p:sp>
      <p:sp>
        <p:nvSpPr>
          <p:cNvPr id="3" name="2 Marcador de contenido"/>
          <p:cNvSpPr>
            <a:spLocks noGrp="1"/>
          </p:cNvSpPr>
          <p:nvPr>
            <p:ph idx="1"/>
          </p:nvPr>
        </p:nvSpPr>
        <p:spPr/>
        <p:txBody>
          <a:bodyPr/>
          <a:lstStyle/>
          <a:p>
            <a:r>
              <a:rPr lang="es-MX" dirty="0" smtClean="0"/>
              <a:t>Obtención de cepas híbridas microbianas capaces de biodegradar hidrocarburos.</a:t>
            </a:r>
          </a:p>
          <a:p>
            <a:r>
              <a:rPr lang="es-MX" dirty="0" smtClean="0"/>
              <a:t>Identificación genética de las cepas.</a:t>
            </a:r>
          </a:p>
          <a:p>
            <a:r>
              <a:rPr lang="es-MX" dirty="0" smtClean="0"/>
              <a:t>Pruebas de estabilidad genética y de biorremediación.</a:t>
            </a:r>
          </a:p>
          <a:p>
            <a:r>
              <a:rPr lang="es-MX" dirty="0" smtClean="0"/>
              <a:t>Patentado  de las cepas.</a:t>
            </a:r>
          </a:p>
          <a:p>
            <a:r>
              <a:rPr lang="es-MX" dirty="0" smtClean="0"/>
              <a:t>Responsables UDLA, </a:t>
            </a:r>
            <a:r>
              <a:rPr lang="es-MX" smtClean="0"/>
              <a:t>UC , UTN y FUNDEMAR</a:t>
            </a:r>
            <a:endParaRPr lang="es-MX" dirty="0" smtClean="0"/>
          </a:p>
          <a:p>
            <a:pPr>
              <a:buNone/>
            </a:pPr>
            <a:endParaRPr lang="es-MX"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SÉPTIMA ETAPA</a:t>
            </a:r>
            <a:endParaRPr lang="es-MX" b="1" dirty="0"/>
          </a:p>
        </p:txBody>
      </p:sp>
      <p:sp>
        <p:nvSpPr>
          <p:cNvPr id="3" name="2 Marcador de contenido"/>
          <p:cNvSpPr>
            <a:spLocks noGrp="1"/>
          </p:cNvSpPr>
          <p:nvPr>
            <p:ph idx="1"/>
          </p:nvPr>
        </p:nvSpPr>
        <p:spPr/>
        <p:txBody>
          <a:bodyPr/>
          <a:lstStyle/>
          <a:p>
            <a:r>
              <a:rPr lang="es-MX" dirty="0" smtClean="0"/>
              <a:t>Aplicación práctica  de los resultados de la investigación, en coordinación con la EMAPQ, en la rehabilitación de espacios contaminados por  derrames del sistema de oleoductos OCP en las inmediaciones de la laguna de Papallacta.</a:t>
            </a:r>
            <a:endParaRPr lang="es-MX"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LIMITACIONES</a:t>
            </a:r>
            <a:endParaRPr lang="es-MX" b="1" dirty="0"/>
          </a:p>
        </p:txBody>
      </p:sp>
      <p:sp>
        <p:nvSpPr>
          <p:cNvPr id="3" name="2 Marcador de contenido"/>
          <p:cNvSpPr>
            <a:spLocks noGrp="1"/>
          </p:cNvSpPr>
          <p:nvPr>
            <p:ph idx="1"/>
          </p:nvPr>
        </p:nvSpPr>
        <p:spPr/>
        <p:txBody>
          <a:bodyPr/>
          <a:lstStyle/>
          <a:p>
            <a:r>
              <a:rPr lang="es-MX" dirty="0" smtClean="0"/>
              <a:t>Financiamiento para cada una de las fases.</a:t>
            </a:r>
          </a:p>
          <a:p>
            <a:r>
              <a:rPr lang="es-MX" dirty="0" smtClean="0"/>
              <a:t>Falta de normativas básicas de Bioseguridad para el empleo masivo de microorganismos en  zonas de alto impacto ambiental.</a:t>
            </a:r>
          </a:p>
          <a:p>
            <a:r>
              <a:rPr lang="es-MX" dirty="0" smtClean="0"/>
              <a:t>Inexperiencia en la ejecución de trabajos similares en páramos  de  la serranía ecuatoriana.</a:t>
            </a:r>
          </a:p>
          <a:p>
            <a:r>
              <a:rPr lang="es-MX" dirty="0" smtClean="0"/>
              <a:t>Inexistencia de un banco de microorganismos estatal, con aplicación ambiental.</a:t>
            </a:r>
            <a:endParaRPr lang="es-MX"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EL PROBLEMA</a:t>
            </a:r>
            <a:endParaRPr lang="es-MX" b="1" dirty="0"/>
          </a:p>
        </p:txBody>
      </p:sp>
      <p:sp>
        <p:nvSpPr>
          <p:cNvPr id="3" name="2 Marcador de contenido"/>
          <p:cNvSpPr>
            <a:spLocks noGrp="1"/>
          </p:cNvSpPr>
          <p:nvPr>
            <p:ph idx="1"/>
          </p:nvPr>
        </p:nvSpPr>
        <p:spPr/>
        <p:txBody>
          <a:bodyPr/>
          <a:lstStyle/>
          <a:p>
            <a:r>
              <a:rPr lang="es-MX" dirty="0" smtClean="0"/>
              <a:t>La pérdida de fuentes de agua de la ciudad de Quito, causada por derrames en el sistema de Oleoductos .</a:t>
            </a:r>
            <a:endParaRPr lang="es-MX" dirty="0"/>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OBJETIVO GENERAL</a:t>
            </a:r>
            <a:endParaRPr lang="es-MX" b="1" dirty="0"/>
          </a:p>
        </p:txBody>
      </p:sp>
      <p:sp>
        <p:nvSpPr>
          <p:cNvPr id="3" name="2 Marcador de contenido"/>
          <p:cNvSpPr>
            <a:spLocks noGrp="1"/>
          </p:cNvSpPr>
          <p:nvPr>
            <p:ph idx="1"/>
          </p:nvPr>
        </p:nvSpPr>
        <p:spPr/>
        <p:txBody>
          <a:bodyPr/>
          <a:lstStyle/>
          <a:p>
            <a:r>
              <a:rPr lang="es-MX" dirty="0" smtClean="0"/>
              <a:t>Recuperar las fuentes de agua de a ciudad de Quito, mediante biorremediación de páramos contaminados por derrames de hidrocarburos empleando cepas bacterianas híbridas sicrotolerantes, obtenidas por la conjugación de  bacterias antárticas y bacterias autóctonas.</a:t>
            </a:r>
            <a:endParaRPr lang="es-MX" dirty="0"/>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OBJETIVOS ESPECÍFICOS</a:t>
            </a:r>
            <a:endParaRPr lang="es-MX" b="1" dirty="0"/>
          </a:p>
        </p:txBody>
      </p:sp>
      <p:sp>
        <p:nvSpPr>
          <p:cNvPr id="3" name="2 Marcador de contenido"/>
          <p:cNvSpPr>
            <a:spLocks noGrp="1"/>
          </p:cNvSpPr>
          <p:nvPr>
            <p:ph idx="1"/>
          </p:nvPr>
        </p:nvSpPr>
        <p:spPr/>
        <p:txBody>
          <a:bodyPr/>
          <a:lstStyle/>
          <a:p>
            <a:r>
              <a:rPr lang="es-MX" dirty="0" smtClean="0"/>
              <a:t>Obtener microorganismos sicrotolerantes capaces de biodegradar hidrocarburos, en la Antártida.</a:t>
            </a:r>
          </a:p>
          <a:p>
            <a:r>
              <a:rPr lang="es-MX" dirty="0" smtClean="0"/>
              <a:t>Correr pruebas de biodegradabilidad de hidrocarburos con cepas antárticas y cepas autóctonas.</a:t>
            </a:r>
          </a:p>
          <a:p>
            <a:r>
              <a:rPr lang="es-MX" dirty="0" smtClean="0"/>
              <a:t>Identificar las cepas con mayor capacidad biodegradora.</a:t>
            </a:r>
          </a:p>
          <a:p>
            <a:r>
              <a:rPr lang="es-MX" dirty="0" smtClean="0"/>
              <a:t>Conjugar las cepas y obtener  microorganismo híbridos, con los cuales limpiar las zonas afectadas por los derrames.</a:t>
            </a:r>
          </a:p>
          <a:p>
            <a:r>
              <a:rPr lang="es-MX" dirty="0" smtClean="0"/>
              <a:t>Identificación genética de las cepas.</a:t>
            </a:r>
          </a:p>
          <a:p>
            <a:endParaRPr lang="es-MX" dirty="0"/>
          </a:p>
        </p:txBody>
      </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OBJETIVOS ESPECÍFICOS</a:t>
            </a:r>
            <a:endParaRPr lang="es-MX" dirty="0"/>
          </a:p>
        </p:txBody>
      </p:sp>
      <p:sp>
        <p:nvSpPr>
          <p:cNvPr id="3" name="2 Marcador de contenido"/>
          <p:cNvSpPr>
            <a:spLocks noGrp="1"/>
          </p:cNvSpPr>
          <p:nvPr>
            <p:ph idx="1"/>
          </p:nvPr>
        </p:nvSpPr>
        <p:spPr/>
        <p:txBody>
          <a:bodyPr/>
          <a:lstStyle/>
          <a:p>
            <a:r>
              <a:rPr lang="es-MX" dirty="0" smtClean="0"/>
              <a:t>Construcción de un cepario de microorganismos para uso ambiental.</a:t>
            </a:r>
          </a:p>
          <a:p>
            <a:r>
              <a:rPr lang="es-MX" dirty="0" smtClean="0"/>
              <a:t>Empleo práctico en la remediación de la zona de Papallacta, fuente potencial de agua para la ciudad de Quito.</a:t>
            </a:r>
            <a:endParaRPr lang="es-MX" dirty="0"/>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p:cNvPicPr>
            <a:picLocks noGrp="1" noChangeAspect="1" noChangeArrowheads="1"/>
          </p:cNvPicPr>
          <p:nvPr>
            <p:ph idx="1"/>
          </p:nvPr>
        </p:nvPicPr>
        <p:blipFill>
          <a:blip r:embed="rId2" cstate="print"/>
          <a:srcRect/>
          <a:stretch>
            <a:fillRect/>
          </a:stretch>
        </p:blipFill>
        <p:spPr bwMode="auto">
          <a:xfrm>
            <a:off x="1357290" y="214290"/>
            <a:ext cx="6786610" cy="6500857"/>
          </a:xfrm>
          <a:prstGeom prst="rect">
            <a:avLst/>
          </a:prstGeom>
          <a:noFill/>
          <a:ln w="9525">
            <a:noFill/>
            <a:miter lim="800000"/>
            <a:headEnd/>
            <a:tailEnd/>
          </a:ln>
          <a:effectLst/>
        </p:spPr>
      </p:pic>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050" name="Picture 2"/>
          <p:cNvPicPr>
            <a:picLocks noGrp="1" noChangeAspect="1" noChangeArrowheads="1"/>
          </p:cNvPicPr>
          <p:nvPr>
            <p:ph idx="1"/>
          </p:nvPr>
        </p:nvPicPr>
        <p:blipFill>
          <a:blip r:embed="rId2" cstate="print"/>
          <a:srcRect/>
          <a:stretch>
            <a:fillRect/>
          </a:stretch>
        </p:blipFill>
        <p:spPr bwMode="auto">
          <a:xfrm>
            <a:off x="1142976" y="357166"/>
            <a:ext cx="7000924" cy="6215105"/>
          </a:xfrm>
          <a:prstGeom prst="rect">
            <a:avLst/>
          </a:prstGeom>
          <a:noFill/>
          <a:ln w="9525">
            <a:noFill/>
            <a:miter lim="800000"/>
            <a:headEnd/>
            <a:tailEnd/>
          </a:ln>
          <a:effectLst/>
        </p:spPr>
      </p:pic>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DESCRIPCIÓN DE LAS ETAPAS</a:t>
            </a:r>
            <a:endParaRPr lang="es-MX" b="1" dirty="0"/>
          </a:p>
        </p:txBody>
      </p:sp>
      <p:sp>
        <p:nvSpPr>
          <p:cNvPr id="3" name="2 Marcador de contenido"/>
          <p:cNvSpPr>
            <a:spLocks noGrp="1"/>
          </p:cNvSpPr>
          <p:nvPr>
            <p:ph idx="1"/>
          </p:nvPr>
        </p:nvSpPr>
        <p:spPr/>
        <p:txBody>
          <a:bodyPr/>
          <a:lstStyle/>
          <a:p>
            <a:r>
              <a:rPr lang="es-MX" dirty="0" smtClean="0"/>
              <a:t>La primera etapa se cumplirá en la Estación Científica Pedro Vicente Maldonado de Ecuador en la Isla Greenwich de la Antártida.</a:t>
            </a:r>
          </a:p>
          <a:p>
            <a:r>
              <a:rPr lang="es-MX" dirty="0" smtClean="0"/>
              <a:t>Se realizarán muestreos en:</a:t>
            </a:r>
          </a:p>
          <a:p>
            <a:pPr marL="514350" indent="-514350">
              <a:buFont typeface="+mj-lt"/>
              <a:buAutoNum type="arabicPeriod"/>
            </a:pPr>
            <a:r>
              <a:rPr lang="es-MX" dirty="0" smtClean="0"/>
              <a:t>Sala de máquinas y almacenamiento de combustibles.</a:t>
            </a:r>
          </a:p>
          <a:p>
            <a:pPr marL="514350" indent="-514350">
              <a:buFont typeface="+mj-lt"/>
              <a:buAutoNum type="arabicPeriod"/>
            </a:pPr>
            <a:r>
              <a:rPr lang="es-MX" dirty="0" smtClean="0"/>
              <a:t>Estación científica  rusa, área de almacenamiento de combustibles.</a:t>
            </a:r>
          </a:p>
          <a:p>
            <a:pPr marL="514350" indent="-514350"/>
            <a:r>
              <a:rPr lang="es-MX" dirty="0" smtClean="0"/>
              <a:t>Siembra en medio nutritivo (verificación de la presencia de microorganismos)</a:t>
            </a:r>
            <a:endParaRPr lang="es-MX"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pPr algn="ctr"/>
            <a:r>
              <a:rPr lang="es-MX" b="1" dirty="0" smtClean="0"/>
              <a:t>PRIMERA ETAPA</a:t>
            </a:r>
            <a:endParaRPr lang="es-MX" b="1" dirty="0"/>
          </a:p>
        </p:txBody>
      </p:sp>
      <p:sp>
        <p:nvSpPr>
          <p:cNvPr id="3" name="2 Marcador de contenido"/>
          <p:cNvSpPr>
            <a:spLocks noGrp="1"/>
          </p:cNvSpPr>
          <p:nvPr>
            <p:ph idx="1"/>
          </p:nvPr>
        </p:nvSpPr>
        <p:spPr/>
        <p:txBody>
          <a:bodyPr/>
          <a:lstStyle/>
          <a:p>
            <a:r>
              <a:rPr lang="es-MX" dirty="0" smtClean="0"/>
              <a:t>Prueba de oxidasas  y</a:t>
            </a:r>
          </a:p>
          <a:p>
            <a:r>
              <a:rPr lang="es-MX" dirty="0" smtClean="0"/>
              <a:t>Tinción de Gram. Placas para su  visualización e identificación en Ecuador.</a:t>
            </a:r>
          </a:p>
          <a:p>
            <a:r>
              <a:rPr lang="es-MX" dirty="0" smtClean="0"/>
              <a:t>Medición de pH, conductividad y temperatura  de los puntos de muestreo.</a:t>
            </a:r>
          </a:p>
          <a:p>
            <a:r>
              <a:rPr lang="es-MX" dirty="0" smtClean="0"/>
              <a:t>Descripción  de las muestras y coordenadas de los puntos de muestreo.</a:t>
            </a:r>
          </a:p>
          <a:p>
            <a:r>
              <a:rPr lang="es-MX" dirty="0" smtClean="0"/>
              <a:t>Toma de muestras de suelos y transporte  hasta Ecuador.</a:t>
            </a:r>
            <a:endParaRPr lang="es-MX"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ujo">
  <a:themeElements>
    <a:clrScheme name="Flujo">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ujo">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ujo">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Flow</Template>
  <TotalTime>374</TotalTime>
  <Words>544</Words>
  <Application>Microsoft Office PowerPoint</Application>
  <PresentationFormat>Presentación en pantalla (4:3)</PresentationFormat>
  <Paragraphs>53</Paragraphs>
  <Slides>15</Slides>
  <Notes>0</Notes>
  <HiddenSlides>0</HiddenSlides>
  <MMClips>0</MMClips>
  <ScaleCrop>false</ScaleCrop>
  <HeadingPairs>
    <vt:vector size="4" baseType="variant">
      <vt:variant>
        <vt:lpstr>Tema</vt:lpstr>
      </vt:variant>
      <vt:variant>
        <vt:i4>1</vt:i4>
      </vt:variant>
      <vt:variant>
        <vt:lpstr>Títulos de diapositiva</vt:lpstr>
      </vt:variant>
      <vt:variant>
        <vt:i4>15</vt:i4>
      </vt:variant>
    </vt:vector>
  </HeadingPairs>
  <TitlesOfParts>
    <vt:vector size="16" baseType="lpstr">
      <vt:lpstr>Flujo</vt:lpstr>
      <vt:lpstr>Bacterias antárticas para la recuperación de páramos contaminados por derrames de crudo</vt:lpstr>
      <vt:lpstr>EL PROBLEMA</vt:lpstr>
      <vt:lpstr>OBJETIVO GENERAL</vt:lpstr>
      <vt:lpstr>OBJETIVOS ESPECÍFICOS</vt:lpstr>
      <vt:lpstr>OBJETIVOS ESPECÍFICOS</vt:lpstr>
      <vt:lpstr>Diapositiva 6</vt:lpstr>
      <vt:lpstr>Diapositiva 7</vt:lpstr>
      <vt:lpstr>DESCRIPCIÓN DE LAS ETAPAS</vt:lpstr>
      <vt:lpstr>PRIMERA ETAPA</vt:lpstr>
      <vt:lpstr>SEGUNDA ETAPA</vt:lpstr>
      <vt:lpstr>TERCERA ETAPA</vt:lpstr>
      <vt:lpstr>CUARTA Y QUINTA ETAPAS</vt:lpstr>
      <vt:lpstr>SEXTA ETAPA</vt:lpstr>
      <vt:lpstr>SÉPTIMA ETAPA</vt:lpstr>
      <vt:lpstr>LIMITACIONES</vt:lpstr>
    </vt:vector>
  </TitlesOfParts>
  <Company>Hewlett-Packard</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Bacterias antárticas para la recuperación de páramos contaminados por derrames de crudo</dc:title>
  <dc:creator>Miguel Gualoto</dc:creator>
  <cp:lastModifiedBy>Miguel Gualoto</cp:lastModifiedBy>
  <cp:revision>6</cp:revision>
  <dcterms:created xsi:type="dcterms:W3CDTF">2010-02-08T11:57:41Z</dcterms:created>
  <dcterms:modified xsi:type="dcterms:W3CDTF">2010-02-15T16:44:38Z</dcterms:modified>
</cp:coreProperties>
</file>

<file path=docProps/thumbnail.jpeg>
</file>