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63" r:id="rId3"/>
    <p:sldId id="267" r:id="rId4"/>
    <p:sldId id="273" r:id="rId5"/>
    <p:sldId id="269" r:id="rId6"/>
    <p:sldId id="270" r:id="rId7"/>
    <p:sldId id="271" r:id="rId8"/>
    <p:sldId id="272" r:id="rId9"/>
    <p:sldId id="261" r:id="rId10"/>
    <p:sldId id="258" r:id="rId11"/>
    <p:sldId id="257" r:id="rId12"/>
    <p:sldId id="259" r:id="rId13"/>
    <p:sldId id="260" r:id="rId14"/>
    <p:sldId id="266" r:id="rId15"/>
    <p:sldId id="265" r:id="rId16"/>
    <p:sldId id="277" r:id="rId17"/>
    <p:sldId id="278" r:id="rId18"/>
    <p:sldId id="274" r:id="rId19"/>
    <p:sldId id="276" r:id="rId20"/>
    <p:sldId id="264" r:id="rId21"/>
    <p:sldId id="275" r:id="rId22"/>
    <p:sldId id="279" r:id="rId23"/>
    <p:sldId id="280" r:id="rId24"/>
    <p:sldId id="281" r:id="rId25"/>
    <p:sldId id="282" r:id="rId26"/>
    <p:sldId id="283" r:id="rId27"/>
    <p:sldId id="285" r:id="rId2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35" autoAdjust="0"/>
    <p:restoredTop sz="86441" autoAdjust="0"/>
  </p:normalViewPr>
  <p:slideViewPr>
    <p:cSldViewPr>
      <p:cViewPr varScale="1">
        <p:scale>
          <a:sx n="63" d="100"/>
          <a:sy n="63" d="100"/>
        </p:scale>
        <p:origin x="-36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50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5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G:\Documentos\Proyectos\Ant&#225;rtida\XVI%20Expedici&#243;n\Recolecci&#243;n%20de%20muestra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G:\Documentos\Proyectos\Ant&#225;rtida\XVI%20Expedici&#243;n\Recolecci&#243;n%20de%20muestra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G:\Documentos\Proyectos\Ant&#225;rtida\XVI%20Expedici&#243;n\resultados%20XVI%20expedici&#243;n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G:\Documentos\Proyectos\Ant&#225;rtida\XVI%20Expedici&#243;n\resultados%20XVI%20expedici&#243;n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G:\Documentos\Proyectos\Ant&#225;rtida\XVI%20Expedici&#243;n\resultados%20XVI%20expedici&#243;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title>
      <c:tx>
        <c:rich>
          <a:bodyPr/>
          <a:lstStyle/>
          <a:p>
            <a:pPr>
              <a:defRPr/>
            </a:pPr>
            <a:r>
              <a:rPr lang="en-US"/>
              <a:t>Número de muestras por sitio de recolección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sz="1400" b="1"/>
                </a:pPr>
                <a:endParaRPr lang="es-ES"/>
              </a:p>
            </c:txPr>
            <c:showVal val="1"/>
          </c:dLbls>
          <c:cat>
            <c:strRef>
              <c:f>Hoja1!$Q$3:$Q$8</c:f>
              <c:strCache>
                <c:ptCount val="6"/>
                <c:pt idx="0">
                  <c:v>BAHIA CHILE</c:v>
                </c:pt>
                <c:pt idx="1">
                  <c:v>BARRIENTOS</c:v>
                </c:pt>
                <c:pt idx="2">
                  <c:v>DEE</c:v>
                </c:pt>
                <c:pt idx="3">
                  <c:v>GREENWICH</c:v>
                </c:pt>
                <c:pt idx="4">
                  <c:v>ROBERTS</c:v>
                </c:pt>
                <c:pt idx="5">
                  <c:v>TORRE</c:v>
                </c:pt>
              </c:strCache>
            </c:strRef>
          </c:cat>
          <c:val>
            <c:numRef>
              <c:f>Hoja1!$R$3:$R$8</c:f>
              <c:numCache>
                <c:formatCode>General</c:formatCode>
                <c:ptCount val="6"/>
                <c:pt idx="0">
                  <c:v>3</c:v>
                </c:pt>
                <c:pt idx="1">
                  <c:v>5</c:v>
                </c:pt>
                <c:pt idx="2">
                  <c:v>4</c:v>
                </c:pt>
                <c:pt idx="3">
                  <c:v>13</c:v>
                </c:pt>
                <c:pt idx="4">
                  <c:v>2</c:v>
                </c:pt>
                <c:pt idx="5">
                  <c:v>3</c:v>
                </c:pt>
              </c:numCache>
            </c:numRef>
          </c:val>
        </c:ser>
        <c:shape val="cylinder"/>
        <c:axId val="65056128"/>
        <c:axId val="68617344"/>
        <c:axId val="0"/>
      </c:bar3DChart>
      <c:catAx>
        <c:axId val="6505612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="1"/>
            </a:pPr>
            <a:endParaRPr lang="es-ES"/>
          </a:p>
        </c:txPr>
        <c:crossAx val="68617344"/>
        <c:crosses val="autoZero"/>
        <c:auto val="1"/>
        <c:lblAlgn val="ctr"/>
        <c:lblOffset val="100"/>
      </c:catAx>
      <c:valAx>
        <c:axId val="68617344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400" b="1"/>
            </a:pPr>
            <a:endParaRPr lang="es-ES"/>
          </a:p>
        </c:txPr>
        <c:crossAx val="65056128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title>
      <c:tx>
        <c:rich>
          <a:bodyPr/>
          <a:lstStyle/>
          <a:p>
            <a:pPr>
              <a:defRPr/>
            </a:pPr>
            <a:r>
              <a:rPr lang="en-US"/>
              <a:t>Número de muestras por tipo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sz="1400" b="1"/>
                </a:pPr>
                <a:endParaRPr lang="es-ES"/>
              </a:p>
            </c:txPr>
            <c:showVal val="1"/>
          </c:dLbls>
          <c:cat>
            <c:strRef>
              <c:f>Hoja1!$T$3:$T$9</c:f>
              <c:strCache>
                <c:ptCount val="7"/>
                <c:pt idx="0">
                  <c:v>ARENA</c:v>
                </c:pt>
                <c:pt idx="1">
                  <c:v>BIOFILMS</c:v>
                </c:pt>
                <c:pt idx="2">
                  <c:v>MATERIAL VEGETAL</c:v>
                </c:pt>
                <c:pt idx="3">
                  <c:v>SEDIMENTO - AGUA DE MAR</c:v>
                </c:pt>
                <c:pt idx="4">
                  <c:v>SEDIMENTO -AGUA DULCE</c:v>
                </c:pt>
                <c:pt idx="5">
                  <c:v>SUELO</c:v>
                </c:pt>
                <c:pt idx="6">
                  <c:v>SUSPENSIONES</c:v>
                </c:pt>
              </c:strCache>
            </c:strRef>
          </c:cat>
          <c:val>
            <c:numRef>
              <c:f>Hoja1!$U$3:$U$9</c:f>
              <c:numCache>
                <c:formatCode>General</c:formatCode>
                <c:ptCount val="7"/>
                <c:pt idx="0">
                  <c:v>8</c:v>
                </c:pt>
                <c:pt idx="1">
                  <c:v>1</c:v>
                </c:pt>
                <c:pt idx="2">
                  <c:v>1</c:v>
                </c:pt>
                <c:pt idx="3">
                  <c:v>4</c:v>
                </c:pt>
                <c:pt idx="4">
                  <c:v>4</c:v>
                </c:pt>
                <c:pt idx="5">
                  <c:v>10</c:v>
                </c:pt>
                <c:pt idx="6">
                  <c:v>2</c:v>
                </c:pt>
              </c:numCache>
            </c:numRef>
          </c:val>
        </c:ser>
        <c:shape val="cylinder"/>
        <c:axId val="66647552"/>
        <c:axId val="66649088"/>
        <c:axId val="0"/>
      </c:bar3DChart>
      <c:catAx>
        <c:axId val="6664755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 b="1"/>
            </a:pPr>
            <a:endParaRPr lang="es-ES"/>
          </a:p>
        </c:txPr>
        <c:crossAx val="66649088"/>
        <c:crosses val="autoZero"/>
        <c:auto val="1"/>
        <c:lblAlgn val="ctr"/>
        <c:lblOffset val="100"/>
      </c:catAx>
      <c:valAx>
        <c:axId val="66649088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400" b="1"/>
            </a:pPr>
            <a:endParaRPr lang="es-ES"/>
          </a:p>
        </c:txPr>
        <c:crossAx val="66647552"/>
        <c:crosses val="autoZero"/>
        <c:crossBetween val="between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title>
      <c:tx>
        <c:rich>
          <a:bodyPr/>
          <a:lstStyle/>
          <a:p>
            <a:pPr>
              <a:defRPr/>
            </a:pPr>
            <a:r>
              <a:rPr lang="es-ES"/>
              <a:t>Población de bacterias (ufc/g)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Hoja2!$J$2</c:f>
              <c:strCache>
                <c:ptCount val="1"/>
                <c:pt idx="0">
                  <c:v>22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es-ES"/>
              </a:p>
            </c:txPr>
            <c:showVal val="1"/>
          </c:dLbls>
          <c:cat>
            <c:strRef>
              <c:f>Hoja2!$I$3:$I$5</c:f>
              <c:strCache>
                <c:ptCount val="3"/>
                <c:pt idx="0">
                  <c:v>TIERRA</c:v>
                </c:pt>
                <c:pt idx="1">
                  <c:v>ARENA</c:v>
                </c:pt>
                <c:pt idx="2">
                  <c:v>SEDIMENTO</c:v>
                </c:pt>
              </c:strCache>
            </c:strRef>
          </c:cat>
          <c:val>
            <c:numRef>
              <c:f>Hoja2!$J$3:$J$5</c:f>
              <c:numCache>
                <c:formatCode>0.00E+00</c:formatCode>
                <c:ptCount val="3"/>
                <c:pt idx="0">
                  <c:v>23365.384615384617</c:v>
                </c:pt>
                <c:pt idx="1">
                  <c:v>1086206.8965517243</c:v>
                </c:pt>
                <c:pt idx="2">
                  <c:v>39396.226415094337</c:v>
                </c:pt>
              </c:numCache>
            </c:numRef>
          </c:val>
        </c:ser>
        <c:ser>
          <c:idx val="1"/>
          <c:order val="1"/>
          <c:tx>
            <c:strRef>
              <c:f>Hoja2!$K$2</c:f>
              <c:strCache>
                <c:ptCount val="1"/>
                <c:pt idx="0">
                  <c:v>9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es-ES"/>
              </a:p>
            </c:txPr>
            <c:showVal val="1"/>
          </c:dLbls>
          <c:cat>
            <c:strRef>
              <c:f>Hoja2!$I$3:$I$5</c:f>
              <c:strCache>
                <c:ptCount val="3"/>
                <c:pt idx="0">
                  <c:v>TIERRA</c:v>
                </c:pt>
                <c:pt idx="1">
                  <c:v>ARENA</c:v>
                </c:pt>
                <c:pt idx="2">
                  <c:v>SEDIMENTO</c:v>
                </c:pt>
              </c:strCache>
            </c:strRef>
          </c:cat>
          <c:val>
            <c:numRef>
              <c:f>Hoja2!$K$3:$K$5</c:f>
              <c:numCache>
                <c:formatCode>0.00E+00</c:formatCode>
                <c:ptCount val="3"/>
                <c:pt idx="0">
                  <c:v>14278.846153846152</c:v>
                </c:pt>
                <c:pt idx="1">
                  <c:v>3227586.2068965524</c:v>
                </c:pt>
                <c:pt idx="2">
                  <c:v>0</c:v>
                </c:pt>
              </c:numCache>
            </c:numRef>
          </c:val>
        </c:ser>
        <c:shape val="cylinder"/>
        <c:axId val="68659072"/>
        <c:axId val="68660608"/>
        <c:axId val="0"/>
      </c:bar3DChart>
      <c:catAx>
        <c:axId val="6865907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es-ES"/>
          </a:p>
        </c:txPr>
        <c:crossAx val="68660608"/>
        <c:crosses val="autoZero"/>
        <c:auto val="1"/>
        <c:lblAlgn val="ctr"/>
        <c:lblOffset val="100"/>
      </c:catAx>
      <c:valAx>
        <c:axId val="68660608"/>
        <c:scaling>
          <c:logBase val="10"/>
          <c:orientation val="minMax"/>
        </c:scaling>
        <c:axPos val="l"/>
        <c:numFmt formatCode="0.00E+00" sourceLinked="1"/>
        <c:tickLblPos val="nextTo"/>
        <c:txPr>
          <a:bodyPr/>
          <a:lstStyle/>
          <a:p>
            <a:pPr>
              <a:defRPr sz="1400" b="1"/>
            </a:pPr>
            <a:endParaRPr lang="es-ES"/>
          </a:p>
        </c:txPr>
        <c:crossAx val="6865907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 b="1"/>
          </a:pPr>
          <a:endParaRPr lang="es-ES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title>
      <c:tx>
        <c:rich>
          <a:bodyPr/>
          <a:lstStyle/>
          <a:p>
            <a:pPr>
              <a:defRPr/>
            </a:pPr>
            <a:r>
              <a:rPr lang="es-ES"/>
              <a:t>Población</a:t>
            </a:r>
            <a:r>
              <a:rPr lang="es-ES" baseline="0"/>
              <a:t> de hongos (ufc/g)</a:t>
            </a:r>
            <a:endParaRPr lang="es-ES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Hoja2!$I$6</c:f>
              <c:strCache>
                <c:ptCount val="1"/>
                <c:pt idx="0">
                  <c:v>TIERRA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>
                    <a:solidFill>
                      <a:sysClr val="windowText" lastClr="000000"/>
                    </a:solidFill>
                  </a:defRPr>
                </a:pPr>
                <a:endParaRPr lang="es-ES"/>
              </a:p>
            </c:txPr>
            <c:showVal val="1"/>
          </c:dLbls>
          <c:cat>
            <c:numRef>
              <c:f>Hoja2!$J$2:$K$2</c:f>
              <c:numCache>
                <c:formatCode>General</c:formatCode>
                <c:ptCount val="2"/>
                <c:pt idx="0">
                  <c:v>22</c:v>
                </c:pt>
                <c:pt idx="1">
                  <c:v>9</c:v>
                </c:pt>
              </c:numCache>
            </c:numRef>
          </c:cat>
          <c:val>
            <c:numRef>
              <c:f>Hoja2!$J$6:$K$6</c:f>
              <c:numCache>
                <c:formatCode>0.00E+00</c:formatCode>
                <c:ptCount val="2"/>
                <c:pt idx="0">
                  <c:v>8653.8461538461524</c:v>
                </c:pt>
                <c:pt idx="1">
                  <c:v>27259.615384615383</c:v>
                </c:pt>
              </c:numCache>
            </c:numRef>
          </c:val>
        </c:ser>
        <c:ser>
          <c:idx val="1"/>
          <c:order val="1"/>
          <c:tx>
            <c:strRef>
              <c:f>Hoja2!$I$7</c:f>
              <c:strCache>
                <c:ptCount val="1"/>
                <c:pt idx="0">
                  <c:v>ARENA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es-ES"/>
              </a:p>
            </c:txPr>
            <c:showVal val="1"/>
          </c:dLbls>
          <c:cat>
            <c:numRef>
              <c:f>Hoja2!$J$2:$K$2</c:f>
              <c:numCache>
                <c:formatCode>General</c:formatCode>
                <c:ptCount val="2"/>
                <c:pt idx="0">
                  <c:v>22</c:v>
                </c:pt>
                <c:pt idx="1">
                  <c:v>9</c:v>
                </c:pt>
              </c:numCache>
            </c:numRef>
          </c:cat>
          <c:val>
            <c:numRef>
              <c:f>Hoja2!$J$7:$K$7</c:f>
              <c:numCache>
                <c:formatCode>0.00E+00</c:formatCode>
                <c:ptCount val="2"/>
                <c:pt idx="0">
                  <c:v>387.93103448275861</c:v>
                </c:pt>
                <c:pt idx="1">
                  <c:v>3879.310344827587</c:v>
                </c:pt>
              </c:numCache>
            </c:numRef>
          </c:val>
        </c:ser>
        <c:shape val="cylinder"/>
        <c:axId val="68978176"/>
        <c:axId val="68979712"/>
        <c:axId val="0"/>
      </c:bar3DChart>
      <c:catAx>
        <c:axId val="689781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es-ES"/>
          </a:p>
        </c:txPr>
        <c:crossAx val="68979712"/>
        <c:crosses val="autoZero"/>
        <c:auto val="1"/>
        <c:lblAlgn val="ctr"/>
        <c:lblOffset val="100"/>
      </c:catAx>
      <c:valAx>
        <c:axId val="68979712"/>
        <c:scaling>
          <c:logBase val="10"/>
          <c:orientation val="minMax"/>
        </c:scaling>
        <c:axPos val="l"/>
        <c:numFmt formatCode="0.00E+00" sourceLinked="1"/>
        <c:tickLblPos val="nextTo"/>
        <c:txPr>
          <a:bodyPr/>
          <a:lstStyle/>
          <a:p>
            <a:pPr>
              <a:defRPr sz="1400" b="1"/>
            </a:pPr>
            <a:endParaRPr lang="es-ES"/>
          </a:p>
        </c:txPr>
        <c:crossAx val="6897817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 b="1"/>
          </a:pPr>
          <a:endParaRPr lang="es-ES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title>
      <c:tx>
        <c:rich>
          <a:bodyPr/>
          <a:lstStyle/>
          <a:p>
            <a:pPr>
              <a:defRPr/>
            </a:pPr>
            <a:r>
              <a:rPr lang="es-ES"/>
              <a:t>ufc/g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Hoja3!$K$1</c:f>
              <c:strCache>
                <c:ptCount val="1"/>
                <c:pt idx="0">
                  <c:v>BACTERIAS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es-ES"/>
              </a:p>
            </c:txPr>
            <c:showVal val="1"/>
          </c:dLbls>
          <c:cat>
            <c:numRef>
              <c:f>Hoja3!$J$2:$J$4</c:f>
              <c:numCache>
                <c:formatCode>General</c:formatCod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numCache>
            </c:numRef>
          </c:cat>
          <c:val>
            <c:numRef>
              <c:f>Hoja3!$K$2:$K$4</c:f>
              <c:numCache>
                <c:formatCode>0.00E+00</c:formatCode>
                <c:ptCount val="3"/>
                <c:pt idx="0">
                  <c:v>360000</c:v>
                </c:pt>
                <c:pt idx="1">
                  <c:v>810000</c:v>
                </c:pt>
                <c:pt idx="2">
                  <c:v>23365.384615384617</c:v>
                </c:pt>
              </c:numCache>
            </c:numRef>
          </c:val>
        </c:ser>
        <c:ser>
          <c:idx val="1"/>
          <c:order val="1"/>
          <c:tx>
            <c:strRef>
              <c:f>Hoja3!$L$1</c:f>
              <c:strCache>
                <c:ptCount val="1"/>
                <c:pt idx="0">
                  <c:v>HONGOS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>
                    <a:solidFill>
                      <a:srgbClr val="FF0000"/>
                    </a:solidFill>
                  </a:defRPr>
                </a:pPr>
                <a:endParaRPr lang="es-ES"/>
              </a:p>
            </c:txPr>
            <c:showVal val="1"/>
          </c:dLbls>
          <c:cat>
            <c:numRef>
              <c:f>Hoja3!$J$2:$J$4</c:f>
              <c:numCache>
                <c:formatCode>General</c:formatCod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numCache>
            </c:numRef>
          </c:cat>
          <c:val>
            <c:numRef>
              <c:f>Hoja3!$L$2:$L$4</c:f>
              <c:numCache>
                <c:formatCode>0.00E+00</c:formatCode>
                <c:ptCount val="3"/>
                <c:pt idx="0">
                  <c:v>19800</c:v>
                </c:pt>
                <c:pt idx="1">
                  <c:v>10800</c:v>
                </c:pt>
                <c:pt idx="2">
                  <c:v>27259.615384615383</c:v>
                </c:pt>
              </c:numCache>
            </c:numRef>
          </c:val>
        </c:ser>
        <c:marker val="1"/>
        <c:axId val="68996480"/>
        <c:axId val="69002368"/>
      </c:lineChart>
      <c:catAx>
        <c:axId val="689964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 b="1"/>
            </a:pPr>
            <a:endParaRPr lang="es-ES"/>
          </a:p>
        </c:txPr>
        <c:crossAx val="69002368"/>
        <c:crosses val="autoZero"/>
        <c:auto val="1"/>
        <c:lblAlgn val="ctr"/>
        <c:lblOffset val="100"/>
      </c:catAx>
      <c:valAx>
        <c:axId val="69002368"/>
        <c:scaling>
          <c:logBase val="10"/>
          <c:orientation val="minMax"/>
          <c:min val="1000"/>
        </c:scaling>
        <c:axPos val="l"/>
        <c:majorGridlines/>
        <c:numFmt formatCode="0.00E+00" sourceLinked="1"/>
        <c:tickLblPos val="nextTo"/>
        <c:txPr>
          <a:bodyPr/>
          <a:lstStyle/>
          <a:p>
            <a:pPr>
              <a:defRPr sz="1600" b="1"/>
            </a:pPr>
            <a:endParaRPr lang="es-ES"/>
          </a:p>
        </c:txPr>
        <c:crossAx val="6899648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txPr>
        <a:bodyPr/>
        <a:lstStyle/>
        <a:p>
          <a:pPr>
            <a:defRPr sz="1400" b="1"/>
          </a:pPr>
          <a:endParaRPr lang="es-ES"/>
        </a:p>
      </c:txPr>
    </c:legend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24A97-6496-4AB7-9998-DB6B9ADC9622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83AB1-170A-4DB9-B671-3FCF524DE2F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B6663-4248-4C24-B2E6-EC135F12A10D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450D7-1506-4242-AEF8-3B8522C4316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450D7-1506-4242-AEF8-3B8522C4316C}" type="slidenum">
              <a:rPr lang="es-ES" smtClean="0"/>
              <a:pPr/>
              <a:t>23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8276-D229-4382-AA43-16AD071F3D00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C75-7A2C-45BC-888C-FCE25D58A7D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8276-D229-4382-AA43-16AD071F3D00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C75-7A2C-45BC-888C-FCE25D58A7D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8276-D229-4382-AA43-16AD071F3D00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C75-7A2C-45BC-888C-FCE25D58A7D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571504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 smtClean="0"/>
              <a:t>Haga clic para modificar el estilo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14282" y="3214686"/>
            <a:ext cx="4388676" cy="428628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214282" y="857232"/>
            <a:ext cx="4388676" cy="221457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786314" y="3214686"/>
            <a:ext cx="4214842" cy="428628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786314" y="857232"/>
            <a:ext cx="4214842" cy="221457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10" name="2 Marcador de texto"/>
          <p:cNvSpPr>
            <a:spLocks noGrp="1"/>
          </p:cNvSpPr>
          <p:nvPr>
            <p:ph type="body" idx="10"/>
          </p:nvPr>
        </p:nvSpPr>
        <p:spPr>
          <a:xfrm>
            <a:off x="214282" y="6215082"/>
            <a:ext cx="4388676" cy="428628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</a:t>
            </a:r>
          </a:p>
        </p:txBody>
      </p:sp>
      <p:sp>
        <p:nvSpPr>
          <p:cNvPr id="11" name="3 Marcador de contenido"/>
          <p:cNvSpPr>
            <a:spLocks noGrp="1"/>
          </p:cNvSpPr>
          <p:nvPr>
            <p:ph sz="half" idx="11"/>
          </p:nvPr>
        </p:nvSpPr>
        <p:spPr>
          <a:xfrm>
            <a:off x="214282" y="3857628"/>
            <a:ext cx="4388676" cy="221457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12" name="4 Marcador de texto"/>
          <p:cNvSpPr>
            <a:spLocks noGrp="1"/>
          </p:cNvSpPr>
          <p:nvPr>
            <p:ph type="body" sz="quarter" idx="12"/>
          </p:nvPr>
        </p:nvSpPr>
        <p:spPr>
          <a:xfrm>
            <a:off x="4786314" y="6215082"/>
            <a:ext cx="4214842" cy="428628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</a:t>
            </a:r>
          </a:p>
        </p:txBody>
      </p:sp>
      <p:sp>
        <p:nvSpPr>
          <p:cNvPr id="13" name="5 Marcador de contenido"/>
          <p:cNvSpPr>
            <a:spLocks noGrp="1"/>
          </p:cNvSpPr>
          <p:nvPr>
            <p:ph sz="quarter" idx="13"/>
          </p:nvPr>
        </p:nvSpPr>
        <p:spPr>
          <a:xfrm>
            <a:off x="4786314" y="3857628"/>
            <a:ext cx="4214842" cy="221457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571504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 smtClean="0"/>
              <a:t>Haga clic para modificar el estilo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42844" y="3286124"/>
            <a:ext cx="2900989" cy="35719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142844" y="1285860"/>
            <a:ext cx="2900989" cy="19288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214678" y="3286124"/>
            <a:ext cx="2786082" cy="35719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214678" y="1285860"/>
            <a:ext cx="2786082" cy="19288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14" name="4 Marcador de texto"/>
          <p:cNvSpPr>
            <a:spLocks noGrp="1"/>
          </p:cNvSpPr>
          <p:nvPr>
            <p:ph type="body" sz="quarter" idx="10"/>
          </p:nvPr>
        </p:nvSpPr>
        <p:spPr>
          <a:xfrm>
            <a:off x="6215074" y="3286124"/>
            <a:ext cx="2786082" cy="35719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</a:t>
            </a:r>
          </a:p>
        </p:txBody>
      </p:sp>
      <p:sp>
        <p:nvSpPr>
          <p:cNvPr id="15" name="5 Marcador de contenido"/>
          <p:cNvSpPr>
            <a:spLocks noGrp="1"/>
          </p:cNvSpPr>
          <p:nvPr>
            <p:ph sz="quarter" idx="11"/>
          </p:nvPr>
        </p:nvSpPr>
        <p:spPr>
          <a:xfrm>
            <a:off x="6215074" y="1285860"/>
            <a:ext cx="2786082" cy="19288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16" name="2 Marcador de texto"/>
          <p:cNvSpPr>
            <a:spLocks noGrp="1"/>
          </p:cNvSpPr>
          <p:nvPr>
            <p:ph type="body" idx="12"/>
          </p:nvPr>
        </p:nvSpPr>
        <p:spPr>
          <a:xfrm>
            <a:off x="142844" y="6429396"/>
            <a:ext cx="2900989" cy="35719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</a:t>
            </a:r>
          </a:p>
        </p:txBody>
      </p:sp>
      <p:sp>
        <p:nvSpPr>
          <p:cNvPr id="17" name="3 Marcador de contenido"/>
          <p:cNvSpPr>
            <a:spLocks noGrp="1"/>
          </p:cNvSpPr>
          <p:nvPr>
            <p:ph sz="half" idx="13"/>
          </p:nvPr>
        </p:nvSpPr>
        <p:spPr>
          <a:xfrm>
            <a:off x="142844" y="4214818"/>
            <a:ext cx="2900989" cy="21431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endParaRPr lang="es-ES" dirty="0"/>
          </a:p>
        </p:txBody>
      </p:sp>
      <p:sp>
        <p:nvSpPr>
          <p:cNvPr id="18" name="4 Marcador de texto"/>
          <p:cNvSpPr>
            <a:spLocks noGrp="1"/>
          </p:cNvSpPr>
          <p:nvPr>
            <p:ph type="body" sz="quarter" idx="14"/>
          </p:nvPr>
        </p:nvSpPr>
        <p:spPr>
          <a:xfrm>
            <a:off x="3214678" y="6429396"/>
            <a:ext cx="2786082" cy="35719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</a:t>
            </a:r>
          </a:p>
        </p:txBody>
      </p:sp>
      <p:sp>
        <p:nvSpPr>
          <p:cNvPr id="19" name="5 Marcador de contenido"/>
          <p:cNvSpPr>
            <a:spLocks noGrp="1"/>
          </p:cNvSpPr>
          <p:nvPr>
            <p:ph sz="quarter" idx="15"/>
          </p:nvPr>
        </p:nvSpPr>
        <p:spPr>
          <a:xfrm>
            <a:off x="3214678" y="4214818"/>
            <a:ext cx="2786082" cy="21431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20" name="4 Marcador de texto"/>
          <p:cNvSpPr>
            <a:spLocks noGrp="1"/>
          </p:cNvSpPr>
          <p:nvPr>
            <p:ph type="body" sz="quarter" idx="16"/>
          </p:nvPr>
        </p:nvSpPr>
        <p:spPr>
          <a:xfrm>
            <a:off x="6215074" y="6429396"/>
            <a:ext cx="2786082" cy="357190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</a:t>
            </a:r>
          </a:p>
        </p:txBody>
      </p:sp>
      <p:sp>
        <p:nvSpPr>
          <p:cNvPr id="21" name="5 Marcador de contenido"/>
          <p:cNvSpPr>
            <a:spLocks noGrp="1"/>
          </p:cNvSpPr>
          <p:nvPr>
            <p:ph sz="quarter" idx="17"/>
          </p:nvPr>
        </p:nvSpPr>
        <p:spPr>
          <a:xfrm>
            <a:off x="6215074" y="4214818"/>
            <a:ext cx="2786082" cy="21431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22" name="4 Marcador de texto"/>
          <p:cNvSpPr>
            <a:spLocks noGrp="1"/>
          </p:cNvSpPr>
          <p:nvPr>
            <p:ph type="body" sz="quarter" idx="18"/>
          </p:nvPr>
        </p:nvSpPr>
        <p:spPr>
          <a:xfrm>
            <a:off x="3214678" y="3714752"/>
            <a:ext cx="2786082" cy="428628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</a:t>
            </a:r>
          </a:p>
        </p:txBody>
      </p:sp>
      <p:sp>
        <p:nvSpPr>
          <p:cNvPr id="23" name="4 Marcador de texto"/>
          <p:cNvSpPr>
            <a:spLocks noGrp="1"/>
          </p:cNvSpPr>
          <p:nvPr>
            <p:ph type="body" sz="quarter" idx="19"/>
          </p:nvPr>
        </p:nvSpPr>
        <p:spPr>
          <a:xfrm>
            <a:off x="3214678" y="785794"/>
            <a:ext cx="2786082" cy="428628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8276-D229-4382-AA43-16AD071F3D00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C75-7A2C-45BC-888C-FCE25D58A7D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8276-D229-4382-AA43-16AD071F3D00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C75-7A2C-45BC-888C-FCE25D58A7D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8276-D229-4382-AA43-16AD071F3D00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C75-7A2C-45BC-888C-FCE25D58A7D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8276-D229-4382-AA43-16AD071F3D00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C75-7A2C-45BC-888C-FCE25D58A7D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8276-D229-4382-AA43-16AD071F3D00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C75-7A2C-45BC-888C-FCE25D58A7D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8276-D229-4382-AA43-16AD071F3D00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C75-7A2C-45BC-888C-FCE25D58A7D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8276-D229-4382-AA43-16AD071F3D00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C75-7A2C-45BC-888C-FCE25D58A7D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582594"/>
          </a:xfrm>
        </p:spPr>
        <p:txBody>
          <a:bodyPr/>
          <a:lstStyle/>
          <a:p>
            <a:r>
              <a:rPr lang="es-ES" dirty="0" smtClean="0"/>
              <a:t>Haga clic para modificar el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158" y="785794"/>
            <a:ext cx="8229600" cy="2071703"/>
          </a:xfrm>
        </p:spPr>
        <p:txBody>
          <a:bodyPr/>
          <a:lstStyle/>
          <a:p>
            <a:pPr lvl="0"/>
            <a:endParaRPr lang="es-ES" dirty="0"/>
          </a:p>
        </p:txBody>
      </p:sp>
      <p:sp>
        <p:nvSpPr>
          <p:cNvPr id="7" name="2 Marcador de contenido"/>
          <p:cNvSpPr>
            <a:spLocks noGrp="1"/>
          </p:cNvSpPr>
          <p:nvPr>
            <p:ph idx="10"/>
          </p:nvPr>
        </p:nvSpPr>
        <p:spPr>
          <a:xfrm>
            <a:off x="357158" y="2664606"/>
            <a:ext cx="8229600" cy="2071703"/>
          </a:xfrm>
        </p:spPr>
        <p:txBody>
          <a:bodyPr/>
          <a:lstStyle/>
          <a:p>
            <a:pPr lvl="0"/>
            <a:endParaRPr lang="es-ES" dirty="0"/>
          </a:p>
        </p:txBody>
      </p:sp>
      <p:sp>
        <p:nvSpPr>
          <p:cNvPr id="8" name="2 Marcador de contenido"/>
          <p:cNvSpPr>
            <a:spLocks noGrp="1"/>
          </p:cNvSpPr>
          <p:nvPr>
            <p:ph idx="11"/>
          </p:nvPr>
        </p:nvSpPr>
        <p:spPr>
          <a:xfrm>
            <a:off x="357158" y="4543419"/>
            <a:ext cx="8229600" cy="2071703"/>
          </a:xfrm>
        </p:spPr>
        <p:txBody>
          <a:bodyPr/>
          <a:lstStyle/>
          <a:p>
            <a:pPr lvl="0"/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560390"/>
            <a:ext cx="8229600" cy="582594"/>
          </a:xfrm>
        </p:spPr>
        <p:txBody>
          <a:bodyPr/>
          <a:lstStyle/>
          <a:p>
            <a:r>
              <a:rPr lang="es-ES" dirty="0" smtClean="0"/>
              <a:t>Haga clic para modificar el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1406" y="2143116"/>
            <a:ext cx="2928958" cy="2071703"/>
          </a:xfrm>
        </p:spPr>
        <p:txBody>
          <a:bodyPr/>
          <a:lstStyle/>
          <a:p>
            <a:pPr lvl="0"/>
            <a:endParaRPr lang="es-ES" dirty="0"/>
          </a:p>
        </p:txBody>
      </p:sp>
      <p:sp>
        <p:nvSpPr>
          <p:cNvPr id="7" name="2 Marcador de contenido"/>
          <p:cNvSpPr>
            <a:spLocks noGrp="1"/>
          </p:cNvSpPr>
          <p:nvPr>
            <p:ph idx="10"/>
          </p:nvPr>
        </p:nvSpPr>
        <p:spPr>
          <a:xfrm>
            <a:off x="3107521" y="2143116"/>
            <a:ext cx="2928958" cy="2071703"/>
          </a:xfrm>
        </p:spPr>
        <p:txBody>
          <a:bodyPr/>
          <a:lstStyle/>
          <a:p>
            <a:pPr lvl="0"/>
            <a:endParaRPr lang="es-ES" dirty="0"/>
          </a:p>
        </p:txBody>
      </p:sp>
      <p:sp>
        <p:nvSpPr>
          <p:cNvPr id="8" name="2 Marcador de contenido"/>
          <p:cNvSpPr>
            <a:spLocks noGrp="1"/>
          </p:cNvSpPr>
          <p:nvPr>
            <p:ph idx="11"/>
          </p:nvPr>
        </p:nvSpPr>
        <p:spPr>
          <a:xfrm>
            <a:off x="6143636" y="2143116"/>
            <a:ext cx="2928958" cy="2071703"/>
          </a:xfrm>
        </p:spPr>
        <p:txBody>
          <a:bodyPr/>
          <a:lstStyle/>
          <a:p>
            <a:pPr lvl="0"/>
            <a:endParaRPr lang="es-ES" dirty="0"/>
          </a:p>
        </p:txBody>
      </p:sp>
      <p:sp>
        <p:nvSpPr>
          <p:cNvPr id="6" name="2 Marcador de texto"/>
          <p:cNvSpPr>
            <a:spLocks noGrp="1"/>
          </p:cNvSpPr>
          <p:nvPr>
            <p:ph type="body" idx="12"/>
          </p:nvPr>
        </p:nvSpPr>
        <p:spPr>
          <a:xfrm>
            <a:off x="71406" y="4286256"/>
            <a:ext cx="292895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</a:t>
            </a:r>
          </a:p>
        </p:txBody>
      </p:sp>
      <p:sp>
        <p:nvSpPr>
          <p:cNvPr id="9" name="2 Marcador de texto"/>
          <p:cNvSpPr>
            <a:spLocks noGrp="1"/>
          </p:cNvSpPr>
          <p:nvPr>
            <p:ph type="body" idx="13"/>
          </p:nvPr>
        </p:nvSpPr>
        <p:spPr>
          <a:xfrm>
            <a:off x="3107521" y="4286256"/>
            <a:ext cx="292895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</a:t>
            </a:r>
          </a:p>
        </p:txBody>
      </p:sp>
      <p:sp>
        <p:nvSpPr>
          <p:cNvPr id="10" name="2 Marcador de texto"/>
          <p:cNvSpPr>
            <a:spLocks noGrp="1"/>
          </p:cNvSpPr>
          <p:nvPr>
            <p:ph type="body" idx="14"/>
          </p:nvPr>
        </p:nvSpPr>
        <p:spPr>
          <a:xfrm>
            <a:off x="6143636" y="4286256"/>
            <a:ext cx="292895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1406" y="71414"/>
            <a:ext cx="2928958" cy="2214579"/>
          </a:xfrm>
        </p:spPr>
        <p:txBody>
          <a:bodyPr/>
          <a:lstStyle/>
          <a:p>
            <a:pPr lvl="0"/>
            <a:endParaRPr lang="es-ES" dirty="0"/>
          </a:p>
        </p:txBody>
      </p:sp>
      <p:sp>
        <p:nvSpPr>
          <p:cNvPr id="7" name="2 Marcador de contenido"/>
          <p:cNvSpPr>
            <a:spLocks noGrp="1"/>
          </p:cNvSpPr>
          <p:nvPr>
            <p:ph idx="10"/>
          </p:nvPr>
        </p:nvSpPr>
        <p:spPr>
          <a:xfrm>
            <a:off x="3107521" y="71414"/>
            <a:ext cx="2928958" cy="2214579"/>
          </a:xfrm>
        </p:spPr>
        <p:txBody>
          <a:bodyPr/>
          <a:lstStyle/>
          <a:p>
            <a:pPr lvl="0"/>
            <a:endParaRPr lang="es-ES" dirty="0"/>
          </a:p>
        </p:txBody>
      </p:sp>
      <p:sp>
        <p:nvSpPr>
          <p:cNvPr id="8" name="2 Marcador de contenido"/>
          <p:cNvSpPr>
            <a:spLocks noGrp="1"/>
          </p:cNvSpPr>
          <p:nvPr>
            <p:ph idx="11"/>
          </p:nvPr>
        </p:nvSpPr>
        <p:spPr>
          <a:xfrm>
            <a:off x="6143636" y="71414"/>
            <a:ext cx="2928958" cy="2214579"/>
          </a:xfrm>
        </p:spPr>
        <p:txBody>
          <a:bodyPr/>
          <a:lstStyle/>
          <a:p>
            <a:pPr lvl="0"/>
            <a:endParaRPr lang="es-ES" dirty="0"/>
          </a:p>
        </p:txBody>
      </p:sp>
      <p:sp>
        <p:nvSpPr>
          <p:cNvPr id="11" name="2 Marcador de contenido"/>
          <p:cNvSpPr>
            <a:spLocks noGrp="1"/>
          </p:cNvSpPr>
          <p:nvPr>
            <p:ph idx="12"/>
          </p:nvPr>
        </p:nvSpPr>
        <p:spPr>
          <a:xfrm>
            <a:off x="71406" y="2321710"/>
            <a:ext cx="2928958" cy="2214579"/>
          </a:xfrm>
        </p:spPr>
        <p:txBody>
          <a:bodyPr/>
          <a:lstStyle/>
          <a:p>
            <a:pPr lvl="0"/>
            <a:endParaRPr lang="es-ES" dirty="0"/>
          </a:p>
        </p:txBody>
      </p:sp>
      <p:sp>
        <p:nvSpPr>
          <p:cNvPr id="12" name="2 Marcador de contenido"/>
          <p:cNvSpPr>
            <a:spLocks noGrp="1"/>
          </p:cNvSpPr>
          <p:nvPr>
            <p:ph idx="13"/>
          </p:nvPr>
        </p:nvSpPr>
        <p:spPr>
          <a:xfrm>
            <a:off x="3107521" y="2321710"/>
            <a:ext cx="2928958" cy="2214579"/>
          </a:xfrm>
        </p:spPr>
        <p:txBody>
          <a:bodyPr/>
          <a:lstStyle/>
          <a:p>
            <a:pPr lvl="0"/>
            <a:endParaRPr lang="es-ES" dirty="0"/>
          </a:p>
        </p:txBody>
      </p:sp>
      <p:sp>
        <p:nvSpPr>
          <p:cNvPr id="13" name="2 Marcador de contenido"/>
          <p:cNvSpPr>
            <a:spLocks noGrp="1"/>
          </p:cNvSpPr>
          <p:nvPr>
            <p:ph idx="14"/>
          </p:nvPr>
        </p:nvSpPr>
        <p:spPr>
          <a:xfrm>
            <a:off x="6143636" y="2321710"/>
            <a:ext cx="2928958" cy="2214579"/>
          </a:xfrm>
        </p:spPr>
        <p:txBody>
          <a:bodyPr/>
          <a:lstStyle/>
          <a:p>
            <a:pPr lvl="0"/>
            <a:endParaRPr lang="es-ES" dirty="0"/>
          </a:p>
        </p:txBody>
      </p:sp>
      <p:sp>
        <p:nvSpPr>
          <p:cNvPr id="14" name="2 Marcador de contenido"/>
          <p:cNvSpPr>
            <a:spLocks noGrp="1"/>
          </p:cNvSpPr>
          <p:nvPr>
            <p:ph idx="15"/>
          </p:nvPr>
        </p:nvSpPr>
        <p:spPr>
          <a:xfrm>
            <a:off x="71406" y="4572007"/>
            <a:ext cx="2928958" cy="2214579"/>
          </a:xfrm>
        </p:spPr>
        <p:txBody>
          <a:bodyPr/>
          <a:lstStyle/>
          <a:p>
            <a:pPr lvl="0"/>
            <a:endParaRPr lang="es-ES" dirty="0"/>
          </a:p>
        </p:txBody>
      </p:sp>
      <p:sp>
        <p:nvSpPr>
          <p:cNvPr id="15" name="2 Marcador de contenido"/>
          <p:cNvSpPr>
            <a:spLocks noGrp="1"/>
          </p:cNvSpPr>
          <p:nvPr>
            <p:ph idx="16"/>
          </p:nvPr>
        </p:nvSpPr>
        <p:spPr>
          <a:xfrm>
            <a:off x="3107521" y="4572007"/>
            <a:ext cx="2928958" cy="2214579"/>
          </a:xfrm>
        </p:spPr>
        <p:txBody>
          <a:bodyPr/>
          <a:lstStyle/>
          <a:p>
            <a:pPr lvl="0"/>
            <a:endParaRPr lang="es-ES" dirty="0"/>
          </a:p>
        </p:txBody>
      </p:sp>
      <p:sp>
        <p:nvSpPr>
          <p:cNvPr id="16" name="2 Marcador de contenido"/>
          <p:cNvSpPr>
            <a:spLocks noGrp="1"/>
          </p:cNvSpPr>
          <p:nvPr>
            <p:ph idx="17"/>
          </p:nvPr>
        </p:nvSpPr>
        <p:spPr>
          <a:xfrm>
            <a:off x="6143636" y="4572007"/>
            <a:ext cx="2928958" cy="2214579"/>
          </a:xfrm>
        </p:spPr>
        <p:txBody>
          <a:bodyPr/>
          <a:lstStyle/>
          <a:p>
            <a:pPr lvl="0"/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00792"/>
          </a:xfrm>
        </p:spPr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00792"/>
          </a:xfrm>
        </p:spPr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8276-D229-4382-AA43-16AD071F3D00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D8C75-7A2C-45BC-888C-FCE25D58A7D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08276-D229-4382-AA43-16AD071F3D00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D8C75-7A2C-45BC-888C-FCE25D58A7D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64" r:id="rId4"/>
    <p:sldLayoutId id="2147483665" r:id="rId5"/>
    <p:sldLayoutId id="2147483666" r:id="rId6"/>
    <p:sldLayoutId id="2147483662" r:id="rId7"/>
    <p:sldLayoutId id="2147483667" r:id="rId8"/>
    <p:sldLayoutId id="2147483651" r:id="rId9"/>
    <p:sldLayoutId id="2147483652" r:id="rId10"/>
    <p:sldLayoutId id="2147483653" r:id="rId11"/>
    <p:sldLayoutId id="2147483660" r:id="rId12"/>
    <p:sldLayoutId id="2147483661" r:id="rId13"/>
    <p:sldLayoutId id="2147483654" r:id="rId14"/>
    <p:sldLayoutId id="2147483655" r:id="rId15"/>
    <p:sldLayoutId id="2147483656" r:id="rId16"/>
    <p:sldLayoutId id="2147483657" r:id="rId17"/>
    <p:sldLayoutId id="2147483658" r:id="rId18"/>
    <p:sldLayoutId id="2147483659" r:id="rId1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3429023"/>
          </a:xfrm>
        </p:spPr>
        <p:txBody>
          <a:bodyPr>
            <a:normAutofit fontScale="90000"/>
          </a:bodyPr>
          <a:lstStyle/>
          <a:p>
            <a:r>
              <a:rPr lang="es-ES" b="1" dirty="0" smtClean="0"/>
              <a:t>Caracterización de la diversidad biológica y genética de microorganismos de glaciares Antárticos y del Chimborazo para la búsqueda de genes útiles en </a:t>
            </a:r>
            <a:r>
              <a:rPr lang="es-ES" b="1" dirty="0" err="1" smtClean="0"/>
              <a:t>Agrobiotecnología</a:t>
            </a:r>
            <a:endParaRPr lang="es-ES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14282" y="4605358"/>
            <a:ext cx="8643998" cy="1752600"/>
          </a:xfrm>
        </p:spPr>
        <p:txBody>
          <a:bodyPr>
            <a:normAutofit fontScale="92500"/>
          </a:bodyPr>
          <a:lstStyle/>
          <a:p>
            <a:r>
              <a:rPr lang="es-ES" b="1" dirty="0" smtClean="0">
                <a:solidFill>
                  <a:schemeClr val="tx2"/>
                </a:solidFill>
              </a:rPr>
              <a:t>Universidad Técnica de Ambato (UTA)</a:t>
            </a:r>
          </a:p>
          <a:p>
            <a:r>
              <a:rPr lang="es-ES" b="1" dirty="0" smtClean="0">
                <a:solidFill>
                  <a:schemeClr val="tx2"/>
                </a:solidFill>
              </a:rPr>
              <a:t>Escuela Superior Politécnica de Chimborazo (ESPOCH)</a:t>
            </a:r>
          </a:p>
          <a:p>
            <a:r>
              <a:rPr lang="es-ES" b="1" dirty="0" smtClean="0">
                <a:solidFill>
                  <a:schemeClr val="tx2"/>
                </a:solidFill>
              </a:rPr>
              <a:t>Instituto Antártico Ecuatoriano (INAE)</a:t>
            </a:r>
          </a:p>
          <a:p>
            <a:endParaRPr lang="es-ES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BACTERIAS BARRIENTOS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TIERRA 22C</a:t>
            </a:r>
            <a:endParaRPr lang="es-ES" dirty="0"/>
          </a:p>
        </p:txBody>
      </p:sp>
      <p:pic>
        <p:nvPicPr>
          <p:cNvPr id="15" name="14 Marcador de contenido" descr="BAR-TIE-101-AN-22C.pn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64738" y="857250"/>
            <a:ext cx="2288587" cy="2214563"/>
          </a:xfrm>
        </p:spPr>
      </p:pic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TIERRA 9C</a:t>
            </a:r>
            <a:endParaRPr lang="es-ES" dirty="0"/>
          </a:p>
        </p:txBody>
      </p:sp>
      <p:pic>
        <p:nvPicPr>
          <p:cNvPr id="16" name="15 Marcador de contenido" descr="BAR-TIE-101-AN-9C.pn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796863" y="857250"/>
            <a:ext cx="2193711" cy="2214563"/>
          </a:xfrm>
        </p:spPr>
      </p:pic>
      <p:sp>
        <p:nvSpPr>
          <p:cNvPr id="7" name="6 Marcador de texto"/>
          <p:cNvSpPr>
            <a:spLocks noGrp="1"/>
          </p:cNvSpPr>
          <p:nvPr>
            <p:ph type="body" idx="10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ARENA 22C</a:t>
            </a:r>
            <a:endParaRPr lang="es-ES" dirty="0"/>
          </a:p>
        </p:txBody>
      </p:sp>
      <p:pic>
        <p:nvPicPr>
          <p:cNvPr id="17" name="16 Marcador de contenido" descr="BAR-ARE-102-AN-22C.png"/>
          <p:cNvPicPr>
            <a:picLocks noGrp="1" noChangeAspect="1"/>
          </p:cNvPicPr>
          <p:nvPr>
            <p:ph sz="half" idx="11"/>
          </p:nvPr>
        </p:nvPicPr>
        <p:blipFill>
          <a:blip r:embed="rId4"/>
          <a:stretch>
            <a:fillRect/>
          </a:stretch>
        </p:blipFill>
        <p:spPr>
          <a:xfrm>
            <a:off x="1295564" y="3857625"/>
            <a:ext cx="2226935" cy="2214563"/>
          </a:xfrm>
        </p:spPr>
      </p:pic>
      <p:sp>
        <p:nvSpPr>
          <p:cNvPr id="9" name="8 Marcador de texto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ARENA 9C</a:t>
            </a:r>
            <a:endParaRPr lang="es-ES" dirty="0"/>
          </a:p>
        </p:txBody>
      </p:sp>
      <p:pic>
        <p:nvPicPr>
          <p:cNvPr id="18" name="17 Marcador de contenido" descr="BAR-ARE-102-AN-09C.png"/>
          <p:cNvPicPr>
            <a:picLocks noGrp="1" noChangeAspect="1"/>
          </p:cNvPicPr>
          <p:nvPr>
            <p:ph sz="quarter" idx="13"/>
          </p:nvPr>
        </p:nvPicPr>
        <p:blipFill>
          <a:blip r:embed="rId5" cstate="print"/>
          <a:stretch>
            <a:fillRect/>
          </a:stretch>
        </p:blipFill>
        <p:spPr>
          <a:xfrm>
            <a:off x="5782461" y="3857625"/>
            <a:ext cx="2222515" cy="22145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7" grpId="0" build="p"/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357126" y="142852"/>
            <a:ext cx="8786874" cy="571504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BACTERIAS - BARRIENTOS</a:t>
            </a:r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TIERRA – 22C</a:t>
            </a:r>
            <a:endParaRPr lang="es-ES" dirty="0"/>
          </a:p>
        </p:txBody>
      </p:sp>
      <p:pic>
        <p:nvPicPr>
          <p:cNvPr id="21" name="20 Marcador de contenido" descr="BAR-TIE-101-AN-22C-BW.pn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64738" y="857250"/>
            <a:ext cx="2288587" cy="2214563"/>
          </a:xfrm>
        </p:spPr>
      </p:pic>
      <p:sp>
        <p:nvSpPr>
          <p:cNvPr id="7" name="6 Marcador de texto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TIERRA – 9C</a:t>
            </a:r>
            <a:endParaRPr lang="es-ES" dirty="0"/>
          </a:p>
        </p:txBody>
      </p:sp>
      <p:pic>
        <p:nvPicPr>
          <p:cNvPr id="22" name="21 Marcador de contenido" descr="BAR-TIE-101-AN-9C-BW.pn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796863" y="857250"/>
            <a:ext cx="2193711" cy="2214563"/>
          </a:xfrm>
        </p:spPr>
      </p:pic>
      <p:sp>
        <p:nvSpPr>
          <p:cNvPr id="9" name="8 Marcador de texto"/>
          <p:cNvSpPr>
            <a:spLocks noGrp="1"/>
          </p:cNvSpPr>
          <p:nvPr>
            <p:ph type="body" idx="10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ARENA – 22C</a:t>
            </a:r>
            <a:endParaRPr lang="es-ES" dirty="0"/>
          </a:p>
        </p:txBody>
      </p:sp>
      <p:pic>
        <p:nvPicPr>
          <p:cNvPr id="23" name="22 Marcador de contenido" descr="BAR-ARE-102-AN-22C-BW.png"/>
          <p:cNvPicPr>
            <a:picLocks noGrp="1" noChangeAspect="1"/>
          </p:cNvPicPr>
          <p:nvPr>
            <p:ph sz="half" idx="11"/>
          </p:nvPr>
        </p:nvPicPr>
        <p:blipFill>
          <a:blip r:embed="rId4"/>
          <a:stretch>
            <a:fillRect/>
          </a:stretch>
        </p:blipFill>
        <p:spPr>
          <a:xfrm>
            <a:off x="1295564" y="3857625"/>
            <a:ext cx="2226935" cy="2214563"/>
          </a:xfrm>
        </p:spPr>
      </p:pic>
      <p:sp>
        <p:nvSpPr>
          <p:cNvPr id="11" name="10 Marcador de texto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ARENA – 9C</a:t>
            </a:r>
            <a:endParaRPr lang="es-ES" dirty="0"/>
          </a:p>
        </p:txBody>
      </p:sp>
      <p:pic>
        <p:nvPicPr>
          <p:cNvPr id="24" name="23 Marcador de contenido" descr="BAR-ARE-102-AN-09C-BW.png"/>
          <p:cNvPicPr>
            <a:picLocks noGrp="1" noChangeAspect="1"/>
          </p:cNvPicPr>
          <p:nvPr>
            <p:ph sz="quarter" idx="13"/>
          </p:nvPr>
        </p:nvPicPr>
        <p:blipFill>
          <a:blip r:embed="rId5" cstate="print"/>
          <a:stretch>
            <a:fillRect/>
          </a:stretch>
        </p:blipFill>
        <p:spPr>
          <a:xfrm>
            <a:off x="5782461" y="3857625"/>
            <a:ext cx="2222515" cy="2214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HONGOS - BARRIENTOS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TIERRA – 22C</a:t>
            </a:r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TIERRA – 9C</a:t>
            </a:r>
            <a:endParaRPr lang="es-ES" dirty="0"/>
          </a:p>
        </p:txBody>
      </p:sp>
      <p:pic>
        <p:nvPicPr>
          <p:cNvPr id="16" name="15 Marcador de contenido" descr="BAR-TIE-101-PDA-09C.pn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784463" y="857250"/>
            <a:ext cx="2218511" cy="2214563"/>
          </a:xfrm>
        </p:spPr>
      </p:pic>
      <p:sp>
        <p:nvSpPr>
          <p:cNvPr id="7" name="6 Marcador de texto"/>
          <p:cNvSpPr>
            <a:spLocks noGrp="1"/>
          </p:cNvSpPr>
          <p:nvPr>
            <p:ph type="body" idx="10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ARENA – 22C</a:t>
            </a:r>
            <a:endParaRPr lang="es-ES" dirty="0"/>
          </a:p>
        </p:txBody>
      </p:sp>
      <p:pic>
        <p:nvPicPr>
          <p:cNvPr id="17" name="16 Marcador de contenido" descr="BAR-ARE-101-PDA-22C.png"/>
          <p:cNvPicPr>
            <a:picLocks noGrp="1" noChangeAspect="1"/>
          </p:cNvPicPr>
          <p:nvPr>
            <p:ph sz="half" idx="11"/>
          </p:nvPr>
        </p:nvPicPr>
        <p:blipFill>
          <a:blip r:embed="rId3" cstate="print"/>
          <a:stretch>
            <a:fillRect/>
          </a:stretch>
        </p:blipFill>
        <p:spPr>
          <a:xfrm>
            <a:off x="1309399" y="3857625"/>
            <a:ext cx="2199264" cy="2214563"/>
          </a:xfrm>
        </p:spPr>
      </p:pic>
      <p:sp>
        <p:nvSpPr>
          <p:cNvPr id="9" name="8 Marcador de texto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TIERRA – 9C</a:t>
            </a:r>
            <a:endParaRPr lang="es-ES" dirty="0"/>
          </a:p>
        </p:txBody>
      </p:sp>
      <p:pic>
        <p:nvPicPr>
          <p:cNvPr id="18" name="17 Marcador de contenido" descr="BAR-ARE-101-PDA-09C.png"/>
          <p:cNvPicPr>
            <a:picLocks noGrp="1" noChangeAspect="1"/>
          </p:cNvPicPr>
          <p:nvPr>
            <p:ph sz="quarter" idx="13"/>
          </p:nvPr>
        </p:nvPicPr>
        <p:blipFill>
          <a:blip r:embed="rId4" cstate="print"/>
          <a:stretch>
            <a:fillRect/>
          </a:stretch>
        </p:blipFill>
        <p:spPr>
          <a:xfrm>
            <a:off x="5821902" y="3857625"/>
            <a:ext cx="2143634" cy="2214563"/>
          </a:xfrm>
        </p:spPr>
      </p:pic>
      <p:pic>
        <p:nvPicPr>
          <p:cNvPr id="15" name="14 Marcador de contenido" descr="BAR-TIE-101-PDA-22C.png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289758" y="857250"/>
            <a:ext cx="2238547" cy="22145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7" grpId="0" build="p"/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TIERRA – 22C</a:t>
            </a:r>
            <a:endParaRPr lang="es-ES" dirty="0"/>
          </a:p>
        </p:txBody>
      </p:sp>
      <p:pic>
        <p:nvPicPr>
          <p:cNvPr id="11" name="10 Marcador de contenido" descr="BAR-TIE-101-PDA-22C-BW.pn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89758" y="857250"/>
            <a:ext cx="2238547" cy="2214563"/>
          </a:xfrm>
        </p:spPr>
      </p:pic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TIERRA – 9C</a:t>
            </a:r>
            <a:endParaRPr lang="es-ES" dirty="0"/>
          </a:p>
        </p:txBody>
      </p:sp>
      <p:pic>
        <p:nvPicPr>
          <p:cNvPr id="12" name="11 Marcador de contenido" descr="BAR-TIE-101-PDA-09C-BW.pn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784463" y="857250"/>
            <a:ext cx="2218511" cy="2214563"/>
          </a:xfrm>
        </p:spPr>
      </p:pic>
      <p:sp>
        <p:nvSpPr>
          <p:cNvPr id="7" name="6 Marcador de texto"/>
          <p:cNvSpPr>
            <a:spLocks noGrp="1"/>
          </p:cNvSpPr>
          <p:nvPr>
            <p:ph type="body" idx="10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ARENA – 22C</a:t>
            </a:r>
            <a:endParaRPr lang="es-ES" dirty="0"/>
          </a:p>
        </p:txBody>
      </p:sp>
      <p:pic>
        <p:nvPicPr>
          <p:cNvPr id="13" name="12 Marcador de contenido" descr="BAR-ARE-101-PDA-22C-BW.png"/>
          <p:cNvPicPr>
            <a:picLocks noGrp="1" noChangeAspect="1"/>
          </p:cNvPicPr>
          <p:nvPr>
            <p:ph sz="half" idx="11"/>
          </p:nvPr>
        </p:nvPicPr>
        <p:blipFill>
          <a:blip r:embed="rId4" cstate="print"/>
          <a:stretch>
            <a:fillRect/>
          </a:stretch>
        </p:blipFill>
        <p:spPr>
          <a:xfrm>
            <a:off x="1309399" y="3857625"/>
            <a:ext cx="2199264" cy="2214563"/>
          </a:xfrm>
        </p:spPr>
      </p:pic>
      <p:sp>
        <p:nvSpPr>
          <p:cNvPr id="9" name="8 Marcador de texto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TIERRA – 9C</a:t>
            </a:r>
            <a:endParaRPr lang="es-ES" dirty="0"/>
          </a:p>
        </p:txBody>
      </p:sp>
      <p:pic>
        <p:nvPicPr>
          <p:cNvPr id="20" name="19 Marcador de contenido" descr="BAR-ARE-101-PDA-09C-BW.png"/>
          <p:cNvPicPr>
            <a:picLocks noGrp="1" noChangeAspect="1"/>
          </p:cNvPicPr>
          <p:nvPr>
            <p:ph sz="quarter" idx="13"/>
          </p:nvPr>
        </p:nvPicPr>
        <p:blipFill>
          <a:blip r:embed="rId5" cstate="print"/>
          <a:stretch>
            <a:fillRect/>
          </a:stretch>
        </p:blipFill>
        <p:spPr>
          <a:xfrm>
            <a:off x="5821902" y="3857625"/>
            <a:ext cx="2143634" cy="2214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Sedimentos - DEE</a:t>
            </a:r>
            <a:endParaRPr lang="es-ES" dirty="0"/>
          </a:p>
        </p:txBody>
      </p:sp>
      <p:pic>
        <p:nvPicPr>
          <p:cNvPr id="14" name="13 Marcador de contenido" descr="DSC01187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2348097"/>
            <a:ext cx="4038600" cy="3030168"/>
          </a:xfrm>
        </p:spPr>
      </p:pic>
      <p:pic>
        <p:nvPicPr>
          <p:cNvPr id="13" name="12 Marcador de contenido" descr="DSC01183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3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Bacterias</a:t>
            </a:r>
            <a:endParaRPr lang="es-ES" dirty="0"/>
          </a:p>
        </p:txBody>
      </p:sp>
      <p:pic>
        <p:nvPicPr>
          <p:cNvPr id="35" name="34 Marcador de contenido" descr="DEE-SED-101-AN-22C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759743"/>
            <a:ext cx="4038600" cy="4206876"/>
          </a:xfrm>
        </p:spPr>
      </p:pic>
      <p:pic>
        <p:nvPicPr>
          <p:cNvPr id="36" name="35 Marcador de contenido" descr="DEE-SED-101-AN-22C-BW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1759743"/>
            <a:ext cx="4038600" cy="42068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Bacterias</a:t>
            </a:r>
            <a:endParaRPr lang="es-ES" dirty="0"/>
          </a:p>
        </p:txBody>
      </p:sp>
      <p:graphicFrame>
        <p:nvGraphicFramePr>
          <p:cNvPr id="8" name="1 Gráfic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Hongos</a:t>
            </a:r>
            <a:endParaRPr lang="es-ES" dirty="0"/>
          </a:p>
        </p:txBody>
      </p:sp>
      <p:graphicFrame>
        <p:nvGraphicFramePr>
          <p:cNvPr id="4" name="1 Gráfic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ítulo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Comparación de poblaciones durante los años 2010, 2011 y 2012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Condiciones  PEVIMA</a:t>
            </a:r>
            <a:endParaRPr lang="es-ES" dirty="0"/>
          </a:p>
        </p:txBody>
      </p:sp>
      <p:sp>
        <p:nvSpPr>
          <p:cNvPr id="12" name="11 Marcador de texto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algn="ctr"/>
            <a:r>
              <a:rPr lang="es-ES" dirty="0" smtClean="0"/>
              <a:t>2010</a:t>
            </a:r>
            <a:endParaRPr lang="es-ES" dirty="0"/>
          </a:p>
        </p:txBody>
      </p:sp>
      <p:sp>
        <p:nvSpPr>
          <p:cNvPr id="13" name="12 Marcador de texto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algn="ctr"/>
            <a:r>
              <a:rPr lang="es-ES" dirty="0" smtClean="0"/>
              <a:t>2011</a:t>
            </a:r>
            <a:endParaRPr lang="es-ES" dirty="0"/>
          </a:p>
        </p:txBody>
      </p:sp>
      <p:sp>
        <p:nvSpPr>
          <p:cNvPr id="14" name="13 Marcador de texto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pPr algn="ctr"/>
            <a:r>
              <a:rPr lang="es-ES" dirty="0" smtClean="0"/>
              <a:t>2012</a:t>
            </a:r>
            <a:endParaRPr lang="es-ES" dirty="0"/>
          </a:p>
        </p:txBody>
      </p:sp>
      <p:pic>
        <p:nvPicPr>
          <p:cNvPr id="15" name="6 Marcador de contenido" descr="panoramica pevima2010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3819" y="2143125"/>
            <a:ext cx="2764174" cy="2071688"/>
          </a:xfrm>
        </p:spPr>
      </p:pic>
      <p:pic>
        <p:nvPicPr>
          <p:cNvPr id="16" name="9 Marcador de contenido" descr="panoramica pevima2011.jpg"/>
          <p:cNvPicPr>
            <a:picLocks noGrp="1" noChangeAspect="1"/>
          </p:cNvPicPr>
          <p:nvPr>
            <p:ph idx="10"/>
          </p:nvPr>
        </p:nvPicPr>
        <p:blipFill>
          <a:blip r:embed="rId3" cstate="print"/>
          <a:stretch>
            <a:fillRect/>
          </a:stretch>
        </p:blipFill>
        <p:spPr>
          <a:xfrm>
            <a:off x="3106738" y="2143117"/>
            <a:ext cx="2930525" cy="2037802"/>
          </a:xfrm>
        </p:spPr>
      </p:pic>
      <p:pic>
        <p:nvPicPr>
          <p:cNvPr id="19" name="18 Marcador de contenido" descr="pevima 2012.jpg"/>
          <p:cNvPicPr>
            <a:picLocks noGrp="1" noChangeAspect="1"/>
          </p:cNvPicPr>
          <p:nvPr>
            <p:ph idx="11"/>
          </p:nvPr>
        </p:nvPicPr>
        <p:blipFill>
          <a:blip r:embed="rId4" cstate="print"/>
          <a:stretch>
            <a:fillRect/>
          </a:stretch>
        </p:blipFill>
        <p:spPr>
          <a:xfrm>
            <a:off x="6226968" y="2143125"/>
            <a:ext cx="2762251" cy="20716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Objetivos específicos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85720" y="1600200"/>
            <a:ext cx="8501122" cy="4525963"/>
          </a:xfrm>
        </p:spPr>
        <p:txBody>
          <a:bodyPr>
            <a:normAutofit fontScale="92500"/>
          </a:bodyPr>
          <a:lstStyle/>
          <a:p>
            <a:r>
              <a:rPr lang="es-ES" dirty="0" smtClean="0"/>
              <a:t>Aislar bacterias y hongos </a:t>
            </a:r>
            <a:r>
              <a:rPr lang="es-ES" dirty="0" err="1" smtClean="0"/>
              <a:t>psicrófilos</a:t>
            </a:r>
            <a:r>
              <a:rPr lang="es-ES" dirty="0" smtClean="0"/>
              <a:t> del Antártico y de las estribaciones del nevado Chimborazo.</a:t>
            </a:r>
          </a:p>
          <a:p>
            <a:r>
              <a:rPr lang="es-ES" dirty="0" smtClean="0"/>
              <a:t>Caracterizar fenotípica y molecularmente los microorganismos aislados</a:t>
            </a:r>
          </a:p>
          <a:p>
            <a:r>
              <a:rPr lang="es-ES" dirty="0" smtClean="0"/>
              <a:t>Establecer la primera colección de microorganismos </a:t>
            </a:r>
            <a:r>
              <a:rPr lang="es-ES" dirty="0" err="1" smtClean="0"/>
              <a:t>psicrófilos</a:t>
            </a:r>
            <a:r>
              <a:rPr lang="es-ES" dirty="0" smtClean="0"/>
              <a:t> en el Ecuador.</a:t>
            </a:r>
          </a:p>
          <a:p>
            <a:r>
              <a:rPr lang="es-ES" dirty="0" smtClean="0"/>
              <a:t>Identificar genes de interés para Biotecnología mediante la construcción de una librería de clones de ADN.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SUELO</a:t>
            </a:r>
            <a:endParaRPr lang="es-ES" dirty="0"/>
          </a:p>
        </p:txBody>
      </p:sp>
      <p:sp>
        <p:nvSpPr>
          <p:cNvPr id="12" name="11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ES" dirty="0" smtClean="0"/>
              <a:t>2010</a:t>
            </a:r>
            <a:endParaRPr lang="es-E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99447" y="1156212"/>
            <a:ext cx="2151874" cy="2151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ES" dirty="0" smtClean="0"/>
              <a:t>2011</a:t>
            </a:r>
            <a:endParaRPr lang="es-ES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 bwMode="auto">
          <a:xfrm>
            <a:off x="3497372" y="1142984"/>
            <a:ext cx="2184809" cy="217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15 Marcador de texto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ES" dirty="0" smtClean="0"/>
              <a:t>2012</a:t>
            </a:r>
            <a:endParaRPr lang="es-ES" dirty="0"/>
          </a:p>
        </p:txBody>
      </p:sp>
      <p:sp>
        <p:nvSpPr>
          <p:cNvPr id="18" name="17 Marcador de texto"/>
          <p:cNvSpPr>
            <a:spLocks noGrp="1"/>
          </p:cNvSpPr>
          <p:nvPr>
            <p:ph type="body" idx="1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ES" dirty="0" smtClean="0"/>
              <a:t>2010</a:t>
            </a:r>
            <a:endParaRPr lang="es-ES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sz="half" idx="13"/>
          </p:nvPr>
        </p:nvPicPr>
        <p:blipFill>
          <a:blip r:embed="rId4"/>
          <a:stretch>
            <a:fillRect/>
          </a:stretch>
        </p:blipFill>
        <p:spPr bwMode="auto">
          <a:xfrm>
            <a:off x="500035" y="4165795"/>
            <a:ext cx="2201688" cy="220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19 Marcador de texto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ES" dirty="0" smtClean="0"/>
              <a:t>2011</a:t>
            </a:r>
            <a:endParaRPr lang="es-E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5"/>
          </p:nvPr>
        </p:nvPicPr>
        <p:blipFill>
          <a:blip r:embed="rId5"/>
          <a:stretch>
            <a:fillRect/>
          </a:stretch>
        </p:blipFill>
        <p:spPr bwMode="auto">
          <a:xfrm>
            <a:off x="3439221" y="4092700"/>
            <a:ext cx="2353722" cy="233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21 Marcador de texto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ES" dirty="0" smtClean="0"/>
              <a:t>2012</a:t>
            </a:r>
            <a:endParaRPr lang="es-ES" dirty="0"/>
          </a:p>
        </p:txBody>
      </p:sp>
      <p:pic>
        <p:nvPicPr>
          <p:cNvPr id="31" name="15 Marcador de contenido" descr="BAR-TIE-101-PDA-09C.png"/>
          <p:cNvPicPr>
            <a:picLocks noGrp="1" noChangeAspect="1"/>
          </p:cNvPicPr>
          <p:nvPr>
            <p:ph sz="quarter" idx="17"/>
          </p:nvPr>
        </p:nvPicPr>
        <p:blipFill>
          <a:blip r:embed="rId6"/>
          <a:stretch>
            <a:fillRect/>
          </a:stretch>
        </p:blipFill>
        <p:spPr>
          <a:xfrm>
            <a:off x="6445981" y="4092699"/>
            <a:ext cx="2340862" cy="2336697"/>
          </a:xfrm>
        </p:spPr>
      </p:pic>
      <p:sp>
        <p:nvSpPr>
          <p:cNvPr id="42" name="41 Marcador de texto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HONGOS</a:t>
            </a:r>
            <a:endParaRPr lang="es-ES" dirty="0"/>
          </a:p>
        </p:txBody>
      </p:sp>
      <p:sp>
        <p:nvSpPr>
          <p:cNvPr id="43" name="42 Marcador de texto"/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BACTERIAS</a:t>
            </a:r>
            <a:endParaRPr lang="es-ES" dirty="0"/>
          </a:p>
        </p:txBody>
      </p:sp>
      <p:pic>
        <p:nvPicPr>
          <p:cNvPr id="45" name="15 Marcador de contenido" descr="BAR-TIE-101-AN-9C.png"/>
          <p:cNvPicPr>
            <a:picLocks noGrp="1" noChangeAspect="1"/>
          </p:cNvPicPr>
          <p:nvPr>
            <p:ph sz="quarter" idx="11"/>
          </p:nvPr>
        </p:nvPicPr>
        <p:blipFill>
          <a:blip r:embed="rId7"/>
          <a:stretch>
            <a:fillRect/>
          </a:stretch>
        </p:blipFill>
        <p:spPr>
          <a:xfrm>
            <a:off x="6500826" y="1132489"/>
            <a:ext cx="2143140" cy="21635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1 Gráfico"/>
          <p:cNvGraphicFramePr>
            <a:graphicFrameLocks noGrp="1"/>
          </p:cNvGraphicFramePr>
          <p:nvPr>
            <p:ph idx="1"/>
          </p:nvPr>
        </p:nvGraphicFramePr>
        <p:xfrm>
          <a:off x="457200" y="357188"/>
          <a:ext cx="8229600" cy="6000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Aislamiento y purificación de microorganismos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Número de aislamientos</a:t>
            </a:r>
            <a:endParaRPr lang="es-ES" dirty="0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2202820"/>
          <a:ext cx="8488871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6671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Microorganismo</a:t>
                      </a:r>
                      <a:endParaRPr lang="es-E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22</a:t>
                      </a:r>
                      <a:r>
                        <a:rPr lang="es-ES" sz="2400" baseline="30000" dirty="0" smtClean="0"/>
                        <a:t>o</a:t>
                      </a:r>
                      <a:r>
                        <a:rPr lang="es-ES" sz="2400" dirty="0" smtClean="0"/>
                        <a:t>C</a:t>
                      </a:r>
                      <a:endParaRPr lang="es-E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9</a:t>
                      </a:r>
                      <a:r>
                        <a:rPr lang="es-ES" sz="2400" baseline="30000" dirty="0" smtClean="0"/>
                        <a:t>o</a:t>
                      </a:r>
                      <a:r>
                        <a:rPr lang="es-ES" sz="2400" dirty="0" smtClean="0"/>
                        <a:t>C</a:t>
                      </a:r>
                      <a:endParaRPr lang="es-E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Total</a:t>
                      </a:r>
                      <a:endParaRPr lang="es-E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2400" b="1" dirty="0" smtClean="0"/>
                        <a:t>Bacterias</a:t>
                      </a:r>
                      <a:endParaRPr lang="es-E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/>
                        <a:t>68</a:t>
                      </a:r>
                      <a:endParaRPr lang="es-E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/>
                        <a:t>24</a:t>
                      </a:r>
                      <a:endParaRPr lang="es-E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/>
                        <a:t>92</a:t>
                      </a:r>
                      <a:endParaRPr lang="es-E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2400" b="1" dirty="0" smtClean="0"/>
                        <a:t>Levaduras</a:t>
                      </a:r>
                      <a:endParaRPr lang="es-E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/>
                        <a:t>1</a:t>
                      </a:r>
                      <a:endParaRPr lang="es-E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/>
                        <a:t>3</a:t>
                      </a:r>
                      <a:endParaRPr lang="es-E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/>
                        <a:t>4</a:t>
                      </a:r>
                      <a:endParaRPr lang="es-E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2400" b="1" dirty="0" smtClean="0"/>
                        <a:t>Hongos</a:t>
                      </a:r>
                      <a:endParaRPr lang="es-E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/>
                        <a:t>13</a:t>
                      </a:r>
                      <a:endParaRPr lang="es-E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/>
                        <a:t>8</a:t>
                      </a:r>
                      <a:endParaRPr lang="es-E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/>
                        <a:t>21</a:t>
                      </a:r>
                      <a:endParaRPr lang="es-E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2400" b="1" dirty="0" smtClean="0"/>
                        <a:t>Total</a:t>
                      </a:r>
                      <a:endParaRPr lang="es-E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/>
                        <a:t>82</a:t>
                      </a:r>
                      <a:endParaRPr lang="es-E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/>
                        <a:t>35</a:t>
                      </a:r>
                      <a:endParaRPr lang="es-E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/>
                        <a:t>117</a:t>
                      </a:r>
                      <a:endParaRPr lang="es-ES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Diversidad de bacterias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12 Marcador de contenido" descr="ARE0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8" y="142506"/>
            <a:ext cx="2928937" cy="2005720"/>
          </a:xfrm>
        </p:spPr>
      </p:pic>
      <p:pic>
        <p:nvPicPr>
          <p:cNvPr id="14" name="13 Marcador de contenido" descr="ARE02.png"/>
          <p:cNvPicPr>
            <a:picLocks noGrp="1" noChangeAspect="1"/>
          </p:cNvPicPr>
          <p:nvPr>
            <p:ph idx="10"/>
          </p:nvPr>
        </p:nvPicPr>
        <p:blipFill>
          <a:blip r:embed="rId3" cstate="print"/>
          <a:stretch>
            <a:fillRect/>
          </a:stretch>
        </p:blipFill>
        <p:spPr>
          <a:xfrm flipV="1">
            <a:off x="3106738" y="71414"/>
            <a:ext cx="2930525" cy="2147903"/>
          </a:xfrm>
        </p:spPr>
      </p:pic>
      <p:pic>
        <p:nvPicPr>
          <p:cNvPr id="15" name="14 Marcador de contenido" descr="DEE01.png"/>
          <p:cNvPicPr>
            <a:picLocks noGrp="1" noChangeAspect="1"/>
          </p:cNvPicPr>
          <p:nvPr>
            <p:ph idx="11"/>
          </p:nvPr>
        </p:nvPicPr>
        <p:blipFill>
          <a:blip r:embed="rId4"/>
          <a:stretch>
            <a:fillRect/>
          </a:stretch>
        </p:blipFill>
        <p:spPr>
          <a:xfrm rot="16200000" flipV="1">
            <a:off x="6752297" y="-210518"/>
            <a:ext cx="1854495" cy="2643189"/>
          </a:xfrm>
        </p:spPr>
      </p:pic>
      <p:pic>
        <p:nvPicPr>
          <p:cNvPr id="16" name="15 Marcador de contenido" descr="DEE02.png"/>
          <p:cNvPicPr>
            <a:picLocks noGrp="1" noChangeAspect="1"/>
          </p:cNvPicPr>
          <p:nvPr>
            <p:ph idx="12"/>
          </p:nvPr>
        </p:nvPicPr>
        <p:blipFill>
          <a:blip r:embed="rId5"/>
          <a:stretch>
            <a:fillRect/>
          </a:stretch>
        </p:blipFill>
        <p:spPr>
          <a:xfrm rot="5400000">
            <a:off x="432935" y="1937499"/>
            <a:ext cx="1920177" cy="2786051"/>
          </a:xfrm>
        </p:spPr>
      </p:pic>
      <p:pic>
        <p:nvPicPr>
          <p:cNvPr id="19" name="18 Marcador de contenido" descr="DEE05.png"/>
          <p:cNvPicPr>
            <a:picLocks noGrp="1" noChangeAspect="1"/>
          </p:cNvPicPr>
          <p:nvPr>
            <p:ph idx="15"/>
          </p:nvPr>
        </p:nvPicPr>
        <p:blipFill>
          <a:blip r:embed="rId6" cstate="print"/>
          <a:stretch>
            <a:fillRect/>
          </a:stretch>
        </p:blipFill>
        <p:spPr>
          <a:xfrm rot="975637">
            <a:off x="100476" y="4572000"/>
            <a:ext cx="2870860" cy="2214563"/>
          </a:xfrm>
        </p:spPr>
      </p:pic>
      <p:pic>
        <p:nvPicPr>
          <p:cNvPr id="21" name="20 Marcador de contenido" descr="TIE01.png"/>
          <p:cNvPicPr>
            <a:picLocks noGrp="1" noChangeAspect="1"/>
          </p:cNvPicPr>
          <p:nvPr>
            <p:ph idx="17"/>
          </p:nvPr>
        </p:nvPicPr>
        <p:blipFill>
          <a:blip r:embed="rId7"/>
          <a:stretch>
            <a:fillRect/>
          </a:stretch>
        </p:blipFill>
        <p:spPr>
          <a:xfrm rot="2391172">
            <a:off x="6521600" y="4379590"/>
            <a:ext cx="2519941" cy="2457527"/>
          </a:xfrm>
        </p:spPr>
      </p:pic>
      <p:pic>
        <p:nvPicPr>
          <p:cNvPr id="26" name="25 Marcador de contenido" descr="DEE06.png"/>
          <p:cNvPicPr>
            <a:picLocks noGrp="1" noChangeAspect="1"/>
          </p:cNvPicPr>
          <p:nvPr>
            <p:ph idx="13"/>
          </p:nvPr>
        </p:nvPicPr>
        <p:blipFill>
          <a:blip r:embed="rId8"/>
          <a:stretch>
            <a:fillRect/>
          </a:stretch>
        </p:blipFill>
        <p:spPr>
          <a:xfrm rot="16200000">
            <a:off x="3403137" y="1952686"/>
            <a:ext cx="2121444" cy="2788054"/>
          </a:xfrm>
        </p:spPr>
      </p:pic>
      <p:pic>
        <p:nvPicPr>
          <p:cNvPr id="30" name="29 Marcador de contenido" descr="DEE04.png"/>
          <p:cNvPicPr>
            <a:picLocks noGrp="1" noChangeAspect="1"/>
          </p:cNvPicPr>
          <p:nvPr>
            <p:ph idx="16"/>
          </p:nvPr>
        </p:nvPicPr>
        <p:blipFill>
          <a:blip r:embed="rId9"/>
          <a:stretch>
            <a:fillRect/>
          </a:stretch>
        </p:blipFill>
        <p:spPr>
          <a:xfrm rot="15269897">
            <a:off x="3457006" y="4278807"/>
            <a:ext cx="2285719" cy="2825148"/>
          </a:xfrm>
        </p:spPr>
      </p:pic>
      <p:pic>
        <p:nvPicPr>
          <p:cNvPr id="31" name="30 Marcador de contenido" descr="DEE03.png"/>
          <p:cNvPicPr>
            <a:picLocks noGrp="1" noChangeAspect="1"/>
          </p:cNvPicPr>
          <p:nvPr>
            <p:ph idx="14"/>
          </p:nvPr>
        </p:nvPicPr>
        <p:blipFill>
          <a:blip r:embed="rId10" cstate="print"/>
          <a:stretch>
            <a:fillRect/>
          </a:stretch>
        </p:blipFill>
        <p:spPr>
          <a:xfrm rot="1183413" flipV="1">
            <a:off x="6290794" y="2152427"/>
            <a:ext cx="2860912" cy="22161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Trabajo futuro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785794"/>
            <a:ext cx="8472518" cy="5143536"/>
          </a:xfrm>
        </p:spPr>
        <p:txBody>
          <a:bodyPr/>
          <a:lstStyle/>
          <a:p>
            <a:r>
              <a:rPr lang="es-ES" dirty="0" smtClean="0"/>
              <a:t>Repetir los experimentos en las mismas condiciones de temperatura, medios y antibióticos.</a:t>
            </a:r>
          </a:p>
          <a:p>
            <a:r>
              <a:rPr lang="es-ES" dirty="0" smtClean="0"/>
              <a:t>Realizar la caracterización fenotípica.</a:t>
            </a:r>
          </a:p>
          <a:p>
            <a:r>
              <a:rPr lang="es-ES" dirty="0" smtClean="0"/>
              <a:t>Determinar el potencial biotecnológico.</a:t>
            </a:r>
          </a:p>
          <a:p>
            <a:pPr lvl="1"/>
            <a:r>
              <a:rPr lang="es-ES" dirty="0" err="1" smtClean="0"/>
              <a:t>Psicrófilos</a:t>
            </a:r>
            <a:endParaRPr lang="es-ES" dirty="0" smtClean="0"/>
          </a:p>
          <a:p>
            <a:pPr lvl="1"/>
            <a:r>
              <a:rPr lang="es-ES" dirty="0" smtClean="0"/>
              <a:t>Producción de antibióticos</a:t>
            </a:r>
          </a:p>
          <a:p>
            <a:r>
              <a:rPr lang="es-ES" dirty="0" smtClean="0"/>
              <a:t>Identificar molecularmente los microorganismos con potencial biotecnológico.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Actividades XVI Expedición</a:t>
            </a:r>
            <a:endParaRPr lang="es-ES" dirty="0"/>
          </a:p>
        </p:txBody>
      </p:sp>
      <p:sp>
        <p:nvSpPr>
          <p:cNvPr id="13" name="1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 fontScale="92500"/>
          </a:bodyPr>
          <a:lstStyle/>
          <a:p>
            <a:r>
              <a:rPr lang="es-ES" dirty="0" smtClean="0"/>
              <a:t>Campo:</a:t>
            </a:r>
          </a:p>
          <a:p>
            <a:pPr lvl="1"/>
            <a:r>
              <a:rPr lang="es-ES" dirty="0" smtClean="0"/>
              <a:t>Recolección de muestras medioambientales</a:t>
            </a:r>
          </a:p>
          <a:p>
            <a:r>
              <a:rPr lang="es-ES" dirty="0" smtClean="0"/>
              <a:t>Laboratorio</a:t>
            </a:r>
          </a:p>
          <a:p>
            <a:pPr lvl="1"/>
            <a:r>
              <a:rPr lang="es-ES" dirty="0" smtClean="0"/>
              <a:t>Determinación de poblaciones de microorganismos presentes en muestras de arena, sedimento y tierra.</a:t>
            </a:r>
          </a:p>
          <a:p>
            <a:pPr lvl="1"/>
            <a:r>
              <a:rPr lang="es-ES" dirty="0" smtClean="0"/>
              <a:t>Aislamiento y purificación de microorganismos.</a:t>
            </a:r>
          </a:p>
          <a:p>
            <a:pPr lvl="1"/>
            <a:r>
              <a:rPr lang="es-ES" dirty="0" smtClean="0"/>
              <a:t>Almacenamiento de células en forma de suspensiones de células/micelio.</a:t>
            </a:r>
          </a:p>
          <a:p>
            <a:pPr lvl="1"/>
            <a:r>
              <a:rPr lang="es-ES" dirty="0" smtClean="0"/>
              <a:t>Preparación de muestras para transporte al Ecuador.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Recolección de muestras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3357586"/>
          </a:xfrm>
        </p:spPr>
        <p:txBody>
          <a:bodyPr/>
          <a:lstStyle/>
          <a:p>
            <a:r>
              <a:rPr lang="es-ES" dirty="0" smtClean="0"/>
              <a:t>30 muestras medioambientales se recuperaron durante los cinco días de recolección.</a:t>
            </a:r>
          </a:p>
          <a:p>
            <a:r>
              <a:rPr lang="es-ES" dirty="0" smtClean="0"/>
              <a:t>Corresponden a 6 lugares diferentes y 7 diferentes tipos de muestras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>
            <a:graphicFrameLocks noGrp="1"/>
          </p:cNvGraphicFramePr>
          <p:nvPr>
            <p:ph idx="1"/>
          </p:nvPr>
        </p:nvGraphicFramePr>
        <p:xfrm>
          <a:off x="457200" y="357188"/>
          <a:ext cx="8229600" cy="6000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1 Gráfico"/>
          <p:cNvGraphicFramePr>
            <a:graphicFrameLocks noGrp="1"/>
          </p:cNvGraphicFramePr>
          <p:nvPr>
            <p:ph idx="1"/>
          </p:nvPr>
        </p:nvGraphicFramePr>
        <p:xfrm>
          <a:off x="457200" y="357188"/>
          <a:ext cx="8229600" cy="6000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Determinación de la población de microorganismos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ítulo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es-ES" dirty="0" smtClean="0"/>
              <a:t>BARRIENTOS</a:t>
            </a:r>
            <a:endParaRPr lang="es-ES" dirty="0"/>
          </a:p>
        </p:txBody>
      </p:sp>
      <p:sp>
        <p:nvSpPr>
          <p:cNvPr id="12" name="11 Marcador de texto"/>
          <p:cNvSpPr>
            <a:spLocks noGrp="1"/>
          </p:cNvSpPr>
          <p:nvPr>
            <p:ph type="body" idx="1"/>
          </p:nvPr>
        </p:nvSpPr>
        <p:spPr>
          <a:xfrm>
            <a:off x="457200" y="857232"/>
            <a:ext cx="4040188" cy="639762"/>
          </a:xfrm>
        </p:spPr>
        <p:txBody>
          <a:bodyPr/>
          <a:lstStyle/>
          <a:p>
            <a:pPr algn="ctr"/>
            <a:r>
              <a:rPr lang="es-ES" dirty="0" smtClean="0"/>
              <a:t>SUELO</a:t>
            </a:r>
            <a:endParaRPr lang="es-ES" dirty="0"/>
          </a:p>
        </p:txBody>
      </p:sp>
      <p:pic>
        <p:nvPicPr>
          <p:cNvPr id="16" name="15 Marcador de contenido" descr="DSC0077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77895" y="2500306"/>
            <a:ext cx="4379769" cy="3286147"/>
          </a:xfrm>
        </p:spPr>
      </p:pic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857232"/>
            <a:ext cx="4041775" cy="639762"/>
          </a:xfrm>
        </p:spPr>
        <p:txBody>
          <a:bodyPr/>
          <a:lstStyle/>
          <a:p>
            <a:pPr algn="ctr"/>
            <a:r>
              <a:rPr lang="es-ES" dirty="0" smtClean="0"/>
              <a:t>ARENA</a:t>
            </a:r>
            <a:endParaRPr lang="es-ES" dirty="0"/>
          </a:p>
        </p:txBody>
      </p:sp>
      <p:pic>
        <p:nvPicPr>
          <p:cNvPr id="17" name="16 Marcador de contenido" descr="BARRIENTOS-ARENA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143504" y="1785926"/>
            <a:ext cx="3628325" cy="48325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358</Words>
  <Application>Microsoft Office PowerPoint</Application>
  <PresentationFormat>Presentación en pantalla (4:3)</PresentationFormat>
  <Paragraphs>97</Paragraphs>
  <Slides>27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28" baseType="lpstr">
      <vt:lpstr>Tema de Office</vt:lpstr>
      <vt:lpstr>Caracterización de la diversidad biológica y genética de microorganismos de glaciares Antárticos y del Chimborazo para la búsqueda de genes útiles en Agrobiotecnología</vt:lpstr>
      <vt:lpstr>Objetivos específicos</vt:lpstr>
      <vt:lpstr>Actividades XVI Expedición</vt:lpstr>
      <vt:lpstr>Recolección de muestras</vt:lpstr>
      <vt:lpstr>Diapositiva 5</vt:lpstr>
      <vt:lpstr>Diapositiva 6</vt:lpstr>
      <vt:lpstr>Diapositiva 7</vt:lpstr>
      <vt:lpstr>Determinación de la población de microorganismos</vt:lpstr>
      <vt:lpstr>BARRIENTOS</vt:lpstr>
      <vt:lpstr>BACTERIAS BARRIENTOS</vt:lpstr>
      <vt:lpstr>BACTERIAS - BARRIENTOS</vt:lpstr>
      <vt:lpstr>HONGOS - BARRIENTOS</vt:lpstr>
      <vt:lpstr>Diapositiva 13</vt:lpstr>
      <vt:lpstr>Sedimentos - DEE</vt:lpstr>
      <vt:lpstr>Bacterias</vt:lpstr>
      <vt:lpstr>Bacterias</vt:lpstr>
      <vt:lpstr>Hongos</vt:lpstr>
      <vt:lpstr>Comparación de poblaciones durante los años 2010, 2011 y 2012</vt:lpstr>
      <vt:lpstr>Condiciones  PEVIMA</vt:lpstr>
      <vt:lpstr>SUELO</vt:lpstr>
      <vt:lpstr>Diapositiva 21</vt:lpstr>
      <vt:lpstr>Aislamiento y purificación de microorganismos</vt:lpstr>
      <vt:lpstr>Número de aislamientos</vt:lpstr>
      <vt:lpstr>Diversidad de bacterias</vt:lpstr>
      <vt:lpstr>Diapositiva 25</vt:lpstr>
      <vt:lpstr>Trabajo futuro</vt:lpstr>
      <vt:lpstr>Diapositiva 27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</dc:creator>
  <cp:lastModifiedBy>USUARIO</cp:lastModifiedBy>
  <cp:revision>48</cp:revision>
  <dcterms:created xsi:type="dcterms:W3CDTF">2012-03-04T00:31:03Z</dcterms:created>
  <dcterms:modified xsi:type="dcterms:W3CDTF">2012-03-04T19:15:02Z</dcterms:modified>
</cp:coreProperties>
</file>