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2" r:id="rId17"/>
    <p:sldId id="273" r:id="rId18"/>
    <p:sldId id="271" r:id="rId19"/>
    <p:sldId id="275" r:id="rId2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35" autoAdjust="0"/>
    <p:restoredTop sz="86441" autoAdjust="0"/>
  </p:normalViewPr>
  <p:slideViewPr>
    <p:cSldViewPr>
      <p:cViewPr varScale="1">
        <p:scale>
          <a:sx n="63" d="100"/>
          <a:sy n="63" d="100"/>
        </p:scale>
        <p:origin x="-10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Nº muestras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Greenwich</c:v>
                </c:pt>
                <c:pt idx="1">
                  <c:v>Dee</c:v>
                </c:pt>
                <c:pt idx="2">
                  <c:v>Barrientos</c:v>
                </c:pt>
                <c:pt idx="3">
                  <c:v>Torre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  <c:pt idx="2">
                  <c:v>6</c:v>
                </c:pt>
                <c:pt idx="3">
                  <c:v>4</c:v>
                </c:pt>
              </c:numCache>
            </c:numRef>
          </c:val>
        </c:ser>
        <c:shape val="cylinder"/>
        <c:axId val="99973376"/>
        <c:axId val="99987456"/>
        <c:axId val="0"/>
      </c:bar3DChart>
      <c:catAx>
        <c:axId val="99973376"/>
        <c:scaling>
          <c:orientation val="minMax"/>
        </c:scaling>
        <c:axPos val="b"/>
        <c:tickLblPos val="nextTo"/>
        <c:crossAx val="99987456"/>
        <c:crosses val="autoZero"/>
        <c:auto val="1"/>
        <c:lblAlgn val="ctr"/>
        <c:lblOffset val="100"/>
      </c:catAx>
      <c:valAx>
        <c:axId val="99987456"/>
        <c:scaling>
          <c:orientation val="minMax"/>
        </c:scaling>
        <c:axPos val="l"/>
        <c:numFmt formatCode="General" sourceLinked="1"/>
        <c:tickLblPos val="nextTo"/>
        <c:crossAx val="99973376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es-E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Hoja1!$B$1</c:f>
              <c:strCache>
                <c:ptCount val="1"/>
                <c:pt idx="0">
                  <c:v>Número</c:v>
                </c:pt>
              </c:strCache>
            </c:strRef>
          </c:tx>
          <c:cat>
            <c:strRef>
              <c:f>Hoja1!$A$2:$A$4</c:f>
              <c:strCache>
                <c:ptCount val="3"/>
                <c:pt idx="0">
                  <c:v>Suelos</c:v>
                </c:pt>
                <c:pt idx="1">
                  <c:v>Arena playa</c:v>
                </c:pt>
                <c:pt idx="2">
                  <c:v>Sedimentos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9</c:v>
                </c:pt>
                <c:pt idx="1">
                  <c:v>8</c:v>
                </c:pt>
                <c:pt idx="2">
                  <c:v>3</c:v>
                </c:pt>
              </c:numCache>
            </c:numRef>
          </c:val>
        </c:ser>
        <c:shape val="cylinder"/>
        <c:axId val="92348800"/>
        <c:axId val="92350336"/>
        <c:axId val="0"/>
      </c:bar3DChart>
      <c:catAx>
        <c:axId val="92348800"/>
        <c:scaling>
          <c:orientation val="minMax"/>
        </c:scaling>
        <c:axPos val="b"/>
        <c:tickLblPos val="nextTo"/>
        <c:crossAx val="92350336"/>
        <c:crosses val="autoZero"/>
        <c:auto val="1"/>
        <c:lblAlgn val="ctr"/>
        <c:lblOffset val="100"/>
      </c:catAx>
      <c:valAx>
        <c:axId val="92350336"/>
        <c:scaling>
          <c:orientation val="minMax"/>
        </c:scaling>
        <c:axPos val="l"/>
        <c:numFmt formatCode="General" sourceLinked="1"/>
        <c:tickLblPos val="nextTo"/>
        <c:crossAx val="92348800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es-E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2"/>
              </a:solidFill>
            </c:spPr>
          </c:dPt>
          <c:cat>
            <c:strRef>
              <c:f>Hoja1!$B$1:$B$4</c:f>
              <c:strCache>
                <c:ptCount val="4"/>
                <c:pt idx="0">
                  <c:v>Bacterias - Suelo</c:v>
                </c:pt>
                <c:pt idx="1">
                  <c:v>Bacterias - Arena</c:v>
                </c:pt>
                <c:pt idx="2">
                  <c:v>Hongos - Suelo</c:v>
                </c:pt>
                <c:pt idx="3">
                  <c:v>Hongos - Arena</c:v>
                </c:pt>
              </c:strCache>
            </c:strRef>
          </c:cat>
          <c:val>
            <c:numRef>
              <c:f>Hoja1!$C$1:$C$4</c:f>
              <c:numCache>
                <c:formatCode>General</c:formatCode>
                <c:ptCount val="4"/>
                <c:pt idx="0">
                  <c:v>10350000</c:v>
                </c:pt>
                <c:pt idx="1">
                  <c:v>9135000</c:v>
                </c:pt>
                <c:pt idx="2">
                  <c:v>108000</c:v>
                </c:pt>
                <c:pt idx="3">
                  <c:v>0</c:v>
                </c:pt>
              </c:numCache>
            </c:numRef>
          </c:val>
        </c:ser>
        <c:shape val="cylinder"/>
        <c:axId val="73027584"/>
        <c:axId val="73029120"/>
        <c:axId val="0"/>
      </c:bar3DChart>
      <c:catAx>
        <c:axId val="73027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es-ES"/>
          </a:p>
        </c:txPr>
        <c:crossAx val="73029120"/>
        <c:crosses val="autoZero"/>
        <c:auto val="1"/>
        <c:lblAlgn val="ctr"/>
        <c:lblOffset val="100"/>
      </c:catAx>
      <c:valAx>
        <c:axId val="73029120"/>
        <c:scaling>
          <c:logBase val="10"/>
          <c:orientation val="minMax"/>
          <c:min val="10000"/>
        </c:scaling>
        <c:axPos val="l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s-ES"/>
          </a:p>
        </c:txPr>
        <c:crossAx val="73027584"/>
        <c:crosses val="autoZero"/>
        <c:crossBetween val="between"/>
      </c:valAx>
    </c:plotArea>
    <c:legend>
      <c:legendPos val="r"/>
      <c:txPr>
        <a:bodyPr/>
        <a:lstStyle/>
        <a:p>
          <a:pPr>
            <a:defRPr sz="1600"/>
          </a:pPr>
          <a:endParaRPr lang="es-ES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582594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142844" y="857232"/>
            <a:ext cx="4354421" cy="4286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42844" y="1428736"/>
            <a:ext cx="4354421" cy="2643206"/>
          </a:xfr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857232"/>
            <a:ext cx="4356131" cy="4286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28736"/>
            <a:ext cx="4356131" cy="2643206"/>
          </a:xfr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contenido"/>
          <p:cNvSpPr>
            <a:spLocks noGrp="1"/>
          </p:cNvSpPr>
          <p:nvPr>
            <p:ph sz="half" idx="10"/>
          </p:nvPr>
        </p:nvSpPr>
        <p:spPr>
          <a:xfrm>
            <a:off x="171448" y="4143380"/>
            <a:ext cx="4354421" cy="2643206"/>
          </a:xfr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8" name="5 Marcador de contenido"/>
          <p:cNvSpPr>
            <a:spLocks noGrp="1"/>
          </p:cNvSpPr>
          <p:nvPr>
            <p:ph sz="quarter" idx="11"/>
          </p:nvPr>
        </p:nvSpPr>
        <p:spPr>
          <a:xfrm>
            <a:off x="4673629" y="4143380"/>
            <a:ext cx="4356131" cy="2643206"/>
          </a:xfr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582594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2844" y="1643050"/>
            <a:ext cx="8858312" cy="5000660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8" name="2 Marcador de texto"/>
          <p:cNvSpPr>
            <a:spLocks noGrp="1"/>
          </p:cNvSpPr>
          <p:nvPr>
            <p:ph type="body" idx="10" hasCustomPrompt="1"/>
          </p:nvPr>
        </p:nvSpPr>
        <p:spPr>
          <a:xfrm>
            <a:off x="142844" y="928670"/>
            <a:ext cx="8858312" cy="571504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582594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2844" y="1643050"/>
            <a:ext cx="8858312" cy="2428892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8" name="2 Marcador de texto"/>
          <p:cNvSpPr>
            <a:spLocks noGrp="1"/>
          </p:cNvSpPr>
          <p:nvPr>
            <p:ph type="body" idx="10" hasCustomPrompt="1"/>
          </p:nvPr>
        </p:nvSpPr>
        <p:spPr>
          <a:xfrm>
            <a:off x="142844" y="928670"/>
            <a:ext cx="8858312" cy="571504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n</a:t>
            </a:r>
          </a:p>
        </p:txBody>
      </p:sp>
      <p:sp>
        <p:nvSpPr>
          <p:cNvPr id="5" name="2 Marcador de contenido"/>
          <p:cNvSpPr>
            <a:spLocks noGrp="1"/>
          </p:cNvSpPr>
          <p:nvPr>
            <p:ph idx="11"/>
          </p:nvPr>
        </p:nvSpPr>
        <p:spPr>
          <a:xfrm>
            <a:off x="142844" y="4214818"/>
            <a:ext cx="8858312" cy="2428892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2844" y="285728"/>
            <a:ext cx="8858312" cy="2928958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2 Marcador de contenido"/>
          <p:cNvSpPr>
            <a:spLocks noGrp="1"/>
          </p:cNvSpPr>
          <p:nvPr>
            <p:ph idx="11"/>
          </p:nvPr>
        </p:nvSpPr>
        <p:spPr>
          <a:xfrm>
            <a:off x="142844" y="4071942"/>
            <a:ext cx="8858312" cy="2643206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582594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643602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3341" y="274638"/>
            <a:ext cx="8782890" cy="654032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2844" y="1142984"/>
            <a:ext cx="4310122" cy="5500726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91034" y="1142984"/>
            <a:ext cx="4310122" cy="5500726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3341" y="142852"/>
            <a:ext cx="8782890" cy="654032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2844" y="1000108"/>
            <a:ext cx="4310122" cy="2714644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91034" y="1000108"/>
            <a:ext cx="4310122" cy="2714644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2 Marcador de contenido"/>
          <p:cNvSpPr>
            <a:spLocks noGrp="1"/>
          </p:cNvSpPr>
          <p:nvPr>
            <p:ph sz="half" idx="10"/>
          </p:nvPr>
        </p:nvSpPr>
        <p:spPr>
          <a:xfrm>
            <a:off x="142844" y="3929066"/>
            <a:ext cx="4310122" cy="2786082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3 Marcador de contenido"/>
          <p:cNvSpPr>
            <a:spLocks noGrp="1"/>
          </p:cNvSpPr>
          <p:nvPr>
            <p:ph sz="half" idx="11"/>
          </p:nvPr>
        </p:nvSpPr>
        <p:spPr>
          <a:xfrm>
            <a:off x="4691034" y="3929066"/>
            <a:ext cx="4310122" cy="2786082"/>
          </a:xfr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582594"/>
          </a:xfrm>
        </p:spPr>
        <p:txBody>
          <a:bodyPr/>
          <a:lstStyle>
            <a:lvl1pPr>
              <a:defRPr b="1"/>
            </a:lvl1pPr>
          </a:lstStyle>
          <a:p>
            <a:r>
              <a:rPr lang="es-ES" dirty="0" smtClean="0"/>
              <a:t>Haga clic para modificar el estilo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71406" y="857232"/>
            <a:ext cx="4437339" cy="4286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71406" y="1428736"/>
            <a:ext cx="4437339" cy="5214974"/>
          </a:xfr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 hasCustomPrompt="1"/>
          </p:nvPr>
        </p:nvSpPr>
        <p:spPr>
          <a:xfrm>
            <a:off x="4633512" y="857232"/>
            <a:ext cx="4439082" cy="42862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33512" y="1428736"/>
            <a:ext cx="4439082" cy="5214974"/>
          </a:xfr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0864A-C75C-4AD0-AB31-AD8D178BEC9B}" type="datetimeFigureOut">
              <a:rPr lang="es-ES" smtClean="0"/>
              <a:pPr/>
              <a:t>19/02/2011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372E6-6CBB-47CC-97DB-A49D2AFEEB5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4" r:id="rId4"/>
    <p:sldLayoutId id="2147483662" r:id="rId5"/>
    <p:sldLayoutId id="2147483651" r:id="rId6"/>
    <p:sldLayoutId id="2147483652" r:id="rId7"/>
    <p:sldLayoutId id="2147483660" r:id="rId8"/>
    <p:sldLayoutId id="2147483653" r:id="rId9"/>
    <p:sldLayoutId id="2147483661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Caracterización de la diversidad biológica y genética de microorganismos presentes en ecosistemas glaciares de la Antártida y del Chimborazo para la búsqueda de genes útiles en </a:t>
            </a:r>
            <a:r>
              <a:rPr lang="es-ES" b="1" dirty="0" err="1" smtClean="0"/>
              <a:t>Agrobiotecnología</a:t>
            </a:r>
            <a:endParaRPr lang="es-ES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4814" y="5024508"/>
            <a:ext cx="5715040" cy="901663"/>
          </a:xfrm>
        </p:spPr>
        <p:txBody>
          <a:bodyPr>
            <a:normAutofit/>
          </a:bodyPr>
          <a:lstStyle/>
          <a:p>
            <a:r>
              <a:rPr lang="es-ES" sz="2200" b="1" dirty="0" smtClean="0">
                <a:solidFill>
                  <a:srgbClr val="002060"/>
                </a:solidFill>
              </a:rPr>
              <a:t>Escuela Superior Politécnica de Chimborazo</a:t>
            </a:r>
          </a:p>
          <a:p>
            <a:r>
              <a:rPr lang="es-ES" sz="2200" b="1" dirty="0" smtClean="0">
                <a:solidFill>
                  <a:srgbClr val="002060"/>
                </a:solidFill>
              </a:rPr>
              <a:t>Instituto Antártico Ecuatoriano</a:t>
            </a:r>
            <a:endParaRPr lang="es-ES" sz="2200" b="1" dirty="0">
              <a:solidFill>
                <a:srgbClr val="002060"/>
              </a:solidFill>
            </a:endParaRPr>
          </a:p>
        </p:txBody>
      </p:sp>
      <p:pic>
        <p:nvPicPr>
          <p:cNvPr id="1026" name="Imagen 11" descr="sin fond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618089"/>
            <a:ext cx="1593850" cy="17145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52" y="4572008"/>
            <a:ext cx="1814518" cy="18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58259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Resultados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02859" y="1285860"/>
          <a:ext cx="8312545" cy="5292000"/>
        </p:xfrm>
        <a:graphic>
          <a:graphicData uri="http://schemas.openxmlformats.org/drawingml/2006/table">
            <a:tbl>
              <a:tblPr/>
              <a:tblGrid>
                <a:gridCol w="1160591"/>
                <a:gridCol w="1359196"/>
                <a:gridCol w="1147658"/>
                <a:gridCol w="1190308"/>
                <a:gridCol w="1207690"/>
                <a:gridCol w="1374898"/>
                <a:gridCol w="872204"/>
              </a:tblGrid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#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Lugar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Fecha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Latitud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Longitud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Altura (msnm)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Río Culebra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29/01/2011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S62º26'50''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W59º43'53.2''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Río Culebra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29/01/2011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S62º26'54.1''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W59º43'34.4''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Glaciar Quito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30/01/2011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S62º27'3.2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W59º45'35.5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Glaciar Quito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30/01/2011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S62º27'4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W59º45'30.2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Sedimento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Barrientos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S62º24'25.5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W59º44'40.1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Barrientos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09/02/2011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S62º24'22.2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W59º44'47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Barrientos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S62º24'26.8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W59º45'30.3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Barrientos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S62º24''26.5''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W59º45'48.2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Barrientos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09/02/2011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S62º24'34.3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W59º45'32.2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Barrientos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09/02/2011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S62º24'19.7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W59º44'31.8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Torre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S62º24'39.2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W59º43'48.3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Torre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S62º24'46.5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W59º43'48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Torre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S62º24'48.9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W59º43'41.6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Torre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S62º24'44.1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W59º44'06.8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Punta Ambato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S62º26'32.3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W59º47'27.7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Sedimento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Punta Ambato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S62º26'32.2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W59º47'30.2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Arena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Punta Ambato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S62º26'36.1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W59º47'14.3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S62º25'20.3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W59º47'03.1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S62º25'20.3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W59º47'03.1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Suelo</a:t>
                      </a: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Dee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14/02/2011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S62º25'22.8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W59º47'01.5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''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11676" marR="11676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Sedimento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1676" marR="11676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4 Marcador de texto"/>
          <p:cNvSpPr>
            <a:spLocks noGrp="1"/>
          </p:cNvSpPr>
          <p:nvPr>
            <p:ph type="body" idx="10"/>
          </p:nvPr>
        </p:nvSpPr>
        <p:spPr>
          <a:xfrm>
            <a:off x="142844" y="642918"/>
            <a:ext cx="8858312" cy="571504"/>
          </a:xfrm>
        </p:spPr>
        <p:txBody>
          <a:bodyPr/>
          <a:lstStyle/>
          <a:p>
            <a:r>
              <a:rPr lang="es-ES" dirty="0" smtClean="0"/>
              <a:t>Recolección de muestras medioambientales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Número de muestras</a:t>
            </a:r>
            <a:endParaRPr lang="es-ES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142875" y="1643063"/>
          <a:ext cx="885825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3 Marcador de texto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s-ES" dirty="0" smtClean="0"/>
              <a:t>Por sitio de recolección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Número de muestras</a:t>
            </a:r>
            <a:endParaRPr lang="es-ES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142875" y="1643063"/>
          <a:ext cx="885825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3 Marcador de texto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s-ES" dirty="0" smtClean="0"/>
              <a:t>Por tipo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Aislamiento</a:t>
            </a:r>
            <a:r>
              <a:rPr lang="es-ES" baseline="0" dirty="0" smtClean="0"/>
              <a:t> selectivo microbios</a:t>
            </a:r>
            <a:endParaRPr lang="es-ES" dirty="0"/>
          </a:p>
        </p:txBody>
      </p:sp>
      <p:sp>
        <p:nvSpPr>
          <p:cNvPr id="18" name="17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Hongos - Suelo</a:t>
            </a:r>
            <a:endParaRPr lang="es-ES" dirty="0"/>
          </a:p>
        </p:txBody>
      </p:sp>
      <p:pic>
        <p:nvPicPr>
          <p:cNvPr id="13" name="12 Marcador de contenido" descr="1pda10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66673" y="1428750"/>
            <a:ext cx="2706916" cy="2643188"/>
          </a:xfrm>
        </p:spPr>
      </p:pic>
      <p:sp>
        <p:nvSpPr>
          <p:cNvPr id="19" name="18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Bacterias - Suelo</a:t>
            </a:r>
            <a:endParaRPr lang="es-ES" dirty="0"/>
          </a:p>
        </p:txBody>
      </p:sp>
      <p:pic>
        <p:nvPicPr>
          <p:cNvPr id="11" name="10 Marcador de contenido" descr="1an10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54145" y="1428750"/>
            <a:ext cx="2737860" cy="2643188"/>
          </a:xfrm>
        </p:spPr>
      </p:pic>
      <p:pic>
        <p:nvPicPr>
          <p:cNvPr id="16" name="15 Marcador de contenido" descr="1pda103.jpg"/>
          <p:cNvPicPr>
            <a:picLocks noGrp="1" noChangeAspect="1"/>
          </p:cNvPicPr>
          <p:nvPr>
            <p:ph sz="half" idx="10"/>
          </p:nvPr>
        </p:nvPicPr>
        <p:blipFill>
          <a:blip r:embed="rId4" cstate="print"/>
          <a:stretch>
            <a:fillRect/>
          </a:stretch>
        </p:blipFill>
        <p:spPr>
          <a:xfrm>
            <a:off x="988777" y="4143375"/>
            <a:ext cx="2719859" cy="2643188"/>
          </a:xfrm>
        </p:spPr>
      </p:pic>
      <p:pic>
        <p:nvPicPr>
          <p:cNvPr id="17" name="16 Marcador de contenido" descr="1an102.jpg"/>
          <p:cNvPicPr>
            <a:picLocks noGrp="1" noChangeAspect="1"/>
          </p:cNvPicPr>
          <p:nvPr>
            <p:ph sz="quarter" idx="11"/>
          </p:nvPr>
        </p:nvPicPr>
        <p:blipFill>
          <a:blip r:embed="rId5" cstate="print"/>
          <a:stretch>
            <a:fillRect/>
          </a:stretch>
        </p:blipFill>
        <p:spPr>
          <a:xfrm>
            <a:off x="5502971" y="4143375"/>
            <a:ext cx="2697358" cy="2643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Aislamiento</a:t>
            </a:r>
            <a:r>
              <a:rPr lang="es-ES" baseline="0" dirty="0" smtClean="0"/>
              <a:t> selectivo microbios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Hongos - Arena playa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Bacterias - Arena playa</a:t>
            </a:r>
            <a:endParaRPr lang="es-ES" dirty="0"/>
          </a:p>
        </p:txBody>
      </p:sp>
      <p:pic>
        <p:nvPicPr>
          <p:cNvPr id="24" name="23 Marcador de contenido" descr="2pda102.jpg"/>
          <p:cNvPicPr>
            <a:picLocks noGrp="1" noChangeAspect="1"/>
          </p:cNvPicPr>
          <p:nvPr>
            <p:ph sz="half" idx="10"/>
          </p:nvPr>
        </p:nvPicPr>
        <p:blipFill>
          <a:blip r:embed="rId2" cstate="print"/>
          <a:stretch>
            <a:fillRect/>
          </a:stretch>
        </p:blipFill>
        <p:spPr>
          <a:xfrm>
            <a:off x="1001578" y="4143375"/>
            <a:ext cx="2694256" cy="2643188"/>
          </a:xfrm>
        </p:spPr>
      </p:pic>
      <p:pic>
        <p:nvPicPr>
          <p:cNvPr id="25" name="24 Marcador de contenido" descr="2an1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75373" y="1428750"/>
            <a:ext cx="2695404" cy="2643188"/>
          </a:xfrm>
        </p:spPr>
      </p:pic>
      <p:pic>
        <p:nvPicPr>
          <p:cNvPr id="26" name="25 Marcador de contenido" descr="2aes102.jpg"/>
          <p:cNvPicPr>
            <a:picLocks noGrp="1" noChangeAspect="1"/>
          </p:cNvPicPr>
          <p:nvPr>
            <p:ph sz="quarter" idx="11"/>
          </p:nvPr>
        </p:nvPicPr>
        <p:blipFill>
          <a:blip r:embed="rId4" cstate="print"/>
          <a:stretch>
            <a:fillRect/>
          </a:stretch>
        </p:blipFill>
        <p:spPr>
          <a:xfrm>
            <a:off x="5530056" y="4143375"/>
            <a:ext cx="2643188" cy="2643188"/>
          </a:xfrm>
        </p:spPr>
      </p:pic>
      <p:pic>
        <p:nvPicPr>
          <p:cNvPr id="23" name="22 Marcador de contenido" descr="2pda101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984054" y="1428750"/>
            <a:ext cx="2672154" cy="2643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Número de ufc/g de muestra</a:t>
            </a:r>
            <a:endParaRPr lang="es-ES" dirty="0"/>
          </a:p>
        </p:txBody>
      </p:sp>
      <p:graphicFrame>
        <p:nvGraphicFramePr>
          <p:cNvPr id="9" name="1 Gráfico"/>
          <p:cNvGraphicFramePr>
            <a:graphicFrameLocks noGrp="1"/>
          </p:cNvGraphicFramePr>
          <p:nvPr>
            <p:ph idx="1"/>
          </p:nvPr>
        </p:nvGraphicFramePr>
        <p:xfrm>
          <a:off x="214313" y="1000125"/>
          <a:ext cx="8786812" cy="564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Bacterias -  Diversidad</a:t>
            </a:r>
            <a:endParaRPr lang="es-ES" dirty="0"/>
          </a:p>
        </p:txBody>
      </p:sp>
      <p:sp>
        <p:nvSpPr>
          <p:cNvPr id="15" name="14 Marcador de texto"/>
          <p:cNvSpPr>
            <a:spLocks noGrp="1"/>
          </p:cNvSpPr>
          <p:nvPr>
            <p:ph type="body" idx="1"/>
          </p:nvPr>
        </p:nvSpPr>
        <p:spPr>
          <a:xfrm>
            <a:off x="71406" y="785794"/>
            <a:ext cx="4437339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es-ES" dirty="0" smtClean="0"/>
              <a:t>Suelo</a:t>
            </a:r>
            <a:endParaRPr lang="es-ES" dirty="0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3"/>
          </p:nvPr>
        </p:nvSpPr>
        <p:spPr>
          <a:xfrm>
            <a:off x="4633512" y="785794"/>
            <a:ext cx="4439082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es-ES" dirty="0" smtClean="0"/>
              <a:t>Arena</a:t>
            </a:r>
            <a:endParaRPr lang="es-ES" dirty="0"/>
          </a:p>
        </p:txBody>
      </p:sp>
      <p:pic>
        <p:nvPicPr>
          <p:cNvPr id="21" name="20 Marcador de contenido" descr="1an10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1438" y="1433614"/>
            <a:ext cx="4437062" cy="4347954"/>
          </a:xfrm>
        </p:spPr>
      </p:pic>
      <p:pic>
        <p:nvPicPr>
          <p:cNvPr id="22" name="21 Marcador de contenido" descr="2an1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33913" y="1431259"/>
            <a:ext cx="4438650" cy="43526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Hongos - Diversidad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Suelo</a:t>
            </a:r>
            <a:endParaRPr lang="es-ES" dirty="0"/>
          </a:p>
        </p:txBody>
      </p:sp>
      <p:pic>
        <p:nvPicPr>
          <p:cNvPr id="7" name="6 Marcador de contenido" descr="1pda10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1438" y="1869918"/>
            <a:ext cx="4437062" cy="4332602"/>
          </a:xfrm>
        </p:spPr>
      </p:pic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Arena</a:t>
            </a:r>
            <a:endParaRPr lang="es-ES" dirty="0"/>
          </a:p>
        </p:txBody>
      </p:sp>
      <p:pic>
        <p:nvPicPr>
          <p:cNvPr id="8" name="7 Marcador de contenido" descr="2pda1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33913" y="1858959"/>
            <a:ext cx="4438650" cy="43545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Actividades</a:t>
            </a:r>
            <a:r>
              <a:rPr lang="es-ES" baseline="0" dirty="0" smtClean="0"/>
              <a:t> pendientes</a:t>
            </a:r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4929222"/>
          </a:xfrm>
        </p:spPr>
        <p:txBody>
          <a:bodyPr>
            <a:normAutofit/>
          </a:bodyPr>
          <a:lstStyle/>
          <a:p>
            <a:r>
              <a:rPr lang="es-ES" dirty="0" smtClean="0"/>
              <a:t>Almacenamiento</a:t>
            </a:r>
            <a:r>
              <a:rPr lang="es-ES" baseline="0" dirty="0" smtClean="0"/>
              <a:t> de los microorganismos en glicerol (20% w/v) para el transporte.</a:t>
            </a:r>
          </a:p>
          <a:p>
            <a:r>
              <a:rPr lang="es-ES" baseline="0" dirty="0" smtClean="0"/>
              <a:t>Preparación de muestras para transporte adecuado.</a:t>
            </a:r>
          </a:p>
          <a:p>
            <a:r>
              <a:rPr lang="es-ES" baseline="0" dirty="0" smtClean="0"/>
              <a:t>Aislamiento selectivo usando todas las muestras recolectadas (Ecuador).</a:t>
            </a:r>
          </a:p>
          <a:p>
            <a:r>
              <a:rPr lang="es-ES" baseline="0" dirty="0" smtClean="0"/>
              <a:t>Caracterización fenotípica y molecular de los aislamientos (Ecuador).</a:t>
            </a:r>
          </a:p>
          <a:p>
            <a:r>
              <a:rPr lang="es-ES" baseline="0" dirty="0" smtClean="0"/>
              <a:t>Año 3:  Construcción de biblioteca de clones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 descr="DSC05201pevi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5" y="285728"/>
            <a:ext cx="8858250" cy="2631995"/>
          </a:xfrm>
        </p:spPr>
      </p:pic>
      <p:pic>
        <p:nvPicPr>
          <p:cNvPr id="12" name="11 Marcador de contenido" descr="DSC04885liquenes dee.JPG"/>
          <p:cNvPicPr>
            <a:picLocks noGrp="1" noChangeAspect="1"/>
          </p:cNvPicPr>
          <p:nvPr>
            <p:ph idx="11"/>
          </p:nvPr>
        </p:nvPicPr>
        <p:blipFill>
          <a:blip r:embed="rId3" cstate="print"/>
          <a:stretch>
            <a:fillRect/>
          </a:stretch>
        </p:blipFill>
        <p:spPr>
          <a:xfrm>
            <a:off x="3037772" y="3643314"/>
            <a:ext cx="3068456" cy="3000372"/>
          </a:xfrm>
        </p:spPr>
      </p:pic>
      <p:sp>
        <p:nvSpPr>
          <p:cNvPr id="13" name="12 CuadroTexto"/>
          <p:cNvSpPr txBox="1"/>
          <p:nvPr/>
        </p:nvSpPr>
        <p:spPr>
          <a:xfrm>
            <a:off x="3539313" y="2926575"/>
            <a:ext cx="2065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/>
              <a:t>GRACIAS</a:t>
            </a:r>
            <a:endParaRPr lang="es-E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Objetivos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2844" y="928670"/>
            <a:ext cx="8858312" cy="5000660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General</a:t>
            </a:r>
          </a:p>
          <a:p>
            <a:pPr lvl="1"/>
            <a:r>
              <a:rPr lang="es-ES" b="0" dirty="0" smtClean="0"/>
              <a:t>Identificar la diversidad biológica y genética de microorganismos de glaciares Antárticos y del Chimborazo para la búsqueda de genes útiles en </a:t>
            </a:r>
            <a:r>
              <a:rPr lang="es-ES" b="0" dirty="0" err="1" smtClean="0"/>
              <a:t>Agrobiotecnología</a:t>
            </a:r>
            <a:r>
              <a:rPr lang="es-ES" b="0" dirty="0" smtClean="0"/>
              <a:t>.</a:t>
            </a:r>
          </a:p>
          <a:p>
            <a:pPr lvl="0"/>
            <a:r>
              <a:rPr lang="es-ES" dirty="0" smtClean="0"/>
              <a:t>Específicos</a:t>
            </a:r>
          </a:p>
          <a:p>
            <a:pPr lvl="1"/>
            <a:r>
              <a:rPr lang="es-ES" b="0" dirty="0" smtClean="0"/>
              <a:t>Aislar bacterias y hongos </a:t>
            </a:r>
            <a:r>
              <a:rPr lang="es-ES" b="0" dirty="0" err="1" smtClean="0"/>
              <a:t>psicrófilos</a:t>
            </a:r>
            <a:r>
              <a:rPr lang="es-ES" b="0" dirty="0" smtClean="0"/>
              <a:t> del Antártico y de las estribaciones del nevado Chimborazo.</a:t>
            </a:r>
          </a:p>
          <a:p>
            <a:pPr lvl="1"/>
            <a:r>
              <a:rPr lang="es-ES" b="0" dirty="0" smtClean="0"/>
              <a:t>Caracterizar fenotípica y molecularmente los microorganismos aislados.</a:t>
            </a:r>
          </a:p>
          <a:p>
            <a:pPr lvl="1"/>
            <a:r>
              <a:rPr lang="es-ES" b="0" dirty="0" smtClean="0"/>
              <a:t>Identificar genes de interés para Biotecnología mediante la construcción de una librería de clones de ADN.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Actividades XV Expedición</a:t>
            </a:r>
            <a:endParaRPr lang="es-ES" dirty="0"/>
          </a:p>
        </p:txBody>
      </p:sp>
      <p:pic>
        <p:nvPicPr>
          <p:cNvPr id="13" name="12 Marcador de contenido" descr="DSC03935panoramica rio culebr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5" y="1571612"/>
            <a:ext cx="8858250" cy="1947661"/>
          </a:xfrm>
        </p:spPr>
      </p:pic>
      <p:sp>
        <p:nvSpPr>
          <p:cNvPr id="12" name="11 Marcador de texto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s-ES" dirty="0" smtClean="0"/>
              <a:t>Recolección de muestras</a:t>
            </a:r>
            <a:endParaRPr lang="es-ES" dirty="0"/>
          </a:p>
        </p:txBody>
      </p:sp>
      <p:pic>
        <p:nvPicPr>
          <p:cNvPr id="15" name="14 Marcador de contenido" descr="DSC04009panoramica glaciar quito.JPG"/>
          <p:cNvPicPr>
            <a:picLocks noGrp="1" noChangeAspect="1"/>
          </p:cNvPicPr>
          <p:nvPr>
            <p:ph idx="11"/>
          </p:nvPr>
        </p:nvPicPr>
        <p:blipFill>
          <a:blip r:embed="rId3" cstate="print"/>
          <a:stretch>
            <a:fillRect/>
          </a:stretch>
        </p:blipFill>
        <p:spPr>
          <a:xfrm>
            <a:off x="142875" y="4045636"/>
            <a:ext cx="8858250" cy="1947661"/>
          </a:xfrm>
        </p:spPr>
      </p:pic>
      <p:sp>
        <p:nvSpPr>
          <p:cNvPr id="6" name="5 CuadroTexto"/>
          <p:cNvSpPr txBox="1"/>
          <p:nvPr/>
        </p:nvSpPr>
        <p:spPr>
          <a:xfrm>
            <a:off x="3625267" y="3545570"/>
            <a:ext cx="1893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RIO CULEBRA</a:t>
            </a:r>
            <a:endParaRPr lang="es-ES" sz="2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466088" y="5986551"/>
            <a:ext cx="2211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GLACIAR QUITO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71414"/>
            <a:ext cx="8786874" cy="58259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Recolección</a:t>
            </a:r>
            <a:r>
              <a:rPr lang="es-ES" baseline="0" dirty="0" smtClean="0"/>
              <a:t> de muestras</a:t>
            </a:r>
            <a:endParaRPr lang="es-ES" dirty="0"/>
          </a:p>
        </p:txBody>
      </p:sp>
      <p:pic>
        <p:nvPicPr>
          <p:cNvPr id="9" name="8 Marcador de contenido" descr="DSC05031isla barriento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3607" y="1214422"/>
            <a:ext cx="7616786" cy="2428875"/>
          </a:xfrm>
        </p:spPr>
      </p:pic>
      <p:sp>
        <p:nvSpPr>
          <p:cNvPr id="4" name="3 Marcador de texto"/>
          <p:cNvSpPr>
            <a:spLocks noGrp="1"/>
          </p:cNvSpPr>
          <p:nvPr>
            <p:ph type="body" idx="10"/>
          </p:nvPr>
        </p:nvSpPr>
        <p:spPr>
          <a:xfrm>
            <a:off x="142844" y="571480"/>
            <a:ext cx="8858312" cy="571504"/>
          </a:xfrm>
        </p:spPr>
        <p:txBody>
          <a:bodyPr/>
          <a:lstStyle/>
          <a:p>
            <a:r>
              <a:rPr lang="es-ES" dirty="0" smtClean="0"/>
              <a:t>Sitios de recolección</a:t>
            </a:r>
          </a:p>
        </p:txBody>
      </p:sp>
      <p:pic>
        <p:nvPicPr>
          <p:cNvPr id="10" name="9 Marcador de contenido" descr="DSC05030isla torre.JPG"/>
          <p:cNvPicPr>
            <a:picLocks noGrp="1" noChangeAspect="1"/>
          </p:cNvPicPr>
          <p:nvPr>
            <p:ph idx="11"/>
          </p:nvPr>
        </p:nvPicPr>
        <p:blipFill>
          <a:blip r:embed="rId3" cstate="print"/>
          <a:stretch>
            <a:fillRect/>
          </a:stretch>
        </p:blipFill>
        <p:spPr>
          <a:xfrm>
            <a:off x="142875" y="4088909"/>
            <a:ext cx="8858250" cy="2411925"/>
          </a:xfrm>
        </p:spPr>
      </p:pic>
      <p:sp>
        <p:nvSpPr>
          <p:cNvPr id="6" name="5 CuadroTexto"/>
          <p:cNvSpPr txBox="1"/>
          <p:nvPr/>
        </p:nvSpPr>
        <p:spPr>
          <a:xfrm>
            <a:off x="3355994" y="3610277"/>
            <a:ext cx="2432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ISLA BARRIENTOS</a:t>
            </a:r>
            <a:endParaRPr lang="es-ES" sz="2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748826" y="6467797"/>
            <a:ext cx="1646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ISLA TORRE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-24"/>
            <a:ext cx="8786874" cy="582594"/>
          </a:xfrm>
        </p:spPr>
        <p:txBody>
          <a:bodyPr>
            <a:normAutofit fontScale="90000"/>
          </a:bodyPr>
          <a:lstStyle/>
          <a:p>
            <a:r>
              <a:rPr lang="es-ES" sz="4400" b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Recolección muestras</a:t>
            </a:r>
            <a:endParaRPr lang="es-ES" dirty="0"/>
          </a:p>
        </p:txBody>
      </p:sp>
      <p:pic>
        <p:nvPicPr>
          <p:cNvPr id="6" name="5 Marcador de contenido" descr="DSC04744isla de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60831" y="1071563"/>
            <a:ext cx="5822337" cy="2428875"/>
          </a:xfrm>
        </p:spPr>
      </p:pic>
      <p:sp>
        <p:nvSpPr>
          <p:cNvPr id="4" name="3 Marcador de texto"/>
          <p:cNvSpPr>
            <a:spLocks noGrp="1"/>
          </p:cNvSpPr>
          <p:nvPr>
            <p:ph type="body" idx="10"/>
          </p:nvPr>
        </p:nvSpPr>
        <p:spPr>
          <a:xfrm>
            <a:off x="142844" y="428604"/>
            <a:ext cx="8858312" cy="571504"/>
          </a:xfrm>
        </p:spPr>
        <p:txBody>
          <a:bodyPr/>
          <a:lstStyle/>
          <a:p>
            <a:r>
              <a:rPr lang="es-ES" dirty="0" smtClean="0"/>
              <a:t>Sitios de recolección</a:t>
            </a:r>
            <a:endParaRPr lang="es-ES" dirty="0"/>
          </a:p>
        </p:txBody>
      </p:sp>
      <p:pic>
        <p:nvPicPr>
          <p:cNvPr id="7" name="6 Marcador de contenido" descr="DSC05180punta ambato.JPG"/>
          <p:cNvPicPr>
            <a:picLocks noGrp="1" noChangeAspect="1"/>
          </p:cNvPicPr>
          <p:nvPr>
            <p:ph idx="11"/>
          </p:nvPr>
        </p:nvPicPr>
        <p:blipFill>
          <a:blip r:embed="rId3" cstate="print"/>
          <a:stretch>
            <a:fillRect/>
          </a:stretch>
        </p:blipFill>
        <p:spPr>
          <a:xfrm>
            <a:off x="1989171" y="4000504"/>
            <a:ext cx="5165657" cy="2428875"/>
          </a:xfrm>
        </p:spPr>
      </p:pic>
      <p:sp>
        <p:nvSpPr>
          <p:cNvPr id="8" name="7 CuadroTexto"/>
          <p:cNvSpPr txBox="1"/>
          <p:nvPr/>
        </p:nvSpPr>
        <p:spPr>
          <a:xfrm>
            <a:off x="3925829" y="3545570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ISLA DEE</a:t>
            </a:r>
            <a:endParaRPr lang="es-ES" sz="2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3502944" y="6396359"/>
            <a:ext cx="235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PUNTA AMBATO</a:t>
            </a:r>
            <a:endParaRPr lang="es-E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Recolección de muestras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Ecosistemas Costeros</a:t>
            </a:r>
            <a:endParaRPr lang="es-ES" dirty="0"/>
          </a:p>
        </p:txBody>
      </p:sp>
      <p:pic>
        <p:nvPicPr>
          <p:cNvPr id="10" name="9 Marcador de contenido" descr="DSC04489arena muestra 6 barriento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7331" y="1428750"/>
            <a:ext cx="3525601" cy="2643188"/>
          </a:xfrm>
        </p:spPr>
      </p:pic>
      <p:sp>
        <p:nvSpPr>
          <p:cNvPr id="9" name="8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11" name="10 Marcador de contenido" descr="DSC03950arena playa ro culebra muestreo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60274" y="1428750"/>
            <a:ext cx="3525601" cy="2643188"/>
          </a:xfrm>
        </p:spPr>
      </p:pic>
      <p:pic>
        <p:nvPicPr>
          <p:cNvPr id="12" name="11 Marcador de contenido" descr="DSC04441sitio recolección 4 arena playa barrientos.JPG"/>
          <p:cNvPicPr>
            <a:picLocks noGrp="1" noChangeAspect="1"/>
          </p:cNvPicPr>
          <p:nvPr>
            <p:ph sz="half" idx="10"/>
          </p:nvPr>
        </p:nvPicPr>
        <p:blipFill>
          <a:blip r:embed="rId4" cstate="print"/>
          <a:stretch>
            <a:fillRect/>
          </a:stretch>
        </p:blipFill>
        <p:spPr>
          <a:xfrm>
            <a:off x="1234228" y="4143375"/>
            <a:ext cx="2228956" cy="2643188"/>
          </a:xfrm>
        </p:spPr>
      </p:pic>
      <p:pic>
        <p:nvPicPr>
          <p:cNvPr id="13" name="12 Marcador de contenido" descr="DSC04343sitio muestreo 01 barrientos playa desembarco.JPG"/>
          <p:cNvPicPr>
            <a:picLocks noGrp="1" noChangeAspect="1"/>
          </p:cNvPicPr>
          <p:nvPr>
            <p:ph sz="quarter" idx="11"/>
          </p:nvPr>
        </p:nvPicPr>
        <p:blipFill>
          <a:blip r:embed="rId5" cstate="print"/>
          <a:stretch>
            <a:fillRect/>
          </a:stretch>
        </p:blipFill>
        <p:spPr>
          <a:xfrm>
            <a:off x="5088210" y="4143375"/>
            <a:ext cx="3526880" cy="26431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Recolección</a:t>
            </a:r>
            <a:r>
              <a:rPr lang="es-ES" baseline="0" dirty="0" smtClean="0"/>
              <a:t> de muestras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Ecosistemas Terrestres</a:t>
            </a:r>
            <a:endParaRPr lang="es-ES" dirty="0"/>
          </a:p>
        </p:txBody>
      </p:sp>
      <p:pic>
        <p:nvPicPr>
          <p:cNvPr id="9" name="8 Marcador de contenido" descr="DSC04736suelo debajo de musgos sitio recoleccion torr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57331" y="1428750"/>
            <a:ext cx="3525601" cy="2643188"/>
          </a:xfrm>
        </p:spPr>
      </p:pic>
      <p:sp>
        <p:nvSpPr>
          <p:cNvPr id="8" name="7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10" name="9 Marcador de contenido" descr="DSC04643suelo debajo de liquenes sitio recoleccion torr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60274" y="1428750"/>
            <a:ext cx="3525601" cy="2643188"/>
          </a:xfrm>
        </p:spPr>
      </p:pic>
      <p:pic>
        <p:nvPicPr>
          <p:cNvPr id="11" name="10 Marcador de contenido" descr="DSC05003suelo sin cubierta sitio 2 recoleccion dee.JPG"/>
          <p:cNvPicPr>
            <a:picLocks noGrp="1" noChangeAspect="1"/>
          </p:cNvPicPr>
          <p:nvPr>
            <p:ph sz="half" idx="10"/>
          </p:nvPr>
        </p:nvPicPr>
        <p:blipFill>
          <a:blip r:embed="rId4" cstate="print"/>
          <a:stretch>
            <a:fillRect/>
          </a:stretch>
        </p:blipFill>
        <p:spPr>
          <a:xfrm>
            <a:off x="488612" y="4143375"/>
            <a:ext cx="3720188" cy="2643188"/>
          </a:xfrm>
        </p:spPr>
      </p:pic>
      <p:pic>
        <p:nvPicPr>
          <p:cNvPr id="14" name="13 Marcador de contenido" descr="DSC04372sitio de recolección 2 barrientos musgos.JPG"/>
          <p:cNvPicPr>
            <a:picLocks noGrp="1" noChangeAspect="1"/>
          </p:cNvPicPr>
          <p:nvPr>
            <p:ph sz="quarter" idx="11"/>
          </p:nvPr>
        </p:nvPicPr>
        <p:blipFill>
          <a:blip r:embed="rId5" cstate="print"/>
          <a:stretch>
            <a:fillRect/>
          </a:stretch>
        </p:blipFill>
        <p:spPr>
          <a:xfrm>
            <a:off x="5088210" y="4143375"/>
            <a:ext cx="3526880" cy="26431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Recolección de muestras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Sedimentos</a:t>
            </a:r>
            <a:endParaRPr lang="es-ES" dirty="0"/>
          </a:p>
        </p:txBody>
      </p:sp>
      <p:pic>
        <p:nvPicPr>
          <p:cNvPr id="20" name="19 Marcador de contenido" descr="DSC04021sitio muestreo glaciar quit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75" y="1658791"/>
            <a:ext cx="4354513" cy="2183105"/>
          </a:xfrm>
        </p:spPr>
      </p:pic>
      <p:sp>
        <p:nvSpPr>
          <p:cNvPr id="7" name="6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pic>
        <p:nvPicPr>
          <p:cNvPr id="16" name="15 Marcador de contenido" descr="DSC04901lago de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60274" y="1428750"/>
            <a:ext cx="3525601" cy="2643188"/>
          </a:xfrm>
        </p:spPr>
      </p:pic>
      <p:pic>
        <p:nvPicPr>
          <p:cNvPr id="21" name="20 Marcador de contenido" descr="DSC04037sedimento muestreo laguna glaciar quito.JPG"/>
          <p:cNvPicPr>
            <a:picLocks noGrp="1" noChangeAspect="1"/>
          </p:cNvPicPr>
          <p:nvPr>
            <p:ph sz="half" idx="10"/>
          </p:nvPr>
        </p:nvPicPr>
        <p:blipFill>
          <a:blip r:embed="rId4" cstate="print"/>
          <a:stretch>
            <a:fillRect/>
          </a:stretch>
        </p:blipFill>
        <p:spPr>
          <a:xfrm>
            <a:off x="1142976" y="4143375"/>
            <a:ext cx="3526880" cy="26431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Aislamiento</a:t>
            </a:r>
            <a:r>
              <a:rPr lang="es-ES" baseline="0" dirty="0" smtClean="0"/>
              <a:t> selectivo de microbios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Preparación de suspensiones de suelo, sedimento o arena</a:t>
            </a:r>
          </a:p>
          <a:p>
            <a:pPr lvl="1"/>
            <a:r>
              <a:rPr lang="es-ES" dirty="0" smtClean="0"/>
              <a:t>1 g en 10 ml (1/10)</a:t>
            </a:r>
          </a:p>
          <a:p>
            <a:r>
              <a:rPr lang="es-ES" dirty="0" smtClean="0"/>
              <a:t>Siembra en medios de cultivo</a:t>
            </a:r>
          </a:p>
          <a:p>
            <a:pPr lvl="1"/>
            <a:r>
              <a:rPr lang="es-ES" dirty="0" smtClean="0"/>
              <a:t>Agar Nutritivo (AN)</a:t>
            </a:r>
          </a:p>
          <a:p>
            <a:pPr lvl="1"/>
            <a:r>
              <a:rPr lang="es-ES" dirty="0" smtClean="0"/>
              <a:t>Agar Papa Dextrosa (PDA)</a:t>
            </a:r>
          </a:p>
          <a:p>
            <a:pPr lvl="1"/>
            <a:r>
              <a:rPr lang="es-ES" dirty="0" smtClean="0"/>
              <a:t>Agar</a:t>
            </a:r>
            <a:r>
              <a:rPr lang="es-ES" baseline="0" dirty="0" smtClean="0"/>
              <a:t> Agua de Mar (AAM)</a:t>
            </a:r>
          </a:p>
          <a:p>
            <a:pPr lvl="1"/>
            <a:r>
              <a:rPr lang="es-ES" baseline="0" dirty="0" smtClean="0"/>
              <a:t>Agar Extracto de Suelo (AES)</a:t>
            </a:r>
          </a:p>
          <a:p>
            <a:pPr lvl="2"/>
            <a:r>
              <a:rPr lang="es-ES" dirty="0" smtClean="0"/>
              <a:t>AN suplementado con </a:t>
            </a:r>
            <a:r>
              <a:rPr lang="es-ES" dirty="0" err="1" smtClean="0"/>
              <a:t>antifúngicos</a:t>
            </a:r>
            <a:endParaRPr lang="es-ES" dirty="0" smtClean="0"/>
          </a:p>
          <a:p>
            <a:r>
              <a:rPr lang="es-ES" dirty="0" smtClean="0"/>
              <a:t>Incubación a temperatura ambiente (4ºC)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517</Words>
  <Application>Microsoft Office PowerPoint</Application>
  <PresentationFormat>Presentación en pantalla (4:3)</PresentationFormat>
  <Paragraphs>213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Caracterización de la diversidad biológica y genética de microorganismos presentes en ecosistemas glaciares de la Antártida y del Chimborazo para la búsqueda de genes útiles en Agrobiotecnología</vt:lpstr>
      <vt:lpstr>Objetivos</vt:lpstr>
      <vt:lpstr>Actividades XV Expedición</vt:lpstr>
      <vt:lpstr>Recolección de muestras</vt:lpstr>
      <vt:lpstr>Recolección muestras</vt:lpstr>
      <vt:lpstr>Recolección de muestras</vt:lpstr>
      <vt:lpstr>Recolección de muestras</vt:lpstr>
      <vt:lpstr>Recolección de muestras</vt:lpstr>
      <vt:lpstr>Aislamiento selectivo de microbios</vt:lpstr>
      <vt:lpstr>Resultados</vt:lpstr>
      <vt:lpstr>Número de muestras</vt:lpstr>
      <vt:lpstr>Número de muestras</vt:lpstr>
      <vt:lpstr>Aislamiento selectivo microbios</vt:lpstr>
      <vt:lpstr>Aislamiento selectivo microbios</vt:lpstr>
      <vt:lpstr>Número de ufc/g de muestra</vt:lpstr>
      <vt:lpstr>Bacterias -  Diversidad</vt:lpstr>
      <vt:lpstr>Hongos - Diversidad</vt:lpstr>
      <vt:lpstr>Actividades pendientes</vt:lpstr>
      <vt:lpstr>Diapositiva 19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Caracterización de la diversidad biológica y genética de microorganismos presentes en ecosistemas glaciares de la Antártida y del Chimborazo para la búsqueda de genes útiles en Agrobiotecnología</dc:title>
  <dc:creator>USUARIO</dc:creator>
  <cp:lastModifiedBy>USUARIO</cp:lastModifiedBy>
  <cp:revision>24</cp:revision>
  <dcterms:created xsi:type="dcterms:W3CDTF">2011-02-18T15:34:47Z</dcterms:created>
  <dcterms:modified xsi:type="dcterms:W3CDTF">2011-02-19T22:32:34Z</dcterms:modified>
</cp:coreProperties>
</file>