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3004800" cy="9753600"/>
  <p:notesSz cx="13004800" cy="97536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600" y="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75360" y="3023616"/>
            <a:ext cx="11054080" cy="20482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0720" y="5462016"/>
            <a:ext cx="9103360" cy="2438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0" i="0">
                <a:solidFill>
                  <a:srgbClr val="535353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200" b="0" i="0">
                <a:solidFill>
                  <a:srgbClr val="535353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0" i="0">
                <a:solidFill>
                  <a:srgbClr val="535353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50240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697472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0" i="0">
                <a:solidFill>
                  <a:srgbClr val="535353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18423" y="2153068"/>
            <a:ext cx="8367953" cy="2082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0" i="0">
                <a:solidFill>
                  <a:srgbClr val="535353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18423" y="2153068"/>
            <a:ext cx="8367953" cy="2082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0" i="0">
                <a:solidFill>
                  <a:srgbClr val="535353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g"/><Relationship Id="rId3" Type="http://schemas.openxmlformats.org/officeDocument/2006/relationships/image" Target="../media/image45.png"/><Relationship Id="rId7" Type="http://schemas.openxmlformats.org/officeDocument/2006/relationships/image" Target="../media/image48.jp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0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g"/><Relationship Id="rId13" Type="http://schemas.openxmlformats.org/officeDocument/2006/relationships/image" Target="../media/image62.jpg"/><Relationship Id="rId18" Type="http://schemas.openxmlformats.org/officeDocument/2006/relationships/image" Target="../media/image67.jpg"/><Relationship Id="rId3" Type="http://schemas.openxmlformats.org/officeDocument/2006/relationships/image" Target="../media/image52.jpg"/><Relationship Id="rId7" Type="http://schemas.openxmlformats.org/officeDocument/2006/relationships/image" Target="../media/image56.jpg"/><Relationship Id="rId12" Type="http://schemas.openxmlformats.org/officeDocument/2006/relationships/image" Target="../media/image61.png"/><Relationship Id="rId17" Type="http://schemas.openxmlformats.org/officeDocument/2006/relationships/image" Target="../media/image66.jpg"/><Relationship Id="rId2" Type="http://schemas.openxmlformats.org/officeDocument/2006/relationships/image" Target="../media/image51.png"/><Relationship Id="rId16" Type="http://schemas.openxmlformats.org/officeDocument/2006/relationships/image" Target="../media/image65.png"/><Relationship Id="rId20" Type="http://schemas.openxmlformats.org/officeDocument/2006/relationships/image" Target="../media/image69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jpg"/><Relationship Id="rId11" Type="http://schemas.openxmlformats.org/officeDocument/2006/relationships/image" Target="../media/image60.jpg"/><Relationship Id="rId5" Type="http://schemas.openxmlformats.org/officeDocument/2006/relationships/image" Target="../media/image54.jpg"/><Relationship Id="rId15" Type="http://schemas.openxmlformats.org/officeDocument/2006/relationships/image" Target="../media/image64.jpg"/><Relationship Id="rId10" Type="http://schemas.openxmlformats.org/officeDocument/2006/relationships/image" Target="../media/image59.png"/><Relationship Id="rId19" Type="http://schemas.openxmlformats.org/officeDocument/2006/relationships/image" Target="../media/image68.jpg"/><Relationship Id="rId4" Type="http://schemas.openxmlformats.org/officeDocument/2006/relationships/image" Target="../media/image53.jpg"/><Relationship Id="rId9" Type="http://schemas.openxmlformats.org/officeDocument/2006/relationships/image" Target="../media/image58.png"/><Relationship Id="rId14" Type="http://schemas.openxmlformats.org/officeDocument/2006/relationships/image" Target="../media/image6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10" Type="http://schemas.openxmlformats.org/officeDocument/2006/relationships/image" Target="../media/image19.jp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g"/><Relationship Id="rId7" Type="http://schemas.openxmlformats.org/officeDocument/2006/relationships/image" Target="../media/image31.png"/><Relationship Id="rId12" Type="http://schemas.openxmlformats.org/officeDocument/2006/relationships/image" Target="../media/image36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jpg"/><Relationship Id="rId5" Type="http://schemas.openxmlformats.org/officeDocument/2006/relationships/image" Target="../media/image29.png"/><Relationship Id="rId10" Type="http://schemas.openxmlformats.org/officeDocument/2006/relationships/image" Target="../media/image34.jpg"/><Relationship Id="rId4" Type="http://schemas.openxmlformats.org/officeDocument/2006/relationships/image" Target="../media/image28.jp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38.jpg"/><Relationship Id="rId7" Type="http://schemas.openxmlformats.org/officeDocument/2006/relationships/image" Target="../media/image42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17700"/>
            <a:ext cx="13004800" cy="6540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14170" marR="5080" indent="-1602105">
              <a:lnSpc>
                <a:spcPts val="8200"/>
              </a:lnSpc>
            </a:pPr>
            <a:r>
              <a:rPr spc="-190" dirty="0"/>
              <a:t>PRESENTACIÓN </a:t>
            </a:r>
            <a:r>
              <a:rPr spc="-75" dirty="0"/>
              <a:t>DE  </a:t>
            </a:r>
            <a:r>
              <a:rPr spc="-275" dirty="0"/>
              <a:t>PROYECTO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25543" y="4645807"/>
            <a:ext cx="11153775" cy="1169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29764" marR="5080" indent="-1917700">
              <a:lnSpc>
                <a:spcPct val="100899"/>
              </a:lnSpc>
            </a:pPr>
            <a:r>
              <a:rPr sz="3800" b="1" spc="-200" dirty="0">
                <a:solidFill>
                  <a:srgbClr val="535353"/>
                </a:solidFill>
                <a:latin typeface="Gill Sans MT"/>
                <a:cs typeface="Gill Sans MT"/>
              </a:rPr>
              <a:t>Tratamiento </a:t>
            </a:r>
            <a:r>
              <a:rPr sz="3800" b="1" spc="-135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3800" b="1" spc="-100" dirty="0">
                <a:solidFill>
                  <a:srgbClr val="535353"/>
                </a:solidFill>
                <a:latin typeface="Gill Sans MT"/>
                <a:cs typeface="Gill Sans MT"/>
              </a:rPr>
              <a:t>lodos </a:t>
            </a:r>
            <a:r>
              <a:rPr sz="3800" b="1" spc="-135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3800" b="1" spc="-140" dirty="0">
                <a:solidFill>
                  <a:srgbClr val="535353"/>
                </a:solidFill>
                <a:latin typeface="Gill Sans MT"/>
                <a:cs typeface="Gill Sans MT"/>
              </a:rPr>
              <a:t>la </a:t>
            </a:r>
            <a:r>
              <a:rPr sz="3800" b="1" spc="-175" dirty="0">
                <a:solidFill>
                  <a:srgbClr val="535353"/>
                </a:solidFill>
                <a:latin typeface="Gill Sans MT"/>
                <a:cs typeface="Gill Sans MT"/>
              </a:rPr>
              <a:t>Planta </a:t>
            </a:r>
            <a:r>
              <a:rPr sz="3800" b="1" spc="-135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3800" b="1" spc="-200" dirty="0">
                <a:solidFill>
                  <a:srgbClr val="535353"/>
                </a:solidFill>
                <a:latin typeface="Gill Sans MT"/>
                <a:cs typeface="Gill Sans MT"/>
              </a:rPr>
              <a:t>Tratamiento </a:t>
            </a:r>
            <a:r>
              <a:rPr sz="3800" b="1" spc="-135" dirty="0">
                <a:solidFill>
                  <a:srgbClr val="535353"/>
                </a:solidFill>
                <a:latin typeface="Gill Sans MT"/>
                <a:cs typeface="Gill Sans MT"/>
              </a:rPr>
              <a:t>de  </a:t>
            </a:r>
            <a:r>
              <a:rPr sz="3800" b="1" spc="-145" dirty="0">
                <a:solidFill>
                  <a:srgbClr val="535353"/>
                </a:solidFill>
                <a:latin typeface="Gill Sans MT"/>
                <a:cs typeface="Gill Sans MT"/>
              </a:rPr>
              <a:t>Estación </a:t>
            </a:r>
            <a:r>
              <a:rPr sz="3800" b="1" spc="-190" dirty="0">
                <a:solidFill>
                  <a:srgbClr val="535353"/>
                </a:solidFill>
                <a:latin typeface="Gill Sans MT"/>
                <a:cs typeface="Gill Sans MT"/>
              </a:rPr>
              <a:t>Pedro </a:t>
            </a:r>
            <a:r>
              <a:rPr sz="3800" b="1" spc="-145" dirty="0">
                <a:solidFill>
                  <a:srgbClr val="535353"/>
                </a:solidFill>
                <a:latin typeface="Gill Sans MT"/>
                <a:cs typeface="Gill Sans MT"/>
              </a:rPr>
              <a:t>Vicente</a:t>
            </a:r>
            <a:r>
              <a:rPr sz="3800" b="1" spc="-13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3800" b="1" spc="-140" dirty="0">
                <a:solidFill>
                  <a:srgbClr val="535353"/>
                </a:solidFill>
                <a:latin typeface="Gill Sans MT"/>
                <a:cs typeface="Gill Sans MT"/>
              </a:rPr>
              <a:t>Maldonado</a:t>
            </a:r>
            <a:endParaRPr sz="3800">
              <a:latin typeface="Gill Sans MT"/>
              <a:cs typeface="Gill Sans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13075" y="8591550"/>
            <a:ext cx="3259454" cy="818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600" b="1" spc="-130" dirty="0">
                <a:solidFill>
                  <a:srgbClr val="535353"/>
                </a:solidFill>
                <a:latin typeface="Gill Sans MT"/>
                <a:cs typeface="Gill Sans MT"/>
              </a:rPr>
              <a:t>Ing. </a:t>
            </a:r>
            <a:r>
              <a:rPr sz="2600" b="1" spc="-114" dirty="0">
                <a:solidFill>
                  <a:srgbClr val="535353"/>
                </a:solidFill>
                <a:latin typeface="Gill Sans MT"/>
                <a:cs typeface="Gill Sans MT"/>
              </a:rPr>
              <a:t>Paola Posligua</a:t>
            </a:r>
            <a:r>
              <a:rPr sz="2600" b="1" spc="20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600" b="1" spc="-100" dirty="0">
                <a:solidFill>
                  <a:srgbClr val="535353"/>
                </a:solidFill>
                <a:latin typeface="Gill Sans MT"/>
                <a:cs typeface="Gill Sans MT"/>
              </a:rPr>
              <a:t>Ch.</a:t>
            </a:r>
            <a:endParaRPr sz="26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80"/>
              </a:spcBef>
            </a:pPr>
            <a:r>
              <a:rPr sz="2600" b="1" spc="-60" dirty="0">
                <a:solidFill>
                  <a:srgbClr val="535353"/>
                </a:solidFill>
                <a:latin typeface="Gill Sans MT"/>
                <a:cs typeface="Gill Sans MT"/>
              </a:rPr>
              <a:t>2016-2017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600" y="8547100"/>
            <a:ext cx="2468194" cy="1206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1300" y="76200"/>
            <a:ext cx="1663700" cy="1752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902700" y="558800"/>
            <a:ext cx="4038600" cy="965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175500" y="317500"/>
            <a:ext cx="1663700" cy="1435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8655" y="287845"/>
            <a:ext cx="4288790" cy="734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635" algn="ctr">
              <a:lnSpc>
                <a:spcPts val="1900"/>
              </a:lnSpc>
            </a:pPr>
            <a:r>
              <a:rPr sz="1700" spc="-20" dirty="0">
                <a:solidFill>
                  <a:srgbClr val="535353"/>
                </a:solidFill>
                <a:latin typeface="Gill Sans MT"/>
                <a:cs typeface="Gill Sans MT"/>
              </a:rPr>
              <a:t>DIAGRAMA </a:t>
            </a:r>
            <a:r>
              <a:rPr sz="1700" spc="-5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1700" spc="-15" dirty="0">
                <a:solidFill>
                  <a:srgbClr val="535353"/>
                </a:solidFill>
                <a:latin typeface="Gill Sans MT"/>
                <a:cs typeface="Gill Sans MT"/>
              </a:rPr>
              <a:t>TRABAJO </a:t>
            </a:r>
            <a:r>
              <a:rPr sz="1700" spc="-10" dirty="0">
                <a:solidFill>
                  <a:srgbClr val="535353"/>
                </a:solidFill>
                <a:latin typeface="Gill Sans MT"/>
                <a:cs typeface="Gill Sans MT"/>
              </a:rPr>
              <a:t>- </a:t>
            </a:r>
            <a:r>
              <a:rPr sz="1700" spc="-30" dirty="0">
                <a:solidFill>
                  <a:srgbClr val="535353"/>
                </a:solidFill>
                <a:latin typeface="Gill Sans MT"/>
                <a:cs typeface="Gill Sans MT"/>
              </a:rPr>
              <a:t>ACTIVIDADES  </a:t>
            </a:r>
            <a:r>
              <a:rPr sz="1700" spc="-15" dirty="0">
                <a:solidFill>
                  <a:srgbClr val="535353"/>
                </a:solidFill>
                <a:latin typeface="Gill Sans MT"/>
                <a:cs typeface="Gill Sans MT"/>
              </a:rPr>
              <a:t>PRIMERA </a:t>
            </a:r>
            <a:r>
              <a:rPr sz="1700" spc="-20" dirty="0">
                <a:solidFill>
                  <a:srgbClr val="535353"/>
                </a:solidFill>
                <a:latin typeface="Gill Sans MT"/>
                <a:cs typeface="Gill Sans MT"/>
              </a:rPr>
              <a:t>FASE </a:t>
            </a:r>
            <a:r>
              <a:rPr sz="1700" spc="-35" dirty="0">
                <a:solidFill>
                  <a:srgbClr val="535353"/>
                </a:solidFill>
                <a:latin typeface="Gill Sans MT"/>
                <a:cs typeface="Gill Sans MT"/>
              </a:rPr>
              <a:t>XXI </a:t>
            </a:r>
            <a:r>
              <a:rPr sz="1700" spc="-20" dirty="0">
                <a:solidFill>
                  <a:srgbClr val="535353"/>
                </a:solidFill>
                <a:latin typeface="Gill Sans MT"/>
                <a:cs typeface="Gill Sans MT"/>
              </a:rPr>
              <a:t>EXPEDICIÓN ANTÁRTICA  </a:t>
            </a:r>
            <a:r>
              <a:rPr sz="1700" spc="-30" dirty="0">
                <a:solidFill>
                  <a:srgbClr val="535353"/>
                </a:solidFill>
                <a:latin typeface="Gill Sans MT"/>
                <a:cs typeface="Gill Sans MT"/>
              </a:rPr>
              <a:t>PROJECT “SEWAGE</a:t>
            </a:r>
            <a:r>
              <a:rPr sz="1700" spc="-20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00" spc="-20" dirty="0">
                <a:solidFill>
                  <a:srgbClr val="535353"/>
                </a:solidFill>
                <a:latin typeface="Gill Sans MT"/>
                <a:cs typeface="Gill Sans MT"/>
              </a:rPr>
              <a:t>SLUDGE"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968494" y="2298702"/>
            <a:ext cx="1384300" cy="508000"/>
          </a:xfrm>
          <a:custGeom>
            <a:avLst/>
            <a:gdLst/>
            <a:ahLst/>
            <a:cxnLst/>
            <a:rect l="l" t="t" r="r" b="b"/>
            <a:pathLst>
              <a:path w="1384300" h="508000">
                <a:moveTo>
                  <a:pt x="0" y="0"/>
                </a:moveTo>
                <a:lnTo>
                  <a:pt x="1384305" y="0"/>
                </a:lnTo>
                <a:lnTo>
                  <a:pt x="1384305" y="508000"/>
                </a:lnTo>
                <a:lnTo>
                  <a:pt x="0" y="5080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32002" y="4445005"/>
            <a:ext cx="1384300" cy="520700"/>
          </a:xfrm>
          <a:custGeom>
            <a:avLst/>
            <a:gdLst/>
            <a:ahLst/>
            <a:cxnLst/>
            <a:rect l="l" t="t" r="r" b="b"/>
            <a:pathLst>
              <a:path w="1384300" h="520700">
                <a:moveTo>
                  <a:pt x="0" y="0"/>
                </a:moveTo>
                <a:lnTo>
                  <a:pt x="1384297" y="0"/>
                </a:lnTo>
                <a:lnTo>
                  <a:pt x="1384297" y="520700"/>
                </a:lnTo>
                <a:lnTo>
                  <a:pt x="0" y="52070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689100" y="2286000"/>
            <a:ext cx="2070100" cy="3683000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R="123189" algn="ctr">
              <a:lnSpc>
                <a:spcPct val="100000"/>
              </a:lnSpc>
              <a:spcBef>
                <a:spcPts val="210"/>
              </a:spcBef>
            </a:pPr>
            <a:r>
              <a:rPr sz="2700" spc="-114" dirty="0">
                <a:solidFill>
                  <a:srgbClr val="535353"/>
                </a:solidFill>
                <a:latin typeface="Gill Sans MT"/>
                <a:cs typeface="Gill Sans MT"/>
              </a:rPr>
              <a:t>PTAR</a:t>
            </a:r>
            <a:endParaRPr sz="27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</a:pPr>
            <a:endParaRPr sz="2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800">
              <a:latin typeface="Times New Roman"/>
              <a:cs typeface="Times New Roman"/>
            </a:endParaRPr>
          </a:p>
          <a:p>
            <a:pPr marL="1905" algn="ctr">
              <a:lnSpc>
                <a:spcPct val="100000"/>
              </a:lnSpc>
            </a:pPr>
            <a:r>
              <a:rPr sz="2700" spc="-35" dirty="0">
                <a:solidFill>
                  <a:srgbClr val="535353"/>
                </a:solidFill>
                <a:latin typeface="Gill Sans MT"/>
                <a:cs typeface="Gill Sans MT"/>
              </a:rPr>
              <a:t>SLUDGE</a:t>
            </a:r>
            <a:endParaRPr sz="2700">
              <a:latin typeface="Gill Sans MT"/>
              <a:cs typeface="Gill Sans M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739900" y="6400800"/>
            <a:ext cx="1968500" cy="774700"/>
          </a:xfrm>
          <a:custGeom>
            <a:avLst/>
            <a:gdLst/>
            <a:ahLst/>
            <a:cxnLst/>
            <a:rect l="l" t="t" r="r" b="b"/>
            <a:pathLst>
              <a:path w="1968500" h="774700">
                <a:moveTo>
                  <a:pt x="0" y="0"/>
                </a:moveTo>
                <a:lnTo>
                  <a:pt x="1968500" y="0"/>
                </a:lnTo>
                <a:lnTo>
                  <a:pt x="1968500" y="774700"/>
                </a:lnTo>
                <a:lnTo>
                  <a:pt x="0" y="7747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782076" y="6451257"/>
            <a:ext cx="1886585" cy="643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489" marR="5080" indent="-98425">
              <a:lnSpc>
                <a:spcPts val="2500"/>
              </a:lnSpc>
              <a:tabLst>
                <a:tab pos="1434465" algn="l"/>
              </a:tabLst>
            </a:pPr>
            <a:r>
              <a:rPr sz="2200" spc="-50" dirty="0">
                <a:solidFill>
                  <a:srgbClr val="FFFFFF"/>
                </a:solidFill>
                <a:latin typeface="Gill Sans MT"/>
                <a:cs typeface="Gill Sans MT"/>
              </a:rPr>
              <a:t>3.</a:t>
            </a:r>
            <a:r>
              <a:rPr sz="2200" spc="-18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200" spc="20" dirty="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r>
              <a:rPr sz="2200" spc="-40" dirty="0">
                <a:solidFill>
                  <a:srgbClr val="FFFFFF"/>
                </a:solidFill>
                <a:latin typeface="Gill Sans MT"/>
                <a:cs typeface="Gill Sans MT"/>
              </a:rPr>
              <a:t>elección</a:t>
            </a:r>
            <a:r>
              <a:rPr sz="2200" dirty="0">
                <a:solidFill>
                  <a:srgbClr val="FFFFFF"/>
                </a:solidFill>
                <a:latin typeface="Gill Sans MT"/>
                <a:cs typeface="Gill Sans MT"/>
              </a:rPr>
              <a:t>	</a:t>
            </a:r>
            <a:r>
              <a:rPr sz="2200" spc="-70" dirty="0">
                <a:solidFill>
                  <a:srgbClr val="FFFFFF"/>
                </a:solidFill>
                <a:latin typeface="Gill Sans MT"/>
                <a:cs typeface="Gill Sans MT"/>
              </a:rPr>
              <a:t>sit</a:t>
            </a:r>
            <a:r>
              <a:rPr sz="2200" spc="-40" dirty="0">
                <a:solidFill>
                  <a:srgbClr val="FFFFFF"/>
                </a:solidFill>
                <a:latin typeface="Gill Sans MT"/>
                <a:cs typeface="Gill Sans MT"/>
              </a:rPr>
              <a:t>io  </a:t>
            </a:r>
            <a:r>
              <a:rPr sz="2200" spc="-25" dirty="0">
                <a:solidFill>
                  <a:srgbClr val="FFFFFF"/>
                </a:solidFill>
                <a:latin typeface="Gill Sans MT"/>
                <a:cs typeface="Gill Sans MT"/>
              </a:rPr>
              <a:t>emplazamiento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4452" y="7568107"/>
            <a:ext cx="97155" cy="289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66798" y="7450125"/>
            <a:ext cx="8064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spc="-5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35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4183" y="7537094"/>
            <a:ext cx="1703705" cy="668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570"/>
              </a:lnSpc>
            </a:pPr>
            <a:r>
              <a:rPr sz="2200" spc="-65" dirty="0">
                <a:solidFill>
                  <a:srgbClr val="535353"/>
                </a:solidFill>
                <a:latin typeface="Gill Sans MT"/>
                <a:cs typeface="Gill Sans MT"/>
              </a:rPr>
              <a:t>1.Toma </a:t>
            </a:r>
            <a:r>
              <a:rPr sz="2200" spc="-40" dirty="0">
                <a:solidFill>
                  <a:srgbClr val="535353"/>
                </a:solidFill>
                <a:latin typeface="Gill Sans MT"/>
                <a:cs typeface="Gill Sans MT"/>
              </a:rPr>
              <a:t>Datos</a:t>
            </a:r>
            <a:r>
              <a:rPr sz="2200" spc="-4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25" spc="-7" baseline="-14403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2025" baseline="-14403">
              <a:latin typeface="Gill Sans MT"/>
              <a:cs typeface="Gill Sans MT"/>
            </a:endParaRPr>
          </a:p>
          <a:p>
            <a:pPr marL="169545">
              <a:lnSpc>
                <a:spcPts val="2570"/>
              </a:lnSpc>
            </a:pPr>
            <a:r>
              <a:rPr sz="2200" spc="-45" dirty="0">
                <a:solidFill>
                  <a:srgbClr val="535353"/>
                </a:solidFill>
                <a:latin typeface="Gill Sans MT"/>
                <a:cs typeface="Gill Sans MT"/>
              </a:rPr>
              <a:t>incinerador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68156" y="7444714"/>
            <a:ext cx="2016125" cy="974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2560" marR="5080" indent="-150495">
              <a:lnSpc>
                <a:spcPts val="1900"/>
              </a:lnSpc>
            </a:pPr>
            <a:r>
              <a:rPr sz="1700" spc="-40" dirty="0">
                <a:solidFill>
                  <a:srgbClr val="535353"/>
                </a:solidFill>
                <a:latin typeface="Gill Sans MT"/>
                <a:cs typeface="Gill Sans MT"/>
              </a:rPr>
              <a:t>Potencial calórico </a:t>
            </a:r>
            <a:r>
              <a:rPr sz="1700" spc="-35" dirty="0">
                <a:solidFill>
                  <a:srgbClr val="535353"/>
                </a:solidFill>
                <a:latin typeface="Gill Sans MT"/>
                <a:cs typeface="Gill Sans MT"/>
              </a:rPr>
              <a:t>lodos  </a:t>
            </a:r>
            <a:r>
              <a:rPr sz="1700" spc="-70" dirty="0">
                <a:solidFill>
                  <a:srgbClr val="535353"/>
                </a:solidFill>
                <a:latin typeface="Gill Sans MT"/>
                <a:cs typeface="Gill Sans MT"/>
              </a:rPr>
              <a:t>Trazas </a:t>
            </a:r>
            <a:r>
              <a:rPr sz="1700" spc="-50" dirty="0">
                <a:solidFill>
                  <a:srgbClr val="535353"/>
                </a:solidFill>
                <a:latin typeface="Gill Sans MT"/>
                <a:cs typeface="Gill Sans MT"/>
              </a:rPr>
              <a:t>calor</a:t>
            </a:r>
            <a:r>
              <a:rPr sz="1700" spc="1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00" spc="-40" dirty="0">
                <a:solidFill>
                  <a:srgbClr val="535353"/>
                </a:solidFill>
                <a:latin typeface="Gill Sans MT"/>
                <a:cs typeface="Gill Sans MT"/>
              </a:rPr>
              <a:t>residual</a:t>
            </a:r>
            <a:endParaRPr sz="1700">
              <a:latin typeface="Gill Sans MT"/>
              <a:cs typeface="Gill Sans MT"/>
            </a:endParaRPr>
          </a:p>
          <a:p>
            <a:pPr marL="429259" marR="199390" indent="-413384">
              <a:lnSpc>
                <a:spcPts val="1900"/>
              </a:lnSpc>
            </a:pPr>
            <a:r>
              <a:rPr sz="1700" spc="-25" dirty="0">
                <a:solidFill>
                  <a:srgbClr val="535353"/>
                </a:solidFill>
                <a:latin typeface="Gill Sans MT"/>
                <a:cs typeface="Gill Sans MT"/>
              </a:rPr>
              <a:t>(C</a:t>
            </a:r>
            <a:r>
              <a:rPr sz="1700" spc="-15" dirty="0">
                <a:solidFill>
                  <a:srgbClr val="535353"/>
                </a:solidFill>
                <a:latin typeface="Gill Sans MT"/>
                <a:cs typeface="Gill Sans MT"/>
              </a:rPr>
              <a:t>oa</a:t>
            </a:r>
            <a:r>
              <a:rPr sz="1700" spc="10" dirty="0">
                <a:solidFill>
                  <a:srgbClr val="535353"/>
                </a:solidFill>
                <a:latin typeface="Gill Sans MT"/>
                <a:cs typeface="Gill Sans MT"/>
              </a:rPr>
              <a:t>p</a:t>
            </a:r>
            <a:r>
              <a:rPr sz="1700" spc="-55" dirty="0">
                <a:solidFill>
                  <a:srgbClr val="535353"/>
                </a:solidFill>
                <a:latin typeface="Gill Sans MT"/>
                <a:cs typeface="Gill Sans MT"/>
              </a:rPr>
              <a:t>r</a:t>
            </a:r>
            <a:r>
              <a:rPr sz="1700" spc="-114" dirty="0">
                <a:solidFill>
                  <a:srgbClr val="535353"/>
                </a:solidFill>
                <a:latin typeface="Gill Sans MT"/>
                <a:cs typeface="Gill Sans MT"/>
              </a:rPr>
              <a:t>o</a:t>
            </a:r>
            <a:r>
              <a:rPr sz="1700" spc="-55" dirty="0">
                <a:solidFill>
                  <a:srgbClr val="535353"/>
                </a:solidFill>
                <a:latin typeface="Gill Sans MT"/>
                <a:cs typeface="Gill Sans MT"/>
              </a:rPr>
              <a:t>v</a:t>
            </a:r>
            <a:r>
              <a:rPr sz="1700" spc="-25" dirty="0">
                <a:solidFill>
                  <a:srgbClr val="535353"/>
                </a:solidFill>
                <a:latin typeface="Gill Sans MT"/>
                <a:cs typeface="Gill Sans MT"/>
              </a:rPr>
              <a:t>ech</a:t>
            </a:r>
            <a:r>
              <a:rPr sz="1700" spc="-5" dirty="0">
                <a:solidFill>
                  <a:srgbClr val="535353"/>
                </a:solidFill>
                <a:latin typeface="Gill Sans MT"/>
                <a:cs typeface="Gill Sans MT"/>
              </a:rPr>
              <a:t>a</a:t>
            </a:r>
            <a:r>
              <a:rPr sz="1700" spc="-25" dirty="0">
                <a:solidFill>
                  <a:srgbClr val="535353"/>
                </a:solidFill>
                <a:latin typeface="Gill Sans MT"/>
                <a:cs typeface="Gill Sans MT"/>
              </a:rPr>
              <a:t>mien</a:t>
            </a:r>
            <a:r>
              <a:rPr sz="1700" spc="-60" dirty="0">
                <a:solidFill>
                  <a:srgbClr val="535353"/>
                </a:solidFill>
                <a:latin typeface="Gill Sans MT"/>
                <a:cs typeface="Gill Sans MT"/>
              </a:rPr>
              <a:t>t</a:t>
            </a:r>
            <a:r>
              <a:rPr sz="1700" spc="-15" dirty="0">
                <a:solidFill>
                  <a:srgbClr val="535353"/>
                </a:solidFill>
                <a:latin typeface="Gill Sans MT"/>
                <a:cs typeface="Gill Sans MT"/>
              </a:rPr>
              <a:t>o  </a:t>
            </a:r>
            <a:r>
              <a:rPr sz="1700" spc="-25" dirty="0">
                <a:solidFill>
                  <a:srgbClr val="535353"/>
                </a:solidFill>
                <a:latin typeface="Gill Sans MT"/>
                <a:cs typeface="Gill Sans MT"/>
              </a:rPr>
              <a:t>energético)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4452" y="8788282"/>
            <a:ext cx="97155" cy="289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44183" y="8782672"/>
            <a:ext cx="1573530" cy="643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0504" marR="5080" indent="-218440">
              <a:lnSpc>
                <a:spcPts val="2500"/>
              </a:lnSpc>
            </a:pPr>
            <a:r>
              <a:rPr sz="2200" spc="-65" dirty="0">
                <a:solidFill>
                  <a:srgbClr val="535353"/>
                </a:solidFill>
                <a:latin typeface="Gill Sans MT"/>
                <a:cs typeface="Gill Sans MT"/>
              </a:rPr>
              <a:t>2.Toma</a:t>
            </a:r>
            <a:r>
              <a:rPr sz="2200" spc="-8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200" spc="-40" dirty="0">
                <a:solidFill>
                  <a:srgbClr val="535353"/>
                </a:solidFill>
                <a:latin typeface="Gill Sans MT"/>
                <a:cs typeface="Gill Sans MT"/>
              </a:rPr>
              <a:t>Datos  </a:t>
            </a:r>
            <a:r>
              <a:rPr sz="2200" spc="-65" dirty="0">
                <a:solidFill>
                  <a:srgbClr val="535353"/>
                </a:solidFill>
                <a:latin typeface="Gill Sans MT"/>
                <a:cs typeface="Gill Sans MT"/>
              </a:rPr>
              <a:t>sitio</a:t>
            </a:r>
            <a:r>
              <a:rPr sz="2200" spc="-8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200" spc="-35" dirty="0">
                <a:solidFill>
                  <a:srgbClr val="535353"/>
                </a:solidFill>
                <a:latin typeface="Gill Sans MT"/>
                <a:cs typeface="Gill Sans MT"/>
              </a:rPr>
              <a:t>Empl.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123719" y="8643519"/>
            <a:ext cx="80645" cy="221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spc="-5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35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32431" y="8638112"/>
            <a:ext cx="1887855" cy="733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1900"/>
              </a:lnSpc>
            </a:pPr>
            <a:r>
              <a:rPr sz="1700" spc="-45" dirty="0">
                <a:solidFill>
                  <a:srgbClr val="535353"/>
                </a:solidFill>
                <a:latin typeface="Gill Sans MT"/>
                <a:cs typeface="Gill Sans MT"/>
              </a:rPr>
              <a:t>Variables </a:t>
            </a:r>
            <a:r>
              <a:rPr sz="1700" spc="-25" dirty="0">
                <a:solidFill>
                  <a:srgbClr val="535353"/>
                </a:solidFill>
                <a:latin typeface="Gill Sans MT"/>
                <a:cs typeface="Gill Sans MT"/>
              </a:rPr>
              <a:t>ambientales-  </a:t>
            </a:r>
            <a:r>
              <a:rPr sz="1700" spc="-30" dirty="0">
                <a:solidFill>
                  <a:srgbClr val="535353"/>
                </a:solidFill>
                <a:latin typeface="Gill Sans MT"/>
                <a:cs typeface="Gill Sans MT"/>
              </a:rPr>
              <a:t>condicionantes </a:t>
            </a:r>
            <a:r>
              <a:rPr sz="1700" spc="10" dirty="0">
                <a:solidFill>
                  <a:srgbClr val="535353"/>
                </a:solidFill>
                <a:latin typeface="Gill Sans MT"/>
                <a:cs typeface="Gill Sans MT"/>
              </a:rPr>
              <a:t>( </a:t>
            </a:r>
            <a:r>
              <a:rPr sz="1700" spc="-175" dirty="0">
                <a:solidFill>
                  <a:srgbClr val="535353"/>
                </a:solidFill>
                <a:latin typeface="Gill Sans MT"/>
                <a:cs typeface="Gill Sans MT"/>
              </a:rPr>
              <a:t>T,  </a:t>
            </a:r>
            <a:r>
              <a:rPr sz="1700" spc="-25" dirty="0">
                <a:solidFill>
                  <a:srgbClr val="535353"/>
                </a:solidFill>
                <a:latin typeface="Gill Sans MT"/>
                <a:cs typeface="Gill Sans MT"/>
              </a:rPr>
              <a:t>accesibilidad)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565399" y="2794002"/>
            <a:ext cx="0" cy="1384300"/>
          </a:xfrm>
          <a:custGeom>
            <a:avLst/>
            <a:gdLst/>
            <a:ahLst/>
            <a:cxnLst/>
            <a:rect l="l" t="t" r="r" b="b"/>
            <a:pathLst>
              <a:path h="1384300">
                <a:moveTo>
                  <a:pt x="0" y="0"/>
                </a:moveTo>
                <a:lnTo>
                  <a:pt x="0" y="1384297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504439" y="41656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19" h="121920">
                <a:moveTo>
                  <a:pt x="121920" y="0"/>
                </a:moveTo>
                <a:lnTo>
                  <a:pt x="0" y="0"/>
                </a:lnTo>
                <a:lnTo>
                  <a:pt x="60960" y="121920"/>
                </a:lnTo>
                <a:lnTo>
                  <a:pt x="121920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552703" y="4991103"/>
            <a:ext cx="0" cy="1079500"/>
          </a:xfrm>
          <a:custGeom>
            <a:avLst/>
            <a:gdLst/>
            <a:ahLst/>
            <a:cxnLst/>
            <a:rect l="l" t="t" r="r" b="b"/>
            <a:pathLst>
              <a:path h="1079500">
                <a:moveTo>
                  <a:pt x="0" y="0"/>
                </a:moveTo>
                <a:lnTo>
                  <a:pt x="0" y="1079500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491739" y="60579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19" h="121920">
                <a:moveTo>
                  <a:pt x="121920" y="0"/>
                </a:moveTo>
                <a:lnTo>
                  <a:pt x="0" y="0"/>
                </a:lnTo>
                <a:lnTo>
                  <a:pt x="60960" y="121920"/>
                </a:lnTo>
                <a:lnTo>
                  <a:pt x="121920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619912" y="472554"/>
            <a:ext cx="5192395" cy="351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-70" dirty="0">
                <a:solidFill>
                  <a:srgbClr val="535353"/>
                </a:solidFill>
                <a:latin typeface="Gill Sans MT"/>
                <a:cs typeface="Gill Sans MT"/>
              </a:rPr>
              <a:t>VARIACIÓN </a:t>
            </a:r>
            <a:r>
              <a:rPr sz="2200" spc="-55" dirty="0">
                <a:solidFill>
                  <a:srgbClr val="535353"/>
                </a:solidFill>
                <a:latin typeface="Gill Sans MT"/>
                <a:cs typeface="Gill Sans MT"/>
              </a:rPr>
              <a:t>TEMPERATURA</a:t>
            </a:r>
            <a:r>
              <a:rPr sz="2200" spc="-254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200" spc="-45" dirty="0">
                <a:solidFill>
                  <a:srgbClr val="535353"/>
                </a:solidFill>
                <a:latin typeface="Gill Sans MT"/>
                <a:cs typeface="Gill Sans MT"/>
              </a:rPr>
              <a:t>INCINERADOR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019794" y="3956050"/>
            <a:ext cx="6388100" cy="0"/>
          </a:xfrm>
          <a:custGeom>
            <a:avLst/>
            <a:gdLst/>
            <a:ahLst/>
            <a:cxnLst/>
            <a:rect l="l" t="t" r="r" b="b"/>
            <a:pathLst>
              <a:path w="6388100">
                <a:moveTo>
                  <a:pt x="0" y="0"/>
                </a:moveTo>
                <a:lnTo>
                  <a:pt x="6388105" y="0"/>
                </a:lnTo>
              </a:path>
            </a:pathLst>
          </a:custGeom>
          <a:ln w="12700">
            <a:solidFill>
              <a:srgbClr val="191A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019794" y="3219450"/>
            <a:ext cx="6388100" cy="0"/>
          </a:xfrm>
          <a:custGeom>
            <a:avLst/>
            <a:gdLst/>
            <a:ahLst/>
            <a:cxnLst/>
            <a:rect l="l" t="t" r="r" b="b"/>
            <a:pathLst>
              <a:path w="6388100">
                <a:moveTo>
                  <a:pt x="0" y="0"/>
                </a:moveTo>
                <a:lnTo>
                  <a:pt x="6388105" y="0"/>
                </a:lnTo>
              </a:path>
            </a:pathLst>
          </a:custGeom>
          <a:ln w="12700">
            <a:solidFill>
              <a:srgbClr val="191A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019794" y="2482850"/>
            <a:ext cx="6388100" cy="0"/>
          </a:xfrm>
          <a:custGeom>
            <a:avLst/>
            <a:gdLst/>
            <a:ahLst/>
            <a:cxnLst/>
            <a:rect l="l" t="t" r="r" b="b"/>
            <a:pathLst>
              <a:path w="6388100">
                <a:moveTo>
                  <a:pt x="0" y="0"/>
                </a:moveTo>
                <a:lnTo>
                  <a:pt x="6388105" y="0"/>
                </a:lnTo>
              </a:path>
            </a:pathLst>
          </a:custGeom>
          <a:ln w="12700">
            <a:solidFill>
              <a:srgbClr val="191A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019794" y="1746255"/>
            <a:ext cx="6388100" cy="0"/>
          </a:xfrm>
          <a:custGeom>
            <a:avLst/>
            <a:gdLst/>
            <a:ahLst/>
            <a:cxnLst/>
            <a:rect l="l" t="t" r="r" b="b"/>
            <a:pathLst>
              <a:path w="6388100">
                <a:moveTo>
                  <a:pt x="0" y="0"/>
                </a:moveTo>
                <a:lnTo>
                  <a:pt x="6388105" y="0"/>
                </a:lnTo>
              </a:path>
            </a:pathLst>
          </a:custGeom>
          <a:ln w="12700">
            <a:solidFill>
              <a:srgbClr val="191A1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013444" y="1009655"/>
            <a:ext cx="6400800" cy="0"/>
          </a:xfrm>
          <a:custGeom>
            <a:avLst/>
            <a:gdLst/>
            <a:ahLst/>
            <a:cxnLst/>
            <a:rect l="l" t="t" r="r" b="b"/>
            <a:pathLst>
              <a:path w="6400800">
                <a:moveTo>
                  <a:pt x="0" y="0"/>
                </a:moveTo>
                <a:lnTo>
                  <a:pt x="6400805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2414250" y="1009655"/>
            <a:ext cx="0" cy="3683000"/>
          </a:xfrm>
          <a:custGeom>
            <a:avLst/>
            <a:gdLst/>
            <a:ahLst/>
            <a:cxnLst/>
            <a:rect l="l" t="t" r="r" b="b"/>
            <a:pathLst>
              <a:path h="3683000">
                <a:moveTo>
                  <a:pt x="0" y="3682994"/>
                </a:moveTo>
                <a:lnTo>
                  <a:pt x="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013444" y="1009655"/>
            <a:ext cx="0" cy="3683000"/>
          </a:xfrm>
          <a:custGeom>
            <a:avLst/>
            <a:gdLst/>
            <a:ahLst/>
            <a:cxnLst/>
            <a:rect l="l" t="t" r="r" b="b"/>
            <a:pathLst>
              <a:path h="3683000">
                <a:moveTo>
                  <a:pt x="0" y="3682994"/>
                </a:moveTo>
                <a:lnTo>
                  <a:pt x="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4923327" y="1865212"/>
            <a:ext cx="266700" cy="19761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980"/>
              </a:lnSpc>
            </a:pPr>
            <a:r>
              <a:rPr sz="1900" dirty="0">
                <a:solidFill>
                  <a:srgbClr val="535353"/>
                </a:solidFill>
                <a:latin typeface="Gill Sans MT"/>
                <a:cs typeface="Gill Sans MT"/>
              </a:rPr>
              <a:t>TEMPER</a:t>
            </a:r>
            <a:r>
              <a:rPr sz="1900" spc="-195" dirty="0">
                <a:solidFill>
                  <a:srgbClr val="535353"/>
                </a:solidFill>
                <a:latin typeface="Gill Sans MT"/>
                <a:cs typeface="Gill Sans MT"/>
              </a:rPr>
              <a:t>A</a:t>
            </a:r>
            <a:r>
              <a:rPr sz="1900" dirty="0">
                <a:solidFill>
                  <a:srgbClr val="535353"/>
                </a:solidFill>
                <a:latin typeface="Gill Sans MT"/>
                <a:cs typeface="Gill Sans MT"/>
              </a:rPr>
              <a:t>TURA º C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355666" y="2284577"/>
            <a:ext cx="426084" cy="2594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0" algn="ctr">
              <a:lnSpc>
                <a:spcPct val="100000"/>
              </a:lnSpc>
            </a:pP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20</a:t>
            </a:r>
            <a:endParaRPr sz="24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500">
              <a:latin typeface="Times New Roman"/>
              <a:cs typeface="Times New Roman"/>
            </a:endParaRPr>
          </a:p>
          <a:p>
            <a:pPr marL="95250" algn="ctr">
              <a:lnSpc>
                <a:spcPct val="100000"/>
              </a:lnSpc>
            </a:pP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10</a:t>
            </a:r>
            <a:endParaRPr sz="24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500">
              <a:latin typeface="Times New Roman"/>
              <a:cs typeface="Times New Roman"/>
            </a:endParaRPr>
          </a:p>
          <a:p>
            <a:pPr marL="260350">
              <a:lnSpc>
                <a:spcPct val="100000"/>
              </a:lnSpc>
            </a:pP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0</a:t>
            </a:r>
            <a:endParaRPr sz="24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400" spc="-10" dirty="0">
                <a:solidFill>
                  <a:srgbClr val="535353"/>
                </a:solidFill>
                <a:latin typeface="Gill Sans MT"/>
                <a:cs typeface="Gill Sans MT"/>
              </a:rPr>
              <a:t>-10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451068" y="1546986"/>
            <a:ext cx="330200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30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451068" y="809408"/>
            <a:ext cx="330200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40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013444" y="4692650"/>
            <a:ext cx="6400800" cy="0"/>
          </a:xfrm>
          <a:custGeom>
            <a:avLst/>
            <a:gdLst/>
            <a:ahLst/>
            <a:cxnLst/>
            <a:rect l="l" t="t" r="r" b="b"/>
            <a:pathLst>
              <a:path w="6400800">
                <a:moveTo>
                  <a:pt x="0" y="0"/>
                </a:moveTo>
                <a:lnTo>
                  <a:pt x="6400805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7885785" y="5247805"/>
            <a:ext cx="266065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25" dirty="0">
                <a:solidFill>
                  <a:srgbClr val="535353"/>
                </a:solidFill>
                <a:latin typeface="Gill Sans MT"/>
                <a:cs typeface="Gill Sans MT"/>
              </a:rPr>
              <a:t>FECHA ANALISIS: </a:t>
            </a:r>
            <a:r>
              <a:rPr sz="1400" spc="-5" dirty="0">
                <a:solidFill>
                  <a:srgbClr val="535353"/>
                </a:solidFill>
                <a:latin typeface="Gill Sans MT"/>
                <a:cs typeface="Gill Sans MT"/>
              </a:rPr>
              <a:t>9-10-11</a:t>
            </a:r>
            <a:r>
              <a:rPr sz="1400" spc="-18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400" spc="-35" dirty="0">
                <a:solidFill>
                  <a:srgbClr val="535353"/>
                </a:solidFill>
                <a:latin typeface="Gill Sans MT"/>
                <a:cs typeface="Gill Sans MT"/>
              </a:rPr>
              <a:t>FEBRERO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34" name="object 34"/>
          <p:cNvSpPr txBox="1"/>
          <p:nvPr/>
        </p:nvSpPr>
        <p:spPr>
          <a:xfrm rot="2700000">
            <a:off x="5814529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15:00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35" name="object 35"/>
          <p:cNvSpPr txBox="1"/>
          <p:nvPr/>
        </p:nvSpPr>
        <p:spPr>
          <a:xfrm rot="2700000">
            <a:off x="6347535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16:00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36" name="object 36"/>
          <p:cNvSpPr txBox="1"/>
          <p:nvPr/>
        </p:nvSpPr>
        <p:spPr>
          <a:xfrm rot="2700000">
            <a:off x="6880542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17:00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37" name="object 37"/>
          <p:cNvSpPr txBox="1"/>
          <p:nvPr/>
        </p:nvSpPr>
        <p:spPr>
          <a:xfrm rot="2700000">
            <a:off x="7413548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18:00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38" name="object 38"/>
          <p:cNvSpPr txBox="1"/>
          <p:nvPr/>
        </p:nvSpPr>
        <p:spPr>
          <a:xfrm rot="2700000">
            <a:off x="7946554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19:00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39" name="object 39"/>
          <p:cNvSpPr txBox="1"/>
          <p:nvPr/>
        </p:nvSpPr>
        <p:spPr>
          <a:xfrm rot="2700000">
            <a:off x="8479560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20:00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40" name="object 40"/>
          <p:cNvSpPr txBox="1"/>
          <p:nvPr/>
        </p:nvSpPr>
        <p:spPr>
          <a:xfrm rot="2700000">
            <a:off x="9012566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21:00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41" name="object 41"/>
          <p:cNvSpPr txBox="1"/>
          <p:nvPr/>
        </p:nvSpPr>
        <p:spPr>
          <a:xfrm rot="2700000">
            <a:off x="9545573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22:00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42" name="object 42"/>
          <p:cNvSpPr txBox="1"/>
          <p:nvPr/>
        </p:nvSpPr>
        <p:spPr>
          <a:xfrm rot="2700000">
            <a:off x="10078580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23:00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43" name="object 43"/>
          <p:cNvSpPr txBox="1"/>
          <p:nvPr/>
        </p:nvSpPr>
        <p:spPr>
          <a:xfrm rot="2700000">
            <a:off x="10611585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24:00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44" name="object 44"/>
          <p:cNvSpPr txBox="1"/>
          <p:nvPr/>
        </p:nvSpPr>
        <p:spPr>
          <a:xfrm rot="2700000">
            <a:off x="11144592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01:00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45" name="object 45"/>
          <p:cNvSpPr txBox="1"/>
          <p:nvPr/>
        </p:nvSpPr>
        <p:spPr>
          <a:xfrm rot="2700000">
            <a:off x="11677598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02:00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46" name="object 46"/>
          <p:cNvSpPr txBox="1"/>
          <p:nvPr/>
        </p:nvSpPr>
        <p:spPr>
          <a:xfrm rot="2700000">
            <a:off x="12210605" y="4893720"/>
            <a:ext cx="395516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85"/>
              </a:lnSpc>
            </a:pPr>
            <a:r>
              <a:rPr sz="1300" spc="-20" dirty="0">
                <a:solidFill>
                  <a:srgbClr val="535353"/>
                </a:solidFill>
                <a:latin typeface="Gill Sans MT"/>
                <a:cs typeface="Gill Sans MT"/>
              </a:rPr>
              <a:t>03:00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867400" y="2273300"/>
            <a:ext cx="5156200" cy="1511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017933" y="2462085"/>
            <a:ext cx="4797425" cy="1084580"/>
          </a:xfrm>
          <a:custGeom>
            <a:avLst/>
            <a:gdLst/>
            <a:ahLst/>
            <a:cxnLst/>
            <a:rect l="l" t="t" r="r" b="b"/>
            <a:pathLst>
              <a:path w="4797425" h="1084579">
                <a:moveTo>
                  <a:pt x="0" y="678578"/>
                </a:moveTo>
                <a:lnTo>
                  <a:pt x="533006" y="147516"/>
                </a:lnTo>
                <a:lnTo>
                  <a:pt x="1066011" y="0"/>
                </a:lnTo>
                <a:lnTo>
                  <a:pt x="1599018" y="154893"/>
                </a:lnTo>
                <a:lnTo>
                  <a:pt x="2132025" y="479430"/>
                </a:lnTo>
                <a:lnTo>
                  <a:pt x="2665031" y="966237"/>
                </a:lnTo>
                <a:lnTo>
                  <a:pt x="3198037" y="862975"/>
                </a:lnTo>
                <a:lnTo>
                  <a:pt x="3731044" y="1084251"/>
                </a:lnTo>
                <a:lnTo>
                  <a:pt x="4264050" y="1054747"/>
                </a:lnTo>
                <a:lnTo>
                  <a:pt x="4797056" y="1047371"/>
                </a:lnTo>
              </a:path>
            </a:pathLst>
          </a:custGeom>
          <a:ln w="76199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960776" y="3083509"/>
            <a:ext cx="114300" cy="114300"/>
          </a:xfrm>
          <a:custGeom>
            <a:avLst/>
            <a:gdLst/>
            <a:ahLst/>
            <a:cxnLst/>
            <a:rect l="l" t="t" r="r" b="b"/>
            <a:pathLst>
              <a:path w="114300" h="114300">
                <a:moveTo>
                  <a:pt x="114300" y="57149"/>
                </a:moveTo>
                <a:lnTo>
                  <a:pt x="109808" y="79399"/>
                </a:lnTo>
                <a:lnTo>
                  <a:pt x="97561" y="97564"/>
                </a:lnTo>
                <a:lnTo>
                  <a:pt x="79395" y="109810"/>
                </a:lnTo>
                <a:lnTo>
                  <a:pt x="57150" y="114299"/>
                </a:lnTo>
                <a:lnTo>
                  <a:pt x="34904" y="109810"/>
                </a:lnTo>
                <a:lnTo>
                  <a:pt x="16738" y="97564"/>
                </a:lnTo>
                <a:lnTo>
                  <a:pt x="4491" y="79399"/>
                </a:lnTo>
                <a:lnTo>
                  <a:pt x="0" y="57149"/>
                </a:lnTo>
                <a:lnTo>
                  <a:pt x="4491" y="34906"/>
                </a:lnTo>
                <a:lnTo>
                  <a:pt x="16738" y="16740"/>
                </a:lnTo>
                <a:lnTo>
                  <a:pt x="34904" y="4491"/>
                </a:lnTo>
                <a:lnTo>
                  <a:pt x="57150" y="0"/>
                </a:lnTo>
                <a:lnTo>
                  <a:pt x="79395" y="4491"/>
                </a:lnTo>
                <a:lnTo>
                  <a:pt x="97561" y="16740"/>
                </a:lnTo>
                <a:lnTo>
                  <a:pt x="109808" y="34906"/>
                </a:lnTo>
                <a:lnTo>
                  <a:pt x="114300" y="57149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493789" y="2552445"/>
            <a:ext cx="114300" cy="114300"/>
          </a:xfrm>
          <a:custGeom>
            <a:avLst/>
            <a:gdLst/>
            <a:ahLst/>
            <a:cxnLst/>
            <a:rect l="l" t="t" r="r" b="b"/>
            <a:pathLst>
              <a:path w="114300" h="114300">
                <a:moveTo>
                  <a:pt x="114287" y="57149"/>
                </a:moveTo>
                <a:lnTo>
                  <a:pt x="109797" y="79399"/>
                </a:lnTo>
                <a:lnTo>
                  <a:pt x="97551" y="97564"/>
                </a:lnTo>
                <a:lnTo>
                  <a:pt x="79386" y="109810"/>
                </a:lnTo>
                <a:lnTo>
                  <a:pt x="57137" y="114299"/>
                </a:lnTo>
                <a:lnTo>
                  <a:pt x="34895" y="109810"/>
                </a:lnTo>
                <a:lnTo>
                  <a:pt x="16733" y="97564"/>
                </a:lnTo>
                <a:lnTo>
                  <a:pt x="4489" y="79399"/>
                </a:lnTo>
                <a:lnTo>
                  <a:pt x="0" y="57149"/>
                </a:lnTo>
                <a:lnTo>
                  <a:pt x="4489" y="34906"/>
                </a:lnTo>
                <a:lnTo>
                  <a:pt x="16733" y="16740"/>
                </a:lnTo>
                <a:lnTo>
                  <a:pt x="34895" y="4491"/>
                </a:lnTo>
                <a:lnTo>
                  <a:pt x="57137" y="0"/>
                </a:lnTo>
                <a:lnTo>
                  <a:pt x="79386" y="4491"/>
                </a:lnTo>
                <a:lnTo>
                  <a:pt x="97551" y="16740"/>
                </a:lnTo>
                <a:lnTo>
                  <a:pt x="109797" y="34906"/>
                </a:lnTo>
                <a:lnTo>
                  <a:pt x="114287" y="57149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026782" y="2404935"/>
            <a:ext cx="114300" cy="114300"/>
          </a:xfrm>
          <a:custGeom>
            <a:avLst/>
            <a:gdLst/>
            <a:ahLst/>
            <a:cxnLst/>
            <a:rect l="l" t="t" r="r" b="b"/>
            <a:pathLst>
              <a:path w="114300" h="114300">
                <a:moveTo>
                  <a:pt x="114300" y="57150"/>
                </a:moveTo>
                <a:lnTo>
                  <a:pt x="109810" y="79393"/>
                </a:lnTo>
                <a:lnTo>
                  <a:pt x="97564" y="97559"/>
                </a:lnTo>
                <a:lnTo>
                  <a:pt x="79399" y="109808"/>
                </a:lnTo>
                <a:lnTo>
                  <a:pt x="57150" y="114300"/>
                </a:lnTo>
                <a:lnTo>
                  <a:pt x="34906" y="109808"/>
                </a:lnTo>
                <a:lnTo>
                  <a:pt x="16740" y="97559"/>
                </a:lnTo>
                <a:lnTo>
                  <a:pt x="4491" y="79393"/>
                </a:lnTo>
                <a:lnTo>
                  <a:pt x="0" y="57150"/>
                </a:lnTo>
                <a:lnTo>
                  <a:pt x="4491" y="34906"/>
                </a:lnTo>
                <a:lnTo>
                  <a:pt x="16740" y="16740"/>
                </a:lnTo>
                <a:lnTo>
                  <a:pt x="34906" y="4491"/>
                </a:lnTo>
                <a:lnTo>
                  <a:pt x="57150" y="0"/>
                </a:lnTo>
                <a:lnTo>
                  <a:pt x="79399" y="4491"/>
                </a:lnTo>
                <a:lnTo>
                  <a:pt x="97564" y="16740"/>
                </a:lnTo>
                <a:lnTo>
                  <a:pt x="109810" y="34906"/>
                </a:lnTo>
                <a:lnTo>
                  <a:pt x="114300" y="57150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559788" y="2559824"/>
            <a:ext cx="114300" cy="114300"/>
          </a:xfrm>
          <a:custGeom>
            <a:avLst/>
            <a:gdLst/>
            <a:ahLst/>
            <a:cxnLst/>
            <a:rect l="l" t="t" r="r" b="b"/>
            <a:pathLst>
              <a:path w="114300" h="114300">
                <a:moveTo>
                  <a:pt x="114300" y="57149"/>
                </a:moveTo>
                <a:lnTo>
                  <a:pt x="109810" y="79393"/>
                </a:lnTo>
                <a:lnTo>
                  <a:pt x="97564" y="97559"/>
                </a:lnTo>
                <a:lnTo>
                  <a:pt x="79399" y="109808"/>
                </a:lnTo>
                <a:lnTo>
                  <a:pt x="57150" y="114299"/>
                </a:lnTo>
                <a:lnTo>
                  <a:pt x="34906" y="109808"/>
                </a:lnTo>
                <a:lnTo>
                  <a:pt x="16740" y="97559"/>
                </a:lnTo>
                <a:lnTo>
                  <a:pt x="4491" y="79393"/>
                </a:lnTo>
                <a:lnTo>
                  <a:pt x="0" y="57149"/>
                </a:lnTo>
                <a:lnTo>
                  <a:pt x="4491" y="34906"/>
                </a:lnTo>
                <a:lnTo>
                  <a:pt x="16740" y="16740"/>
                </a:lnTo>
                <a:lnTo>
                  <a:pt x="34906" y="4491"/>
                </a:lnTo>
                <a:lnTo>
                  <a:pt x="57150" y="0"/>
                </a:lnTo>
                <a:lnTo>
                  <a:pt x="79399" y="4491"/>
                </a:lnTo>
                <a:lnTo>
                  <a:pt x="97564" y="16740"/>
                </a:lnTo>
                <a:lnTo>
                  <a:pt x="109810" y="34906"/>
                </a:lnTo>
                <a:lnTo>
                  <a:pt x="114300" y="57149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092795" y="2884360"/>
            <a:ext cx="114300" cy="114300"/>
          </a:xfrm>
          <a:custGeom>
            <a:avLst/>
            <a:gdLst/>
            <a:ahLst/>
            <a:cxnLst/>
            <a:rect l="l" t="t" r="r" b="b"/>
            <a:pathLst>
              <a:path w="114300" h="114300">
                <a:moveTo>
                  <a:pt x="114299" y="57150"/>
                </a:moveTo>
                <a:lnTo>
                  <a:pt x="109810" y="79399"/>
                </a:lnTo>
                <a:lnTo>
                  <a:pt x="97564" y="97564"/>
                </a:lnTo>
                <a:lnTo>
                  <a:pt x="79399" y="109810"/>
                </a:lnTo>
                <a:lnTo>
                  <a:pt x="57149" y="114300"/>
                </a:lnTo>
                <a:lnTo>
                  <a:pt x="34906" y="109810"/>
                </a:lnTo>
                <a:lnTo>
                  <a:pt x="16740" y="97564"/>
                </a:lnTo>
                <a:lnTo>
                  <a:pt x="4491" y="79399"/>
                </a:lnTo>
                <a:lnTo>
                  <a:pt x="0" y="57150"/>
                </a:lnTo>
                <a:lnTo>
                  <a:pt x="4491" y="34906"/>
                </a:lnTo>
                <a:lnTo>
                  <a:pt x="16740" y="16740"/>
                </a:lnTo>
                <a:lnTo>
                  <a:pt x="34906" y="4491"/>
                </a:lnTo>
                <a:lnTo>
                  <a:pt x="57149" y="0"/>
                </a:lnTo>
                <a:lnTo>
                  <a:pt x="79399" y="4491"/>
                </a:lnTo>
                <a:lnTo>
                  <a:pt x="97564" y="16740"/>
                </a:lnTo>
                <a:lnTo>
                  <a:pt x="109810" y="34906"/>
                </a:lnTo>
                <a:lnTo>
                  <a:pt x="114299" y="57150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625802" y="3371164"/>
            <a:ext cx="114300" cy="114300"/>
          </a:xfrm>
          <a:custGeom>
            <a:avLst/>
            <a:gdLst/>
            <a:ahLst/>
            <a:cxnLst/>
            <a:rect l="l" t="t" r="r" b="b"/>
            <a:pathLst>
              <a:path w="114300" h="114300">
                <a:moveTo>
                  <a:pt x="114300" y="57149"/>
                </a:moveTo>
                <a:lnTo>
                  <a:pt x="109810" y="79399"/>
                </a:lnTo>
                <a:lnTo>
                  <a:pt x="97564" y="97564"/>
                </a:lnTo>
                <a:lnTo>
                  <a:pt x="79399" y="109810"/>
                </a:lnTo>
                <a:lnTo>
                  <a:pt x="57150" y="114299"/>
                </a:lnTo>
                <a:lnTo>
                  <a:pt x="34906" y="109810"/>
                </a:lnTo>
                <a:lnTo>
                  <a:pt x="16740" y="97564"/>
                </a:lnTo>
                <a:lnTo>
                  <a:pt x="4491" y="79399"/>
                </a:lnTo>
                <a:lnTo>
                  <a:pt x="0" y="57149"/>
                </a:lnTo>
                <a:lnTo>
                  <a:pt x="4491" y="34906"/>
                </a:lnTo>
                <a:lnTo>
                  <a:pt x="16740" y="16740"/>
                </a:lnTo>
                <a:lnTo>
                  <a:pt x="34906" y="4491"/>
                </a:lnTo>
                <a:lnTo>
                  <a:pt x="57150" y="0"/>
                </a:lnTo>
                <a:lnTo>
                  <a:pt x="79399" y="4491"/>
                </a:lnTo>
                <a:lnTo>
                  <a:pt x="97564" y="16740"/>
                </a:lnTo>
                <a:lnTo>
                  <a:pt x="109810" y="34906"/>
                </a:lnTo>
                <a:lnTo>
                  <a:pt x="114300" y="57149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9158808" y="3267913"/>
            <a:ext cx="114300" cy="114300"/>
          </a:xfrm>
          <a:custGeom>
            <a:avLst/>
            <a:gdLst/>
            <a:ahLst/>
            <a:cxnLst/>
            <a:rect l="l" t="t" r="r" b="b"/>
            <a:pathLst>
              <a:path w="114300" h="114300">
                <a:moveTo>
                  <a:pt x="114300" y="57149"/>
                </a:moveTo>
                <a:lnTo>
                  <a:pt x="109810" y="79393"/>
                </a:lnTo>
                <a:lnTo>
                  <a:pt x="97564" y="97559"/>
                </a:lnTo>
                <a:lnTo>
                  <a:pt x="79399" y="109808"/>
                </a:lnTo>
                <a:lnTo>
                  <a:pt x="57150" y="114299"/>
                </a:lnTo>
                <a:lnTo>
                  <a:pt x="34906" y="109808"/>
                </a:lnTo>
                <a:lnTo>
                  <a:pt x="16740" y="97559"/>
                </a:lnTo>
                <a:lnTo>
                  <a:pt x="4491" y="79393"/>
                </a:lnTo>
                <a:lnTo>
                  <a:pt x="0" y="57149"/>
                </a:lnTo>
                <a:lnTo>
                  <a:pt x="4491" y="34900"/>
                </a:lnTo>
                <a:lnTo>
                  <a:pt x="16740" y="16735"/>
                </a:lnTo>
                <a:lnTo>
                  <a:pt x="34906" y="4489"/>
                </a:lnTo>
                <a:lnTo>
                  <a:pt x="57150" y="0"/>
                </a:lnTo>
                <a:lnTo>
                  <a:pt x="79399" y="4489"/>
                </a:lnTo>
                <a:lnTo>
                  <a:pt x="97564" y="16735"/>
                </a:lnTo>
                <a:lnTo>
                  <a:pt x="109810" y="34900"/>
                </a:lnTo>
                <a:lnTo>
                  <a:pt x="114300" y="57149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9691814" y="3489185"/>
            <a:ext cx="114300" cy="114300"/>
          </a:xfrm>
          <a:custGeom>
            <a:avLst/>
            <a:gdLst/>
            <a:ahLst/>
            <a:cxnLst/>
            <a:rect l="l" t="t" r="r" b="b"/>
            <a:pathLst>
              <a:path w="114300" h="114300">
                <a:moveTo>
                  <a:pt x="114300" y="57149"/>
                </a:moveTo>
                <a:lnTo>
                  <a:pt x="109808" y="79393"/>
                </a:lnTo>
                <a:lnTo>
                  <a:pt x="97559" y="97559"/>
                </a:lnTo>
                <a:lnTo>
                  <a:pt x="79393" y="109808"/>
                </a:lnTo>
                <a:lnTo>
                  <a:pt x="57150" y="114299"/>
                </a:lnTo>
                <a:lnTo>
                  <a:pt x="34906" y="109808"/>
                </a:lnTo>
                <a:lnTo>
                  <a:pt x="16740" y="97559"/>
                </a:lnTo>
                <a:lnTo>
                  <a:pt x="4491" y="79393"/>
                </a:lnTo>
                <a:lnTo>
                  <a:pt x="0" y="57149"/>
                </a:lnTo>
                <a:lnTo>
                  <a:pt x="4491" y="34906"/>
                </a:lnTo>
                <a:lnTo>
                  <a:pt x="16740" y="16740"/>
                </a:lnTo>
                <a:lnTo>
                  <a:pt x="34906" y="4491"/>
                </a:lnTo>
                <a:lnTo>
                  <a:pt x="57150" y="0"/>
                </a:lnTo>
                <a:lnTo>
                  <a:pt x="79393" y="4491"/>
                </a:lnTo>
                <a:lnTo>
                  <a:pt x="97559" y="16740"/>
                </a:lnTo>
                <a:lnTo>
                  <a:pt x="109808" y="34906"/>
                </a:lnTo>
                <a:lnTo>
                  <a:pt x="114300" y="57149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0224820" y="3459683"/>
            <a:ext cx="114300" cy="114300"/>
          </a:xfrm>
          <a:custGeom>
            <a:avLst/>
            <a:gdLst/>
            <a:ahLst/>
            <a:cxnLst/>
            <a:rect l="l" t="t" r="r" b="b"/>
            <a:pathLst>
              <a:path w="114300" h="114300">
                <a:moveTo>
                  <a:pt x="114300" y="57150"/>
                </a:moveTo>
                <a:lnTo>
                  <a:pt x="109808" y="79393"/>
                </a:lnTo>
                <a:lnTo>
                  <a:pt x="97559" y="97559"/>
                </a:lnTo>
                <a:lnTo>
                  <a:pt x="79393" y="109808"/>
                </a:lnTo>
                <a:lnTo>
                  <a:pt x="57150" y="114300"/>
                </a:lnTo>
                <a:lnTo>
                  <a:pt x="34906" y="109808"/>
                </a:lnTo>
                <a:lnTo>
                  <a:pt x="16740" y="97559"/>
                </a:lnTo>
                <a:lnTo>
                  <a:pt x="4491" y="79393"/>
                </a:lnTo>
                <a:lnTo>
                  <a:pt x="0" y="57150"/>
                </a:lnTo>
                <a:lnTo>
                  <a:pt x="4491" y="34906"/>
                </a:lnTo>
                <a:lnTo>
                  <a:pt x="16740" y="16740"/>
                </a:lnTo>
                <a:lnTo>
                  <a:pt x="34906" y="4491"/>
                </a:lnTo>
                <a:lnTo>
                  <a:pt x="57150" y="0"/>
                </a:lnTo>
                <a:lnTo>
                  <a:pt x="79393" y="4491"/>
                </a:lnTo>
                <a:lnTo>
                  <a:pt x="97559" y="16740"/>
                </a:lnTo>
                <a:lnTo>
                  <a:pt x="109808" y="34906"/>
                </a:lnTo>
                <a:lnTo>
                  <a:pt x="114300" y="57150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0757827" y="3452304"/>
            <a:ext cx="114300" cy="114300"/>
          </a:xfrm>
          <a:custGeom>
            <a:avLst/>
            <a:gdLst/>
            <a:ahLst/>
            <a:cxnLst/>
            <a:rect l="l" t="t" r="r" b="b"/>
            <a:pathLst>
              <a:path w="114300" h="114300">
                <a:moveTo>
                  <a:pt x="114299" y="57149"/>
                </a:moveTo>
                <a:lnTo>
                  <a:pt x="109810" y="79393"/>
                </a:lnTo>
                <a:lnTo>
                  <a:pt x="97564" y="97559"/>
                </a:lnTo>
                <a:lnTo>
                  <a:pt x="79399" y="109808"/>
                </a:lnTo>
                <a:lnTo>
                  <a:pt x="57149" y="114299"/>
                </a:lnTo>
                <a:lnTo>
                  <a:pt x="34906" y="109808"/>
                </a:lnTo>
                <a:lnTo>
                  <a:pt x="16740" y="97559"/>
                </a:lnTo>
                <a:lnTo>
                  <a:pt x="4491" y="79393"/>
                </a:lnTo>
                <a:lnTo>
                  <a:pt x="0" y="57149"/>
                </a:lnTo>
                <a:lnTo>
                  <a:pt x="4491" y="34906"/>
                </a:lnTo>
                <a:lnTo>
                  <a:pt x="16740" y="16740"/>
                </a:lnTo>
                <a:lnTo>
                  <a:pt x="34906" y="4491"/>
                </a:lnTo>
                <a:lnTo>
                  <a:pt x="57149" y="0"/>
                </a:lnTo>
                <a:lnTo>
                  <a:pt x="79399" y="4491"/>
                </a:lnTo>
                <a:lnTo>
                  <a:pt x="97564" y="16740"/>
                </a:lnTo>
                <a:lnTo>
                  <a:pt x="109810" y="34906"/>
                </a:lnTo>
                <a:lnTo>
                  <a:pt x="114299" y="57149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0814050" y="2768600"/>
            <a:ext cx="0" cy="1473200"/>
          </a:xfrm>
          <a:custGeom>
            <a:avLst/>
            <a:gdLst/>
            <a:ahLst/>
            <a:cxnLst/>
            <a:rect l="l" t="t" r="r" b="b"/>
            <a:pathLst>
              <a:path h="1473200">
                <a:moveTo>
                  <a:pt x="0" y="14732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0775950" y="42354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0775950" y="27749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0280650" y="2781300"/>
            <a:ext cx="0" cy="1473200"/>
          </a:xfrm>
          <a:custGeom>
            <a:avLst/>
            <a:gdLst/>
            <a:ahLst/>
            <a:cxnLst/>
            <a:rect l="l" t="t" r="r" b="b"/>
            <a:pathLst>
              <a:path h="1473200">
                <a:moveTo>
                  <a:pt x="0" y="14732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0242550" y="42481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0242550" y="27876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9747250" y="2806700"/>
            <a:ext cx="0" cy="1473200"/>
          </a:xfrm>
          <a:custGeom>
            <a:avLst/>
            <a:gdLst/>
            <a:ahLst/>
            <a:cxnLst/>
            <a:rect l="l" t="t" r="r" b="b"/>
            <a:pathLst>
              <a:path h="1473200">
                <a:moveTo>
                  <a:pt x="0" y="14732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9709150" y="42735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9709150" y="28130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9213850" y="2590800"/>
            <a:ext cx="0" cy="1473200"/>
          </a:xfrm>
          <a:custGeom>
            <a:avLst/>
            <a:gdLst/>
            <a:ahLst/>
            <a:cxnLst/>
            <a:rect l="l" t="t" r="r" b="b"/>
            <a:pathLst>
              <a:path h="1473200">
                <a:moveTo>
                  <a:pt x="0" y="14732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9175750" y="40576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9175750" y="25971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680450" y="2692400"/>
            <a:ext cx="0" cy="1473200"/>
          </a:xfrm>
          <a:custGeom>
            <a:avLst/>
            <a:gdLst/>
            <a:ahLst/>
            <a:cxnLst/>
            <a:rect l="l" t="t" r="r" b="b"/>
            <a:pathLst>
              <a:path h="1473200">
                <a:moveTo>
                  <a:pt x="0" y="14732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642350" y="41592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642350" y="26987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147050" y="2209800"/>
            <a:ext cx="0" cy="1473200"/>
          </a:xfrm>
          <a:custGeom>
            <a:avLst/>
            <a:gdLst/>
            <a:ahLst/>
            <a:cxnLst/>
            <a:rect l="l" t="t" r="r" b="b"/>
            <a:pathLst>
              <a:path h="1473200">
                <a:moveTo>
                  <a:pt x="0" y="14732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108950" y="36766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108950" y="22161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7613650" y="1879600"/>
            <a:ext cx="0" cy="1473200"/>
          </a:xfrm>
          <a:custGeom>
            <a:avLst/>
            <a:gdLst/>
            <a:ahLst/>
            <a:cxnLst/>
            <a:rect l="l" t="t" r="r" b="b"/>
            <a:pathLst>
              <a:path h="1473200">
                <a:moveTo>
                  <a:pt x="0" y="14732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575550" y="33464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575550" y="18859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080250" y="1727205"/>
            <a:ext cx="0" cy="1473200"/>
          </a:xfrm>
          <a:custGeom>
            <a:avLst/>
            <a:gdLst/>
            <a:ahLst/>
            <a:cxnLst/>
            <a:rect l="l" t="t" r="r" b="b"/>
            <a:pathLst>
              <a:path h="1473200">
                <a:moveTo>
                  <a:pt x="0" y="1473194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042150" y="31940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042150" y="17335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546850" y="1866900"/>
            <a:ext cx="0" cy="1485900"/>
          </a:xfrm>
          <a:custGeom>
            <a:avLst/>
            <a:gdLst/>
            <a:ahLst/>
            <a:cxnLst/>
            <a:rect l="l" t="t" r="r" b="b"/>
            <a:pathLst>
              <a:path h="1485900">
                <a:moveTo>
                  <a:pt x="0" y="14859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508750" y="33464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508750" y="18732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013444" y="2400300"/>
            <a:ext cx="0" cy="1473200"/>
          </a:xfrm>
          <a:custGeom>
            <a:avLst/>
            <a:gdLst/>
            <a:ahLst/>
            <a:cxnLst/>
            <a:rect l="l" t="t" r="r" b="b"/>
            <a:pathLst>
              <a:path h="1473200">
                <a:moveTo>
                  <a:pt x="0" y="14732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979833" y="3867150"/>
            <a:ext cx="71755" cy="0"/>
          </a:xfrm>
          <a:custGeom>
            <a:avLst/>
            <a:gdLst/>
            <a:ahLst/>
            <a:cxnLst/>
            <a:rect l="l" t="t" r="r" b="b"/>
            <a:pathLst>
              <a:path w="71754">
                <a:moveTo>
                  <a:pt x="0" y="0"/>
                </a:moveTo>
                <a:lnTo>
                  <a:pt x="71716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979833" y="2406650"/>
            <a:ext cx="71755" cy="0"/>
          </a:xfrm>
          <a:custGeom>
            <a:avLst/>
            <a:gdLst/>
            <a:ahLst/>
            <a:cxnLst/>
            <a:rect l="l" t="t" r="r" b="b"/>
            <a:pathLst>
              <a:path w="71754">
                <a:moveTo>
                  <a:pt x="0" y="0"/>
                </a:moveTo>
                <a:lnTo>
                  <a:pt x="71716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981700" y="2578100"/>
            <a:ext cx="6438900" cy="965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6017926" y="2578290"/>
            <a:ext cx="6396355" cy="902969"/>
          </a:xfrm>
          <a:custGeom>
            <a:avLst/>
            <a:gdLst/>
            <a:ahLst/>
            <a:cxnLst/>
            <a:rect l="l" t="t" r="r" b="b"/>
            <a:pathLst>
              <a:path w="6396355" h="902970">
                <a:moveTo>
                  <a:pt x="0" y="0"/>
                </a:moveTo>
                <a:lnTo>
                  <a:pt x="41742" y="25953"/>
                </a:lnTo>
                <a:lnTo>
                  <a:pt x="84090" y="50997"/>
                </a:lnTo>
                <a:lnTo>
                  <a:pt x="127022" y="75152"/>
                </a:lnTo>
                <a:lnTo>
                  <a:pt x="170515" y="98440"/>
                </a:lnTo>
                <a:lnTo>
                  <a:pt x="214549" y="120882"/>
                </a:lnTo>
                <a:lnTo>
                  <a:pt x="259101" y="142499"/>
                </a:lnTo>
                <a:lnTo>
                  <a:pt x="304150" y="163314"/>
                </a:lnTo>
                <a:lnTo>
                  <a:pt x="349674" y="183348"/>
                </a:lnTo>
                <a:lnTo>
                  <a:pt x="395652" y="202621"/>
                </a:lnTo>
                <a:lnTo>
                  <a:pt x="442061" y="221156"/>
                </a:lnTo>
                <a:lnTo>
                  <a:pt x="488881" y="238973"/>
                </a:lnTo>
                <a:lnTo>
                  <a:pt x="536089" y="256095"/>
                </a:lnTo>
                <a:lnTo>
                  <a:pt x="583665" y="272543"/>
                </a:lnTo>
                <a:lnTo>
                  <a:pt x="631585" y="288338"/>
                </a:lnTo>
                <a:lnTo>
                  <a:pt x="679829" y="303502"/>
                </a:lnTo>
                <a:lnTo>
                  <a:pt x="728375" y="318056"/>
                </a:lnTo>
                <a:lnTo>
                  <a:pt x="777200" y="332021"/>
                </a:lnTo>
                <a:lnTo>
                  <a:pt x="826285" y="345419"/>
                </a:lnTo>
                <a:lnTo>
                  <a:pt x="875606" y="358272"/>
                </a:lnTo>
                <a:lnTo>
                  <a:pt x="925142" y="370601"/>
                </a:lnTo>
                <a:lnTo>
                  <a:pt x="974872" y="382427"/>
                </a:lnTo>
                <a:lnTo>
                  <a:pt x="1024774" y="393771"/>
                </a:lnTo>
                <a:lnTo>
                  <a:pt x="1074826" y="404656"/>
                </a:lnTo>
                <a:lnTo>
                  <a:pt x="1125006" y="415103"/>
                </a:lnTo>
                <a:lnTo>
                  <a:pt x="1175293" y="425133"/>
                </a:lnTo>
                <a:lnTo>
                  <a:pt x="1225665" y="434767"/>
                </a:lnTo>
                <a:lnTo>
                  <a:pt x="1276101" y="444028"/>
                </a:lnTo>
                <a:lnTo>
                  <a:pt x="1326578" y="452935"/>
                </a:lnTo>
                <a:lnTo>
                  <a:pt x="1377076" y="461512"/>
                </a:lnTo>
                <a:lnTo>
                  <a:pt x="1427572" y="469779"/>
                </a:lnTo>
                <a:lnTo>
                  <a:pt x="1478045" y="477758"/>
                </a:lnTo>
                <a:lnTo>
                  <a:pt x="1528473" y="485470"/>
                </a:lnTo>
                <a:lnTo>
                  <a:pt x="1578834" y="492937"/>
                </a:lnTo>
                <a:lnTo>
                  <a:pt x="1629108" y="500179"/>
                </a:lnTo>
                <a:lnTo>
                  <a:pt x="1679271" y="507220"/>
                </a:lnTo>
                <a:lnTo>
                  <a:pt x="1729303" y="514079"/>
                </a:lnTo>
                <a:lnTo>
                  <a:pt x="1779181" y="520779"/>
                </a:lnTo>
                <a:lnTo>
                  <a:pt x="1828885" y="527341"/>
                </a:lnTo>
                <a:lnTo>
                  <a:pt x="1878392" y="533786"/>
                </a:lnTo>
                <a:lnTo>
                  <a:pt x="1927681" y="540136"/>
                </a:lnTo>
                <a:lnTo>
                  <a:pt x="1976730" y="546412"/>
                </a:lnTo>
                <a:lnTo>
                  <a:pt x="2025517" y="552636"/>
                </a:lnTo>
                <a:lnTo>
                  <a:pt x="2074021" y="558828"/>
                </a:lnTo>
                <a:lnTo>
                  <a:pt x="2122220" y="565012"/>
                </a:lnTo>
                <a:lnTo>
                  <a:pt x="2170093" y="571207"/>
                </a:lnTo>
                <a:lnTo>
                  <a:pt x="2220728" y="577752"/>
                </a:lnTo>
                <a:lnTo>
                  <a:pt x="2271376" y="584205"/>
                </a:lnTo>
                <a:lnTo>
                  <a:pt x="2322036" y="590569"/>
                </a:lnTo>
                <a:lnTo>
                  <a:pt x="2372708" y="596845"/>
                </a:lnTo>
                <a:lnTo>
                  <a:pt x="2423392" y="603033"/>
                </a:lnTo>
                <a:lnTo>
                  <a:pt x="2474087" y="609135"/>
                </a:lnTo>
                <a:lnTo>
                  <a:pt x="2524794" y="615151"/>
                </a:lnTo>
                <a:lnTo>
                  <a:pt x="2575512" y="621083"/>
                </a:lnTo>
                <a:lnTo>
                  <a:pt x="2626241" y="626931"/>
                </a:lnTo>
                <a:lnTo>
                  <a:pt x="2676981" y="632698"/>
                </a:lnTo>
                <a:lnTo>
                  <a:pt x="2727732" y="638383"/>
                </a:lnTo>
                <a:lnTo>
                  <a:pt x="2778493" y="643988"/>
                </a:lnTo>
                <a:lnTo>
                  <a:pt x="2829264" y="649514"/>
                </a:lnTo>
                <a:lnTo>
                  <a:pt x="2880045" y="654962"/>
                </a:lnTo>
                <a:lnTo>
                  <a:pt x="2930836" y="660333"/>
                </a:lnTo>
                <a:lnTo>
                  <a:pt x="2981636" y="665628"/>
                </a:lnTo>
                <a:lnTo>
                  <a:pt x="3032446" y="670848"/>
                </a:lnTo>
                <a:lnTo>
                  <a:pt x="3083264" y="675995"/>
                </a:lnTo>
                <a:lnTo>
                  <a:pt x="3134092" y="681068"/>
                </a:lnTo>
                <a:lnTo>
                  <a:pt x="3184929" y="686070"/>
                </a:lnTo>
                <a:lnTo>
                  <a:pt x="3235773" y="691001"/>
                </a:lnTo>
                <a:lnTo>
                  <a:pt x="3286627" y="695862"/>
                </a:lnTo>
                <a:lnTo>
                  <a:pt x="3337488" y="700655"/>
                </a:lnTo>
                <a:lnTo>
                  <a:pt x="3388357" y="705381"/>
                </a:lnTo>
                <a:lnTo>
                  <a:pt x="3439234" y="710040"/>
                </a:lnTo>
                <a:lnTo>
                  <a:pt x="3490118" y="714633"/>
                </a:lnTo>
                <a:lnTo>
                  <a:pt x="3541010" y="719162"/>
                </a:lnTo>
                <a:lnTo>
                  <a:pt x="3591909" y="723628"/>
                </a:lnTo>
                <a:lnTo>
                  <a:pt x="3642814" y="728031"/>
                </a:lnTo>
                <a:lnTo>
                  <a:pt x="3693726" y="732373"/>
                </a:lnTo>
                <a:lnTo>
                  <a:pt x="3744644" y="736655"/>
                </a:lnTo>
                <a:lnTo>
                  <a:pt x="3795569" y="740878"/>
                </a:lnTo>
                <a:lnTo>
                  <a:pt x="3846500" y="745042"/>
                </a:lnTo>
                <a:lnTo>
                  <a:pt x="3897436" y="749150"/>
                </a:lnTo>
                <a:lnTo>
                  <a:pt x="3948378" y="753202"/>
                </a:lnTo>
                <a:lnTo>
                  <a:pt x="3999326" y="757198"/>
                </a:lnTo>
                <a:lnTo>
                  <a:pt x="4050278" y="761141"/>
                </a:lnTo>
                <a:lnTo>
                  <a:pt x="4101236" y="765031"/>
                </a:lnTo>
                <a:lnTo>
                  <a:pt x="4152198" y="768869"/>
                </a:lnTo>
                <a:lnTo>
                  <a:pt x="4203165" y="772656"/>
                </a:lnTo>
                <a:lnTo>
                  <a:pt x="4254136" y="776394"/>
                </a:lnTo>
                <a:lnTo>
                  <a:pt x="4305111" y="780083"/>
                </a:lnTo>
                <a:lnTo>
                  <a:pt x="4356091" y="783724"/>
                </a:lnTo>
                <a:lnTo>
                  <a:pt x="4407073" y="787319"/>
                </a:lnTo>
                <a:lnTo>
                  <a:pt x="4458060" y="790868"/>
                </a:lnTo>
                <a:lnTo>
                  <a:pt x="4509049" y="794373"/>
                </a:lnTo>
                <a:lnTo>
                  <a:pt x="4560042" y="797835"/>
                </a:lnTo>
                <a:lnTo>
                  <a:pt x="4611038" y="801254"/>
                </a:lnTo>
                <a:lnTo>
                  <a:pt x="4662036" y="804631"/>
                </a:lnTo>
                <a:lnTo>
                  <a:pt x="4713037" y="807969"/>
                </a:lnTo>
                <a:lnTo>
                  <a:pt x="4764040" y="811267"/>
                </a:lnTo>
                <a:lnTo>
                  <a:pt x="4815045" y="814527"/>
                </a:lnTo>
                <a:lnTo>
                  <a:pt x="4866052" y="817750"/>
                </a:lnTo>
                <a:lnTo>
                  <a:pt x="4917060" y="820937"/>
                </a:lnTo>
                <a:lnTo>
                  <a:pt x="4968070" y="824089"/>
                </a:lnTo>
                <a:lnTo>
                  <a:pt x="5019081" y="827207"/>
                </a:lnTo>
                <a:lnTo>
                  <a:pt x="5070093" y="830292"/>
                </a:lnTo>
                <a:lnTo>
                  <a:pt x="5121106" y="833345"/>
                </a:lnTo>
                <a:lnTo>
                  <a:pt x="5172119" y="836368"/>
                </a:lnTo>
                <a:lnTo>
                  <a:pt x="5223133" y="839360"/>
                </a:lnTo>
                <a:lnTo>
                  <a:pt x="5274147" y="842324"/>
                </a:lnTo>
                <a:lnTo>
                  <a:pt x="5325160" y="845260"/>
                </a:lnTo>
                <a:lnTo>
                  <a:pt x="5376174" y="848170"/>
                </a:lnTo>
                <a:lnTo>
                  <a:pt x="5427187" y="851054"/>
                </a:lnTo>
                <a:lnTo>
                  <a:pt x="5478200" y="853913"/>
                </a:lnTo>
                <a:lnTo>
                  <a:pt x="5529211" y="856749"/>
                </a:lnTo>
                <a:lnTo>
                  <a:pt x="5580221" y="859563"/>
                </a:lnTo>
                <a:lnTo>
                  <a:pt x="5631231" y="862355"/>
                </a:lnTo>
                <a:lnTo>
                  <a:pt x="5682238" y="865127"/>
                </a:lnTo>
                <a:lnTo>
                  <a:pt x="5733244" y="867879"/>
                </a:lnTo>
                <a:lnTo>
                  <a:pt x="5784248" y="870613"/>
                </a:lnTo>
                <a:lnTo>
                  <a:pt x="5835250" y="873331"/>
                </a:lnTo>
                <a:lnTo>
                  <a:pt x="5886249" y="876032"/>
                </a:lnTo>
                <a:lnTo>
                  <a:pt x="5937246" y="878718"/>
                </a:lnTo>
                <a:lnTo>
                  <a:pt x="5988240" y="881389"/>
                </a:lnTo>
                <a:lnTo>
                  <a:pt x="6039232" y="884048"/>
                </a:lnTo>
                <a:lnTo>
                  <a:pt x="6090219" y="886695"/>
                </a:lnTo>
                <a:lnTo>
                  <a:pt x="6141204" y="889331"/>
                </a:lnTo>
                <a:lnTo>
                  <a:pt x="6192185" y="891958"/>
                </a:lnTo>
                <a:lnTo>
                  <a:pt x="6243162" y="894575"/>
                </a:lnTo>
                <a:lnTo>
                  <a:pt x="6294135" y="897185"/>
                </a:lnTo>
                <a:lnTo>
                  <a:pt x="6345104" y="899788"/>
                </a:lnTo>
                <a:lnTo>
                  <a:pt x="6396069" y="902385"/>
                </a:lnTo>
              </a:path>
            </a:pathLst>
          </a:custGeom>
          <a:ln w="254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 txBox="1"/>
          <p:nvPr/>
        </p:nvSpPr>
        <p:spPr>
          <a:xfrm>
            <a:off x="6011583" y="971846"/>
            <a:ext cx="3176905" cy="777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4200"/>
              </a:lnSpc>
            </a:pPr>
            <a:r>
              <a:rPr sz="2400" spc="-55" dirty="0">
                <a:solidFill>
                  <a:srgbClr val="0433FF"/>
                </a:solidFill>
                <a:latin typeface="Gill Sans MT"/>
                <a:cs typeface="Gill Sans MT"/>
              </a:rPr>
              <a:t>y </a:t>
            </a:r>
            <a:r>
              <a:rPr sz="2400" spc="180" dirty="0">
                <a:solidFill>
                  <a:srgbClr val="0433FF"/>
                </a:solidFill>
                <a:latin typeface="Gill Sans MT"/>
                <a:cs typeface="Gill Sans MT"/>
              </a:rPr>
              <a:t>= </a:t>
            </a:r>
            <a:r>
              <a:rPr sz="2400" spc="-20" dirty="0">
                <a:solidFill>
                  <a:srgbClr val="0433FF"/>
                </a:solidFill>
                <a:latin typeface="Gill Sans MT"/>
                <a:cs typeface="Gill Sans MT"/>
              </a:rPr>
              <a:t>-4,7698ln(x) </a:t>
            </a:r>
            <a:r>
              <a:rPr sz="2400" spc="180" dirty="0">
                <a:solidFill>
                  <a:srgbClr val="0433FF"/>
                </a:solidFill>
                <a:latin typeface="Gill Sans MT"/>
                <a:cs typeface="Gill Sans MT"/>
              </a:rPr>
              <a:t>+</a:t>
            </a:r>
            <a:r>
              <a:rPr sz="2400" spc="-165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2400" spc="-20" dirty="0">
                <a:solidFill>
                  <a:srgbClr val="0433FF"/>
                </a:solidFill>
                <a:latin typeface="Gill Sans MT"/>
                <a:cs typeface="Gill Sans MT"/>
              </a:rPr>
              <a:t>18,724  </a:t>
            </a:r>
            <a:r>
              <a:rPr sz="2400" spc="-40" dirty="0">
                <a:solidFill>
                  <a:srgbClr val="942192"/>
                </a:solidFill>
                <a:latin typeface="Gill Sans MT"/>
                <a:cs typeface="Gill Sans MT"/>
              </a:rPr>
              <a:t>R</a:t>
            </a:r>
            <a:r>
              <a:rPr sz="2400" spc="-40" dirty="0">
                <a:solidFill>
                  <a:srgbClr val="942192"/>
                </a:solidFill>
                <a:latin typeface="Garamond"/>
                <a:cs typeface="Garamond"/>
              </a:rPr>
              <a:t>² </a:t>
            </a:r>
            <a:r>
              <a:rPr sz="2400" spc="180" dirty="0">
                <a:solidFill>
                  <a:srgbClr val="942192"/>
                </a:solidFill>
                <a:latin typeface="Gill Sans MT"/>
                <a:cs typeface="Gill Sans MT"/>
              </a:rPr>
              <a:t>=</a:t>
            </a:r>
            <a:r>
              <a:rPr sz="2400" spc="25" dirty="0">
                <a:solidFill>
                  <a:srgbClr val="942192"/>
                </a:solidFill>
                <a:latin typeface="Gill Sans MT"/>
                <a:cs typeface="Gill Sans MT"/>
              </a:rPr>
              <a:t> </a:t>
            </a:r>
            <a:r>
              <a:rPr sz="2400" spc="-20" dirty="0">
                <a:solidFill>
                  <a:srgbClr val="942192"/>
                </a:solidFill>
                <a:latin typeface="Gill Sans MT"/>
                <a:cs typeface="Gill Sans MT"/>
              </a:rPr>
              <a:t>0,3728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10528303" y="1866120"/>
            <a:ext cx="152400" cy="27305"/>
          </a:xfrm>
          <a:custGeom>
            <a:avLst/>
            <a:gdLst/>
            <a:ahLst/>
            <a:cxnLst/>
            <a:rect l="l" t="t" r="r" b="b"/>
            <a:pathLst>
              <a:path w="152400" h="27305">
                <a:moveTo>
                  <a:pt x="33197" y="26954"/>
                </a:moveTo>
                <a:lnTo>
                  <a:pt x="0" y="26954"/>
                </a:lnTo>
                <a:lnTo>
                  <a:pt x="0" y="0"/>
                </a:lnTo>
                <a:lnTo>
                  <a:pt x="33198" y="0"/>
                </a:lnTo>
                <a:lnTo>
                  <a:pt x="30476" y="13479"/>
                </a:lnTo>
                <a:lnTo>
                  <a:pt x="33197" y="26954"/>
                </a:lnTo>
                <a:close/>
              </a:path>
              <a:path w="152400" h="27305">
                <a:moveTo>
                  <a:pt x="152396" y="26954"/>
                </a:moveTo>
                <a:lnTo>
                  <a:pt x="119195" y="26954"/>
                </a:lnTo>
                <a:lnTo>
                  <a:pt x="121916" y="13479"/>
                </a:lnTo>
                <a:lnTo>
                  <a:pt x="119195" y="0"/>
                </a:lnTo>
                <a:lnTo>
                  <a:pt x="152396" y="0"/>
                </a:lnTo>
                <a:lnTo>
                  <a:pt x="152396" y="26954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10558783" y="1833877"/>
            <a:ext cx="91440" cy="91440"/>
          </a:xfrm>
          <a:custGeom>
            <a:avLst/>
            <a:gdLst/>
            <a:ahLst/>
            <a:cxnLst/>
            <a:rect l="l" t="t" r="r" b="b"/>
            <a:pathLst>
              <a:path w="91440" h="91439">
                <a:moveTo>
                  <a:pt x="91440" y="45719"/>
                </a:moveTo>
                <a:lnTo>
                  <a:pt x="87847" y="63516"/>
                </a:lnTo>
                <a:lnTo>
                  <a:pt x="78048" y="78048"/>
                </a:lnTo>
                <a:lnTo>
                  <a:pt x="63516" y="87847"/>
                </a:lnTo>
                <a:lnTo>
                  <a:pt x="45720" y="91439"/>
                </a:lnTo>
                <a:lnTo>
                  <a:pt x="27923" y="87847"/>
                </a:lnTo>
                <a:lnTo>
                  <a:pt x="13391" y="78048"/>
                </a:lnTo>
                <a:lnTo>
                  <a:pt x="3592" y="63516"/>
                </a:lnTo>
                <a:lnTo>
                  <a:pt x="0" y="45719"/>
                </a:lnTo>
                <a:lnTo>
                  <a:pt x="3592" y="27923"/>
                </a:lnTo>
                <a:lnTo>
                  <a:pt x="13391" y="13391"/>
                </a:lnTo>
                <a:lnTo>
                  <a:pt x="27923" y="3592"/>
                </a:lnTo>
                <a:lnTo>
                  <a:pt x="45720" y="0"/>
                </a:lnTo>
                <a:lnTo>
                  <a:pt x="63516" y="3592"/>
                </a:lnTo>
                <a:lnTo>
                  <a:pt x="78048" y="13391"/>
                </a:lnTo>
                <a:lnTo>
                  <a:pt x="87847" y="27923"/>
                </a:lnTo>
                <a:lnTo>
                  <a:pt x="91440" y="45719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10773816" y="1773580"/>
            <a:ext cx="809625" cy="212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15" dirty="0">
                <a:solidFill>
                  <a:srgbClr val="535353"/>
                </a:solidFill>
                <a:latin typeface="Gill Sans MT"/>
                <a:cs typeface="Gill Sans MT"/>
              </a:rPr>
              <a:t>EMP</a:t>
            </a:r>
            <a:r>
              <a:rPr sz="1300" spc="-25" dirty="0">
                <a:solidFill>
                  <a:srgbClr val="535353"/>
                </a:solidFill>
                <a:latin typeface="Gill Sans MT"/>
                <a:cs typeface="Gill Sans MT"/>
              </a:rPr>
              <a:t>01-INC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11938000" y="1866120"/>
            <a:ext cx="152400" cy="27305"/>
          </a:xfrm>
          <a:custGeom>
            <a:avLst/>
            <a:gdLst/>
            <a:ahLst/>
            <a:cxnLst/>
            <a:rect l="l" t="t" r="r" b="b"/>
            <a:pathLst>
              <a:path w="152400" h="27305">
                <a:moveTo>
                  <a:pt x="33201" y="26954"/>
                </a:moveTo>
                <a:lnTo>
                  <a:pt x="0" y="26954"/>
                </a:lnTo>
                <a:lnTo>
                  <a:pt x="0" y="0"/>
                </a:lnTo>
                <a:lnTo>
                  <a:pt x="33201" y="0"/>
                </a:lnTo>
                <a:lnTo>
                  <a:pt x="30479" y="13479"/>
                </a:lnTo>
                <a:lnTo>
                  <a:pt x="33201" y="26954"/>
                </a:lnTo>
                <a:close/>
              </a:path>
              <a:path w="152400" h="27305">
                <a:moveTo>
                  <a:pt x="152393" y="26954"/>
                </a:moveTo>
                <a:lnTo>
                  <a:pt x="119198" y="26954"/>
                </a:lnTo>
                <a:lnTo>
                  <a:pt x="121920" y="13479"/>
                </a:lnTo>
                <a:lnTo>
                  <a:pt x="119198" y="0"/>
                </a:lnTo>
                <a:lnTo>
                  <a:pt x="152393" y="0"/>
                </a:lnTo>
                <a:lnTo>
                  <a:pt x="152393" y="26954"/>
                </a:lnTo>
                <a:close/>
              </a:path>
            </a:pathLst>
          </a:custGeom>
          <a:solidFill>
            <a:srgbClr val="7976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11968474" y="1833877"/>
            <a:ext cx="91440" cy="91440"/>
          </a:xfrm>
          <a:custGeom>
            <a:avLst/>
            <a:gdLst/>
            <a:ahLst/>
            <a:cxnLst/>
            <a:rect l="l" t="t" r="r" b="b"/>
            <a:pathLst>
              <a:path w="91440" h="91439">
                <a:moveTo>
                  <a:pt x="91440" y="45719"/>
                </a:moveTo>
                <a:lnTo>
                  <a:pt x="87847" y="63516"/>
                </a:lnTo>
                <a:lnTo>
                  <a:pt x="78048" y="78048"/>
                </a:lnTo>
                <a:lnTo>
                  <a:pt x="63516" y="87847"/>
                </a:lnTo>
                <a:lnTo>
                  <a:pt x="45720" y="91439"/>
                </a:lnTo>
                <a:lnTo>
                  <a:pt x="27923" y="87847"/>
                </a:lnTo>
                <a:lnTo>
                  <a:pt x="13391" y="78048"/>
                </a:lnTo>
                <a:lnTo>
                  <a:pt x="3592" y="63516"/>
                </a:lnTo>
                <a:lnTo>
                  <a:pt x="0" y="45719"/>
                </a:lnTo>
                <a:lnTo>
                  <a:pt x="3592" y="27923"/>
                </a:lnTo>
                <a:lnTo>
                  <a:pt x="13391" y="13391"/>
                </a:lnTo>
                <a:lnTo>
                  <a:pt x="27923" y="3592"/>
                </a:lnTo>
                <a:lnTo>
                  <a:pt x="45720" y="0"/>
                </a:lnTo>
                <a:lnTo>
                  <a:pt x="63516" y="3592"/>
                </a:lnTo>
                <a:lnTo>
                  <a:pt x="78048" y="13391"/>
                </a:lnTo>
                <a:lnTo>
                  <a:pt x="87847" y="27923"/>
                </a:lnTo>
                <a:lnTo>
                  <a:pt x="91440" y="45719"/>
                </a:lnTo>
                <a:close/>
              </a:path>
            </a:pathLst>
          </a:custGeom>
          <a:ln w="26954">
            <a:solidFill>
              <a:srgbClr val="7976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9090" y="1036561"/>
            <a:ext cx="12975709" cy="871703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165100" y="1092200"/>
            <a:ext cx="12687300" cy="5638800"/>
          </a:xfrm>
          <a:prstGeom prst="rect">
            <a:avLst/>
          </a:prstGeom>
          <a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3000"/>
                      </a14:imgEffect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292600" y="6756400"/>
            <a:ext cx="4610100" cy="2921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1689100" y="2286000"/>
            <a:ext cx="2070100" cy="3683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8432800" y="6731000"/>
            <a:ext cx="4572000" cy="29210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4737" y="160045"/>
            <a:ext cx="3881120" cy="466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72720">
              <a:lnSpc>
                <a:spcPts val="1800"/>
              </a:lnSpc>
            </a:pPr>
            <a:r>
              <a:rPr sz="1550" spc="-25" dirty="0">
                <a:solidFill>
                  <a:srgbClr val="535353"/>
                </a:solidFill>
                <a:latin typeface="Gill Sans MT"/>
                <a:cs typeface="Gill Sans MT"/>
              </a:rPr>
              <a:t>DIAGRAMA </a:t>
            </a:r>
            <a:r>
              <a:rPr sz="1550" spc="-10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1550" spc="-20" dirty="0">
                <a:solidFill>
                  <a:srgbClr val="535353"/>
                </a:solidFill>
                <a:latin typeface="Gill Sans MT"/>
                <a:cs typeface="Gill Sans MT"/>
              </a:rPr>
              <a:t>TRABAJO </a:t>
            </a:r>
            <a:r>
              <a:rPr sz="1550" spc="-15" dirty="0">
                <a:solidFill>
                  <a:srgbClr val="535353"/>
                </a:solidFill>
                <a:latin typeface="Gill Sans MT"/>
                <a:cs typeface="Gill Sans MT"/>
              </a:rPr>
              <a:t>- </a:t>
            </a:r>
            <a:r>
              <a:rPr sz="1550" spc="-35" dirty="0">
                <a:solidFill>
                  <a:srgbClr val="535353"/>
                </a:solidFill>
                <a:latin typeface="Gill Sans MT"/>
                <a:cs typeface="Gill Sans MT"/>
              </a:rPr>
              <a:t>ACTIVIDADES  </a:t>
            </a:r>
            <a:r>
              <a:rPr sz="1550" spc="-20" dirty="0">
                <a:solidFill>
                  <a:srgbClr val="535353"/>
                </a:solidFill>
                <a:latin typeface="Gill Sans MT"/>
                <a:cs typeface="Gill Sans MT"/>
              </a:rPr>
              <a:t>PRIMERA </a:t>
            </a:r>
            <a:r>
              <a:rPr sz="1550" spc="-25" dirty="0">
                <a:solidFill>
                  <a:srgbClr val="535353"/>
                </a:solidFill>
                <a:latin typeface="Gill Sans MT"/>
                <a:cs typeface="Gill Sans MT"/>
              </a:rPr>
              <a:t>FASE </a:t>
            </a:r>
            <a:r>
              <a:rPr sz="1550" spc="-40" dirty="0">
                <a:solidFill>
                  <a:srgbClr val="535353"/>
                </a:solidFill>
                <a:latin typeface="Gill Sans MT"/>
                <a:cs typeface="Gill Sans MT"/>
              </a:rPr>
              <a:t>XXI </a:t>
            </a:r>
            <a:r>
              <a:rPr sz="1550" spc="-25" dirty="0">
                <a:solidFill>
                  <a:srgbClr val="535353"/>
                </a:solidFill>
                <a:latin typeface="Gill Sans MT"/>
                <a:cs typeface="Gill Sans MT"/>
              </a:rPr>
              <a:t>EXPEDICIÓN</a:t>
            </a:r>
            <a:r>
              <a:rPr sz="1550" spc="-3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550" spc="-25" dirty="0">
                <a:solidFill>
                  <a:srgbClr val="535353"/>
                </a:solidFill>
                <a:latin typeface="Gill Sans MT"/>
                <a:cs typeface="Gill Sans MT"/>
              </a:rPr>
              <a:t>ANTÁRTICA</a:t>
            </a:r>
            <a:endParaRPr sz="155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00200" y="1638300"/>
            <a:ext cx="2844800" cy="1003300"/>
          </a:xfrm>
          <a:prstGeom prst="rect">
            <a:avLst/>
          </a:prstGeom>
          <a:solidFill>
            <a:srgbClr val="AB1802"/>
          </a:solidFill>
        </p:spPr>
        <p:txBody>
          <a:bodyPr vert="horz" wrap="square" lIns="0" tIns="49530" rIns="0" bIns="0" rtlCol="0">
            <a:spAutoFit/>
          </a:bodyPr>
          <a:lstStyle/>
          <a:p>
            <a:pPr marL="64769" marR="60325" indent="560070">
              <a:lnSpc>
                <a:spcPts val="3200"/>
              </a:lnSpc>
              <a:spcBef>
                <a:spcPts val="390"/>
              </a:spcBef>
            </a:pPr>
            <a:r>
              <a:rPr sz="2700" spc="-50" dirty="0">
                <a:solidFill>
                  <a:srgbClr val="FFFFFF"/>
                </a:solidFill>
              </a:rPr>
              <a:t>5. </a:t>
            </a:r>
            <a:r>
              <a:rPr sz="2700" spc="-30" dirty="0">
                <a:solidFill>
                  <a:srgbClr val="FFFFFF"/>
                </a:solidFill>
              </a:rPr>
              <a:t>Ejecución  </a:t>
            </a:r>
            <a:r>
              <a:rPr sz="2700" spc="-5" dirty="0">
                <a:solidFill>
                  <a:srgbClr val="FFFFFF"/>
                </a:solidFill>
              </a:rPr>
              <a:t>pruebas</a:t>
            </a:r>
            <a:r>
              <a:rPr sz="2700" spc="-45" dirty="0">
                <a:solidFill>
                  <a:srgbClr val="FFFFFF"/>
                </a:solidFill>
              </a:rPr>
              <a:t> </a:t>
            </a:r>
            <a:r>
              <a:rPr sz="2700" spc="-35" dirty="0">
                <a:solidFill>
                  <a:srgbClr val="FFFFFF"/>
                </a:solidFill>
              </a:rPr>
              <a:t>laboratorio</a:t>
            </a:r>
            <a:endParaRPr sz="2700"/>
          </a:p>
        </p:txBody>
      </p:sp>
      <p:sp>
        <p:nvSpPr>
          <p:cNvPr id="4" name="object 4"/>
          <p:cNvSpPr txBox="1"/>
          <p:nvPr/>
        </p:nvSpPr>
        <p:spPr>
          <a:xfrm>
            <a:off x="7505695" y="3314696"/>
            <a:ext cx="1016000" cy="419100"/>
          </a:xfrm>
          <a:prstGeom prst="rect">
            <a:avLst/>
          </a:prstGeom>
          <a:ln w="25399">
            <a:solidFill>
              <a:srgbClr val="808785"/>
            </a:solidFill>
          </a:ln>
        </p:spPr>
        <p:txBody>
          <a:bodyPr vert="horz" wrap="square" lIns="0" tIns="25400" rIns="0" bIns="0" rtlCol="0">
            <a:spAutoFit/>
          </a:bodyPr>
          <a:lstStyle/>
          <a:p>
            <a:pPr marL="165100">
              <a:lnSpc>
                <a:spcPct val="100000"/>
              </a:lnSpc>
              <a:spcBef>
                <a:spcPts val="200"/>
              </a:spcBef>
            </a:pPr>
            <a:r>
              <a:rPr sz="2050" spc="-20" dirty="0">
                <a:solidFill>
                  <a:srgbClr val="535353"/>
                </a:solidFill>
                <a:latin typeface="Gill Sans MT"/>
                <a:cs typeface="Gill Sans MT"/>
              </a:rPr>
              <a:t>UDLA</a:t>
            </a:r>
            <a:endParaRPr sz="2050">
              <a:latin typeface="Gill Sans MT"/>
              <a:cs typeface="Gill Sans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05699" y="4838700"/>
            <a:ext cx="1028700" cy="406400"/>
          </a:xfrm>
          <a:prstGeom prst="rect">
            <a:avLst/>
          </a:prstGeom>
          <a:ln w="25400">
            <a:solidFill>
              <a:srgbClr val="808785"/>
            </a:solidFill>
          </a:ln>
        </p:spPr>
        <p:txBody>
          <a:bodyPr vert="horz" wrap="square" lIns="0" tIns="15240" rIns="0" bIns="0" rtlCol="0">
            <a:spAutoFit/>
          </a:bodyPr>
          <a:lstStyle/>
          <a:p>
            <a:pPr marL="76835">
              <a:lnSpc>
                <a:spcPct val="100000"/>
              </a:lnSpc>
              <a:spcBef>
                <a:spcPts val="120"/>
              </a:spcBef>
            </a:pPr>
            <a:r>
              <a:rPr sz="2050" spc="-20" dirty="0">
                <a:solidFill>
                  <a:srgbClr val="535353"/>
                </a:solidFill>
                <a:latin typeface="Gill Sans MT"/>
                <a:cs typeface="Gill Sans MT"/>
              </a:rPr>
              <a:t>PEVIMA</a:t>
            </a:r>
            <a:endParaRPr sz="2050">
              <a:latin typeface="Gill Sans M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95046" y="6062853"/>
            <a:ext cx="7239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5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15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695046" y="5441607"/>
            <a:ext cx="2388235" cy="1026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9550" marR="5080" indent="-196850">
              <a:lnSpc>
                <a:spcPts val="1600"/>
              </a:lnSpc>
              <a:buSzPct val="82142"/>
              <a:buChar char="-"/>
              <a:tabLst>
                <a:tab pos="177165" algn="l"/>
              </a:tabLst>
            </a:pPr>
            <a:r>
              <a:rPr sz="1400" spc="-60" dirty="0">
                <a:solidFill>
                  <a:srgbClr val="535353"/>
                </a:solidFill>
                <a:latin typeface="Gill Sans MT"/>
                <a:cs typeface="Gill Sans MT"/>
              </a:rPr>
              <a:t>D.O </a:t>
            </a:r>
            <a:r>
              <a:rPr sz="1400" spc="10" dirty="0">
                <a:solidFill>
                  <a:srgbClr val="535353"/>
                </a:solidFill>
                <a:latin typeface="Gill Sans MT"/>
                <a:cs typeface="Gill Sans MT"/>
              </a:rPr>
              <a:t>( </a:t>
            </a:r>
            <a:r>
              <a:rPr sz="1400" spc="-20" dirty="0">
                <a:solidFill>
                  <a:srgbClr val="535353"/>
                </a:solidFill>
                <a:latin typeface="Gill Sans MT"/>
                <a:cs typeface="Gill Sans MT"/>
              </a:rPr>
              <a:t>Lodo </a:t>
            </a:r>
            <a:r>
              <a:rPr sz="1400" spc="100" dirty="0">
                <a:solidFill>
                  <a:srgbClr val="535353"/>
                </a:solidFill>
                <a:latin typeface="Gill Sans MT"/>
                <a:cs typeface="Gill Sans MT"/>
              </a:rPr>
              <a:t>+ </a:t>
            </a:r>
            <a:r>
              <a:rPr sz="1400" spc="-25" dirty="0">
                <a:solidFill>
                  <a:srgbClr val="535353"/>
                </a:solidFill>
                <a:latin typeface="Gill Sans MT"/>
                <a:cs typeface="Gill Sans MT"/>
              </a:rPr>
              <a:t>m.e </a:t>
            </a:r>
            <a:r>
              <a:rPr sz="1400" spc="100" dirty="0">
                <a:solidFill>
                  <a:srgbClr val="535353"/>
                </a:solidFill>
                <a:latin typeface="Gill Sans MT"/>
                <a:cs typeface="Gill Sans MT"/>
              </a:rPr>
              <a:t>+ </a:t>
            </a:r>
            <a:r>
              <a:rPr sz="1400" spc="-10" dirty="0">
                <a:solidFill>
                  <a:srgbClr val="535353"/>
                </a:solidFill>
                <a:latin typeface="Gill Sans MT"/>
                <a:cs typeface="Gill Sans MT"/>
              </a:rPr>
              <a:t>efluente)  </a:t>
            </a:r>
            <a:r>
              <a:rPr sz="1400" spc="-20" dirty="0">
                <a:solidFill>
                  <a:srgbClr val="535353"/>
                </a:solidFill>
                <a:latin typeface="Gill Sans MT"/>
                <a:cs typeface="Gill Sans MT"/>
              </a:rPr>
              <a:t>Capacidad </a:t>
            </a:r>
            <a:r>
              <a:rPr sz="1400" spc="-30" dirty="0">
                <a:solidFill>
                  <a:srgbClr val="535353"/>
                </a:solidFill>
                <a:latin typeface="Gill Sans MT"/>
                <a:cs typeface="Gill Sans MT"/>
              </a:rPr>
              <a:t>intercambio</a:t>
            </a:r>
            <a:r>
              <a:rPr sz="1400" spc="2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400" spc="-35" dirty="0">
                <a:solidFill>
                  <a:srgbClr val="535353"/>
                </a:solidFill>
                <a:latin typeface="Gill Sans MT"/>
                <a:cs typeface="Gill Sans MT"/>
              </a:rPr>
              <a:t>iónico</a:t>
            </a:r>
            <a:endParaRPr sz="1400">
              <a:latin typeface="Gill Sans MT"/>
              <a:cs typeface="Gill Sans MT"/>
            </a:endParaRPr>
          </a:p>
          <a:p>
            <a:pPr marL="549275" marR="73660" indent="-536575">
              <a:lnSpc>
                <a:spcPts val="1600"/>
              </a:lnSpc>
              <a:buSzPct val="82142"/>
              <a:buChar char="-"/>
              <a:tabLst>
                <a:tab pos="245745" algn="l"/>
                <a:tab pos="246379" algn="l"/>
              </a:tabLst>
            </a:pPr>
            <a:r>
              <a:rPr sz="1400" spc="20" dirty="0">
                <a:solidFill>
                  <a:srgbClr val="535353"/>
                </a:solidFill>
                <a:latin typeface="Gill Sans MT"/>
                <a:cs typeface="Gill Sans MT"/>
              </a:rPr>
              <a:t>% </a:t>
            </a:r>
            <a:r>
              <a:rPr sz="1400" spc="-30" dirty="0">
                <a:solidFill>
                  <a:srgbClr val="535353"/>
                </a:solidFill>
                <a:latin typeface="Gill Sans MT"/>
                <a:cs typeface="Gill Sans MT"/>
              </a:rPr>
              <a:t>Retención </a:t>
            </a:r>
            <a:r>
              <a:rPr sz="1400" spc="-20" dirty="0">
                <a:solidFill>
                  <a:srgbClr val="535353"/>
                </a:solidFill>
                <a:latin typeface="Gill Sans MT"/>
                <a:cs typeface="Gill Sans MT"/>
              </a:rPr>
              <a:t>agua, </a:t>
            </a:r>
            <a:r>
              <a:rPr sz="1400" spc="-10" dirty="0">
                <a:solidFill>
                  <a:srgbClr val="535353"/>
                </a:solidFill>
                <a:latin typeface="Gill Sans MT"/>
                <a:cs typeface="Gill Sans MT"/>
              </a:rPr>
              <a:t>Humedad  </a:t>
            </a:r>
            <a:r>
              <a:rPr sz="1400" spc="-30" dirty="0">
                <a:solidFill>
                  <a:srgbClr val="535353"/>
                </a:solidFill>
                <a:latin typeface="Gill Sans MT"/>
                <a:cs typeface="Gill Sans MT"/>
              </a:rPr>
              <a:t>Diseño </a:t>
            </a:r>
            <a:r>
              <a:rPr sz="1400" spc="-25" dirty="0">
                <a:solidFill>
                  <a:srgbClr val="535353"/>
                </a:solidFill>
                <a:latin typeface="Gill Sans MT"/>
                <a:cs typeface="Gill Sans MT"/>
              </a:rPr>
              <a:t>experimental</a:t>
            </a:r>
            <a:endParaRPr sz="1400">
              <a:latin typeface="Gill Sans MT"/>
              <a:cs typeface="Gill Sans MT"/>
            </a:endParaRPr>
          </a:p>
          <a:p>
            <a:pPr marL="210185">
              <a:lnSpc>
                <a:spcPts val="1570"/>
              </a:lnSpc>
            </a:pPr>
            <a:r>
              <a:rPr sz="1400" spc="10" dirty="0">
                <a:solidFill>
                  <a:srgbClr val="535353"/>
                </a:solidFill>
                <a:latin typeface="Gill Sans MT"/>
                <a:cs typeface="Gill Sans MT"/>
              </a:rPr>
              <a:t>( </a:t>
            </a:r>
            <a:r>
              <a:rPr sz="1400" spc="-35" dirty="0">
                <a:solidFill>
                  <a:srgbClr val="535353"/>
                </a:solidFill>
                <a:latin typeface="Gill Sans MT"/>
                <a:cs typeface="Gill Sans MT"/>
              </a:rPr>
              <a:t>réplicas </a:t>
            </a:r>
            <a:r>
              <a:rPr sz="1400" spc="-25" dirty="0">
                <a:solidFill>
                  <a:srgbClr val="535353"/>
                </a:solidFill>
                <a:latin typeface="Gill Sans MT"/>
                <a:cs typeface="Gill Sans MT"/>
              </a:rPr>
              <a:t>—-aleatorio</a:t>
            </a:r>
            <a:r>
              <a:rPr sz="1400" spc="-1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400" spc="-20" dirty="0">
                <a:solidFill>
                  <a:srgbClr val="535353"/>
                </a:solidFill>
                <a:latin typeface="Gill Sans MT"/>
                <a:cs typeface="Gill Sans MT"/>
              </a:rPr>
              <a:t>simple)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61670" y="3734980"/>
            <a:ext cx="83185" cy="235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61670" y="4242980"/>
            <a:ext cx="83185" cy="235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73645" y="3731729"/>
            <a:ext cx="1891030" cy="770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850" marR="15240" indent="-555625">
              <a:lnSpc>
                <a:spcPts val="2000"/>
              </a:lnSpc>
            </a:pPr>
            <a:r>
              <a:rPr sz="1750" spc="-15" dirty="0">
                <a:solidFill>
                  <a:srgbClr val="535353"/>
                </a:solidFill>
                <a:latin typeface="Gill Sans MT"/>
                <a:cs typeface="Gill Sans MT"/>
              </a:rPr>
              <a:t>Degradación</a:t>
            </a:r>
            <a:r>
              <a:rPr sz="1750" spc="-8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50" spc="-20" dirty="0">
                <a:solidFill>
                  <a:srgbClr val="535353"/>
                </a:solidFill>
                <a:latin typeface="Gill Sans MT"/>
                <a:cs typeface="Gill Sans MT"/>
              </a:rPr>
              <a:t>materia  orgánica</a:t>
            </a:r>
            <a:endParaRPr sz="1750">
              <a:latin typeface="Gill Sans MT"/>
              <a:cs typeface="Gill Sans MT"/>
            </a:endParaRPr>
          </a:p>
          <a:p>
            <a:pPr marL="12700">
              <a:lnSpc>
                <a:spcPts val="1950"/>
              </a:lnSpc>
            </a:pPr>
            <a:r>
              <a:rPr sz="1750" spc="-30" dirty="0">
                <a:solidFill>
                  <a:srgbClr val="535353"/>
                </a:solidFill>
                <a:latin typeface="Gill Sans MT"/>
                <a:cs typeface="Gill Sans MT"/>
              </a:rPr>
              <a:t>Cálculo  </a:t>
            </a:r>
            <a:r>
              <a:rPr sz="1750" spc="-35" dirty="0">
                <a:solidFill>
                  <a:srgbClr val="535353"/>
                </a:solidFill>
                <a:latin typeface="Gill Sans MT"/>
                <a:cs typeface="Gill Sans MT"/>
              </a:rPr>
              <a:t>relación</a:t>
            </a:r>
            <a:r>
              <a:rPr sz="1750" spc="2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50" spc="-15" dirty="0">
                <a:solidFill>
                  <a:srgbClr val="535353"/>
                </a:solidFill>
                <a:latin typeface="Gill Sans MT"/>
                <a:cs typeface="Gill Sans MT"/>
              </a:rPr>
              <a:t>F/M</a:t>
            </a:r>
            <a:endParaRPr sz="1750">
              <a:latin typeface="Gill Sans MT"/>
              <a:cs typeface="Gill Sans M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676400" y="5810250"/>
            <a:ext cx="4775200" cy="0"/>
          </a:xfrm>
          <a:custGeom>
            <a:avLst/>
            <a:gdLst/>
            <a:ahLst/>
            <a:cxnLst/>
            <a:rect l="l" t="t" r="r" b="b"/>
            <a:pathLst>
              <a:path w="4775200">
                <a:moveTo>
                  <a:pt x="0" y="0"/>
                </a:moveTo>
                <a:lnTo>
                  <a:pt x="4775194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50000" y="5302249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594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676900" y="5302249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499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991100" y="5302249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499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676400" y="5302250"/>
            <a:ext cx="2832100" cy="0"/>
          </a:xfrm>
          <a:custGeom>
            <a:avLst/>
            <a:gdLst/>
            <a:ahLst/>
            <a:cxnLst/>
            <a:rect l="l" t="t" r="r" b="b"/>
            <a:pathLst>
              <a:path w="2832100">
                <a:moveTo>
                  <a:pt x="0" y="0"/>
                </a:moveTo>
                <a:lnTo>
                  <a:pt x="2832100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350000" y="478155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594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676900" y="4781555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499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676400" y="4781555"/>
            <a:ext cx="3505200" cy="0"/>
          </a:xfrm>
          <a:custGeom>
            <a:avLst/>
            <a:gdLst/>
            <a:ahLst/>
            <a:cxnLst/>
            <a:rect l="l" t="t" r="r" b="b"/>
            <a:pathLst>
              <a:path w="3505200">
                <a:moveTo>
                  <a:pt x="0" y="0"/>
                </a:moveTo>
                <a:lnTo>
                  <a:pt x="3505200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350000" y="4273555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594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676900" y="4273555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499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676400" y="4273555"/>
            <a:ext cx="3505200" cy="0"/>
          </a:xfrm>
          <a:custGeom>
            <a:avLst/>
            <a:gdLst/>
            <a:ahLst/>
            <a:cxnLst/>
            <a:rect l="l" t="t" r="r" b="b"/>
            <a:pathLst>
              <a:path w="3505200">
                <a:moveTo>
                  <a:pt x="0" y="0"/>
                </a:moveTo>
                <a:lnTo>
                  <a:pt x="3505200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76400" y="3752855"/>
            <a:ext cx="4775200" cy="0"/>
          </a:xfrm>
          <a:custGeom>
            <a:avLst/>
            <a:gdLst/>
            <a:ahLst/>
            <a:cxnLst/>
            <a:rect l="l" t="t" r="r" b="b"/>
            <a:pathLst>
              <a:path w="4775200">
                <a:moveTo>
                  <a:pt x="0" y="0"/>
                </a:moveTo>
                <a:lnTo>
                  <a:pt x="4775194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21434" y="3877642"/>
            <a:ext cx="330200" cy="232791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475"/>
              </a:lnSpc>
            </a:pP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Co</a:t>
            </a:r>
            <a:r>
              <a:rPr sz="2400" spc="55" dirty="0">
                <a:solidFill>
                  <a:srgbClr val="535353"/>
                </a:solidFill>
                <a:latin typeface="Gill Sans MT"/>
                <a:cs typeface="Gill Sans MT"/>
              </a:rPr>
              <a:t>r</a:t>
            </a: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relación</a:t>
            </a:r>
            <a:r>
              <a:rPr sz="2400" spc="-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pH</a:t>
            </a:r>
            <a:r>
              <a:rPr sz="2400" spc="-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y</a:t>
            </a:r>
            <a:r>
              <a:rPr sz="2400" spc="-34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T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19093" y="3554438"/>
            <a:ext cx="330200" cy="2956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20</a:t>
            </a:r>
            <a:endParaRPr sz="2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175"/>
              </a:spcBef>
            </a:pP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15</a:t>
            </a:r>
            <a:endParaRPr sz="2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175"/>
              </a:spcBef>
            </a:pP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10</a:t>
            </a:r>
            <a:endParaRPr sz="2400">
              <a:latin typeface="Gill Sans MT"/>
              <a:cs typeface="Gill Sans MT"/>
            </a:endParaRPr>
          </a:p>
          <a:p>
            <a:pPr marL="152400" algn="ctr">
              <a:lnSpc>
                <a:spcPct val="100000"/>
              </a:lnSpc>
              <a:spcBef>
                <a:spcPts val="1175"/>
              </a:spcBef>
            </a:pP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5</a:t>
            </a:r>
            <a:endParaRPr sz="2400">
              <a:latin typeface="Gill Sans MT"/>
              <a:cs typeface="Gill Sans MT"/>
            </a:endParaRPr>
          </a:p>
          <a:p>
            <a:pPr marL="152400" algn="ctr">
              <a:lnSpc>
                <a:spcPct val="100000"/>
              </a:lnSpc>
              <a:spcBef>
                <a:spcPts val="1175"/>
              </a:spcBef>
            </a:pPr>
            <a:r>
              <a:rPr sz="2400" dirty="0">
                <a:solidFill>
                  <a:srgbClr val="535353"/>
                </a:solidFill>
                <a:latin typeface="Gill Sans MT"/>
                <a:cs typeface="Gill Sans MT"/>
              </a:rPr>
              <a:t>0</a:t>
            </a:r>
            <a:endParaRPr sz="2400">
              <a:latin typeface="Gill Sans MT"/>
              <a:cs typeface="Gill Sans MT"/>
            </a:endParaRPr>
          </a:p>
          <a:p>
            <a:pPr marL="56515" algn="ctr">
              <a:lnSpc>
                <a:spcPct val="100000"/>
              </a:lnSpc>
              <a:spcBef>
                <a:spcPts val="1175"/>
              </a:spcBef>
            </a:pPr>
            <a:r>
              <a:rPr sz="2400" spc="-15" dirty="0">
                <a:solidFill>
                  <a:srgbClr val="535353"/>
                </a:solidFill>
                <a:latin typeface="Gill Sans MT"/>
                <a:cs typeface="Gill Sans MT"/>
              </a:rPr>
              <a:t>-5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682750" y="6330950"/>
            <a:ext cx="4762500" cy="0"/>
          </a:xfrm>
          <a:custGeom>
            <a:avLst/>
            <a:gdLst/>
            <a:ahLst/>
            <a:cxnLst/>
            <a:rect l="l" t="t" r="r" b="b"/>
            <a:pathLst>
              <a:path w="4762500">
                <a:moveTo>
                  <a:pt x="0" y="0"/>
                </a:moveTo>
                <a:lnTo>
                  <a:pt x="4762494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 rot="18900000">
            <a:off x="1697899" y="6633891"/>
            <a:ext cx="655239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5"/>
              </a:lnSpc>
            </a:pPr>
            <a:r>
              <a:rPr sz="1600" spc="-35" dirty="0">
                <a:solidFill>
                  <a:srgbClr val="535353"/>
                </a:solidFill>
                <a:latin typeface="Gill Sans MT"/>
                <a:cs typeface="Gill Sans MT"/>
              </a:rPr>
              <a:t>L</a:t>
            </a:r>
            <a:r>
              <a:rPr sz="1600" spc="-10" dirty="0">
                <a:solidFill>
                  <a:srgbClr val="535353"/>
                </a:solidFill>
                <a:latin typeface="Gill Sans MT"/>
                <a:cs typeface="Gill Sans MT"/>
              </a:rPr>
              <a:t>odo01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27" name="object 27"/>
          <p:cNvSpPr txBox="1"/>
          <p:nvPr/>
        </p:nvSpPr>
        <p:spPr>
          <a:xfrm rot="18900000">
            <a:off x="2379431" y="6633891"/>
            <a:ext cx="655239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5"/>
              </a:lnSpc>
            </a:pPr>
            <a:r>
              <a:rPr sz="1600" spc="-35" dirty="0">
                <a:solidFill>
                  <a:srgbClr val="535353"/>
                </a:solidFill>
                <a:latin typeface="Gill Sans MT"/>
                <a:cs typeface="Gill Sans MT"/>
              </a:rPr>
              <a:t>L</a:t>
            </a:r>
            <a:r>
              <a:rPr sz="1600" spc="-10" dirty="0">
                <a:solidFill>
                  <a:srgbClr val="535353"/>
                </a:solidFill>
                <a:latin typeface="Gill Sans MT"/>
                <a:cs typeface="Gill Sans MT"/>
              </a:rPr>
              <a:t>odo02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28" name="object 28"/>
          <p:cNvSpPr txBox="1"/>
          <p:nvPr/>
        </p:nvSpPr>
        <p:spPr>
          <a:xfrm rot="18960000">
            <a:off x="3089036" y="6820234"/>
            <a:ext cx="22606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90"/>
              </a:lnSpc>
            </a:pPr>
            <a:r>
              <a:rPr sz="1600" spc="-35" dirty="0">
                <a:solidFill>
                  <a:srgbClr val="535353"/>
                </a:solidFill>
                <a:latin typeface="Gill Sans MT"/>
                <a:cs typeface="Gill Sans MT"/>
              </a:rPr>
              <a:t>L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29" name="object 29"/>
          <p:cNvSpPr txBox="1"/>
          <p:nvPr/>
        </p:nvSpPr>
        <p:spPr>
          <a:xfrm rot="18900000">
            <a:off x="3139609" y="6600183"/>
            <a:ext cx="565457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5"/>
              </a:lnSpc>
            </a:pPr>
            <a:r>
              <a:rPr sz="1600" spc="-10" dirty="0">
                <a:solidFill>
                  <a:srgbClr val="535353"/>
                </a:solidFill>
                <a:latin typeface="Gill Sans MT"/>
                <a:cs typeface="Gill Sans MT"/>
              </a:rPr>
              <a:t>odo03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30" name="object 30"/>
          <p:cNvSpPr txBox="1"/>
          <p:nvPr/>
        </p:nvSpPr>
        <p:spPr>
          <a:xfrm rot="18900000">
            <a:off x="3742510" y="6633891"/>
            <a:ext cx="655239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5"/>
              </a:lnSpc>
            </a:pPr>
            <a:r>
              <a:rPr sz="1600" spc="-35" dirty="0">
                <a:solidFill>
                  <a:srgbClr val="535353"/>
                </a:solidFill>
                <a:latin typeface="Gill Sans MT"/>
                <a:cs typeface="Gill Sans MT"/>
              </a:rPr>
              <a:t>L</a:t>
            </a:r>
            <a:r>
              <a:rPr sz="1600" spc="-10" dirty="0">
                <a:solidFill>
                  <a:srgbClr val="535353"/>
                </a:solidFill>
                <a:latin typeface="Gill Sans MT"/>
                <a:cs typeface="Gill Sans MT"/>
              </a:rPr>
              <a:t>odo04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31" name="object 31"/>
          <p:cNvSpPr txBox="1"/>
          <p:nvPr/>
        </p:nvSpPr>
        <p:spPr>
          <a:xfrm rot="18900000">
            <a:off x="4424043" y="6633891"/>
            <a:ext cx="655239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5"/>
              </a:lnSpc>
            </a:pPr>
            <a:r>
              <a:rPr sz="1600" spc="-35" dirty="0">
                <a:solidFill>
                  <a:srgbClr val="535353"/>
                </a:solidFill>
                <a:latin typeface="Gill Sans MT"/>
                <a:cs typeface="Gill Sans MT"/>
              </a:rPr>
              <a:t>L</a:t>
            </a:r>
            <a:r>
              <a:rPr sz="1600" spc="-10" dirty="0">
                <a:solidFill>
                  <a:srgbClr val="535353"/>
                </a:solidFill>
                <a:latin typeface="Gill Sans MT"/>
                <a:cs typeface="Gill Sans MT"/>
              </a:rPr>
              <a:t>odo05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32" name="object 32"/>
          <p:cNvSpPr txBox="1"/>
          <p:nvPr/>
        </p:nvSpPr>
        <p:spPr>
          <a:xfrm rot="18900000">
            <a:off x="5105588" y="6633891"/>
            <a:ext cx="655239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5"/>
              </a:lnSpc>
            </a:pPr>
            <a:r>
              <a:rPr sz="1600" spc="-35" dirty="0">
                <a:solidFill>
                  <a:srgbClr val="535353"/>
                </a:solidFill>
                <a:latin typeface="Gill Sans MT"/>
                <a:cs typeface="Gill Sans MT"/>
              </a:rPr>
              <a:t>L</a:t>
            </a:r>
            <a:r>
              <a:rPr sz="1600" spc="-10" dirty="0">
                <a:solidFill>
                  <a:srgbClr val="535353"/>
                </a:solidFill>
                <a:latin typeface="Gill Sans MT"/>
                <a:cs typeface="Gill Sans MT"/>
              </a:rPr>
              <a:t>odo06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33" name="object 33"/>
          <p:cNvSpPr txBox="1"/>
          <p:nvPr/>
        </p:nvSpPr>
        <p:spPr>
          <a:xfrm rot="18900000">
            <a:off x="5787121" y="6633891"/>
            <a:ext cx="655239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5"/>
              </a:lnSpc>
            </a:pPr>
            <a:r>
              <a:rPr sz="1600" spc="-35" dirty="0">
                <a:solidFill>
                  <a:srgbClr val="535353"/>
                </a:solidFill>
                <a:latin typeface="Gill Sans MT"/>
                <a:cs typeface="Gill Sans MT"/>
              </a:rPr>
              <a:t>L</a:t>
            </a:r>
            <a:r>
              <a:rPr sz="1600" spc="-10" dirty="0">
                <a:solidFill>
                  <a:srgbClr val="535353"/>
                </a:solidFill>
                <a:latin typeface="Gill Sans MT"/>
                <a:cs typeface="Gill Sans MT"/>
              </a:rPr>
              <a:t>odo07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727200" y="3898900"/>
            <a:ext cx="4673600" cy="1981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778000" y="5334000"/>
            <a:ext cx="482600" cy="469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778000" y="5334000"/>
            <a:ext cx="482600" cy="469900"/>
          </a:xfrm>
          <a:custGeom>
            <a:avLst/>
            <a:gdLst/>
            <a:ahLst/>
            <a:cxnLst/>
            <a:rect l="l" t="t" r="r" b="b"/>
            <a:pathLst>
              <a:path w="482600" h="469900">
                <a:moveTo>
                  <a:pt x="0" y="0"/>
                </a:moveTo>
                <a:lnTo>
                  <a:pt x="482600" y="0"/>
                </a:lnTo>
                <a:lnTo>
                  <a:pt x="482600" y="469900"/>
                </a:lnTo>
                <a:lnTo>
                  <a:pt x="0" y="469900"/>
                </a:lnTo>
                <a:lnTo>
                  <a:pt x="0" y="0"/>
                </a:lnTo>
                <a:close/>
              </a:path>
            </a:pathLst>
          </a:custGeom>
          <a:solidFill>
            <a:srgbClr val="7888A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463800" y="5334000"/>
            <a:ext cx="482600" cy="469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463800" y="5334000"/>
            <a:ext cx="482600" cy="469900"/>
          </a:xfrm>
          <a:custGeom>
            <a:avLst/>
            <a:gdLst/>
            <a:ahLst/>
            <a:cxnLst/>
            <a:rect l="l" t="t" r="r" b="b"/>
            <a:pathLst>
              <a:path w="482600" h="469900">
                <a:moveTo>
                  <a:pt x="0" y="0"/>
                </a:moveTo>
                <a:lnTo>
                  <a:pt x="482600" y="0"/>
                </a:lnTo>
                <a:lnTo>
                  <a:pt x="482600" y="469900"/>
                </a:lnTo>
                <a:lnTo>
                  <a:pt x="0" y="469900"/>
                </a:lnTo>
                <a:lnTo>
                  <a:pt x="0" y="0"/>
                </a:lnTo>
                <a:close/>
              </a:path>
            </a:pathLst>
          </a:custGeom>
          <a:solidFill>
            <a:srgbClr val="7888A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136900" y="5397500"/>
            <a:ext cx="495300" cy="406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136900" y="5397500"/>
            <a:ext cx="495300" cy="406400"/>
          </a:xfrm>
          <a:custGeom>
            <a:avLst/>
            <a:gdLst/>
            <a:ahLst/>
            <a:cxnLst/>
            <a:rect l="l" t="t" r="r" b="b"/>
            <a:pathLst>
              <a:path w="495300" h="406400">
                <a:moveTo>
                  <a:pt x="0" y="0"/>
                </a:moveTo>
                <a:lnTo>
                  <a:pt x="495300" y="0"/>
                </a:lnTo>
                <a:lnTo>
                  <a:pt x="495300" y="406400"/>
                </a:lnTo>
                <a:lnTo>
                  <a:pt x="0" y="406400"/>
                </a:lnTo>
                <a:lnTo>
                  <a:pt x="0" y="0"/>
                </a:lnTo>
                <a:close/>
              </a:path>
            </a:pathLst>
          </a:custGeom>
          <a:solidFill>
            <a:srgbClr val="7888A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822700" y="5372100"/>
            <a:ext cx="482600" cy="431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822700" y="5372100"/>
            <a:ext cx="482600" cy="431800"/>
          </a:xfrm>
          <a:custGeom>
            <a:avLst/>
            <a:gdLst/>
            <a:ahLst/>
            <a:cxnLst/>
            <a:rect l="l" t="t" r="r" b="b"/>
            <a:pathLst>
              <a:path w="482600" h="431800">
                <a:moveTo>
                  <a:pt x="0" y="0"/>
                </a:moveTo>
                <a:lnTo>
                  <a:pt x="482600" y="0"/>
                </a:lnTo>
                <a:lnTo>
                  <a:pt x="482600" y="431800"/>
                </a:lnTo>
                <a:lnTo>
                  <a:pt x="0" y="431800"/>
                </a:lnTo>
                <a:lnTo>
                  <a:pt x="0" y="0"/>
                </a:lnTo>
                <a:close/>
              </a:path>
            </a:pathLst>
          </a:custGeom>
          <a:solidFill>
            <a:srgbClr val="7888A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08500" y="5054600"/>
            <a:ext cx="482600" cy="7493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508500" y="5054600"/>
            <a:ext cx="482600" cy="749300"/>
          </a:xfrm>
          <a:custGeom>
            <a:avLst/>
            <a:gdLst/>
            <a:ahLst/>
            <a:cxnLst/>
            <a:rect l="l" t="t" r="r" b="b"/>
            <a:pathLst>
              <a:path w="482600" h="749300">
                <a:moveTo>
                  <a:pt x="0" y="0"/>
                </a:moveTo>
                <a:lnTo>
                  <a:pt x="482600" y="0"/>
                </a:lnTo>
                <a:lnTo>
                  <a:pt x="482600" y="749300"/>
                </a:lnTo>
                <a:lnTo>
                  <a:pt x="0" y="749300"/>
                </a:lnTo>
                <a:lnTo>
                  <a:pt x="0" y="0"/>
                </a:lnTo>
                <a:close/>
              </a:path>
            </a:pathLst>
          </a:custGeom>
          <a:solidFill>
            <a:srgbClr val="7888A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181600" y="3924300"/>
            <a:ext cx="495300" cy="18796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181600" y="3924300"/>
            <a:ext cx="495300" cy="1879600"/>
          </a:xfrm>
          <a:custGeom>
            <a:avLst/>
            <a:gdLst/>
            <a:ahLst/>
            <a:cxnLst/>
            <a:rect l="l" t="t" r="r" b="b"/>
            <a:pathLst>
              <a:path w="495300" h="1879600">
                <a:moveTo>
                  <a:pt x="0" y="0"/>
                </a:moveTo>
                <a:lnTo>
                  <a:pt x="495300" y="0"/>
                </a:lnTo>
                <a:lnTo>
                  <a:pt x="495300" y="1879600"/>
                </a:lnTo>
                <a:lnTo>
                  <a:pt x="0" y="1879600"/>
                </a:lnTo>
                <a:lnTo>
                  <a:pt x="0" y="0"/>
                </a:lnTo>
                <a:close/>
              </a:path>
            </a:pathLst>
          </a:custGeom>
          <a:solidFill>
            <a:srgbClr val="7888A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867400" y="3924300"/>
            <a:ext cx="482600" cy="1879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867400" y="3924300"/>
            <a:ext cx="482600" cy="1879600"/>
          </a:xfrm>
          <a:custGeom>
            <a:avLst/>
            <a:gdLst/>
            <a:ahLst/>
            <a:cxnLst/>
            <a:rect l="l" t="t" r="r" b="b"/>
            <a:pathLst>
              <a:path w="482600" h="1879600">
                <a:moveTo>
                  <a:pt x="0" y="0"/>
                </a:moveTo>
                <a:lnTo>
                  <a:pt x="482600" y="0"/>
                </a:lnTo>
                <a:lnTo>
                  <a:pt x="482600" y="1879600"/>
                </a:lnTo>
                <a:lnTo>
                  <a:pt x="0" y="1879600"/>
                </a:lnTo>
                <a:lnTo>
                  <a:pt x="0" y="0"/>
                </a:lnTo>
                <a:close/>
              </a:path>
            </a:pathLst>
          </a:custGeom>
          <a:solidFill>
            <a:srgbClr val="7888A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803400" y="4902200"/>
            <a:ext cx="4533900" cy="457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020366" y="5093995"/>
            <a:ext cx="4089400" cy="22225"/>
          </a:xfrm>
          <a:custGeom>
            <a:avLst/>
            <a:gdLst/>
            <a:ahLst/>
            <a:cxnLst/>
            <a:rect l="l" t="t" r="r" b="b"/>
            <a:pathLst>
              <a:path w="4089400" h="22225">
                <a:moveTo>
                  <a:pt x="0" y="10814"/>
                </a:moveTo>
                <a:lnTo>
                  <a:pt x="4089222" y="10814"/>
                </a:lnTo>
              </a:path>
            </a:pathLst>
          </a:custGeom>
          <a:ln w="21628">
            <a:solidFill>
              <a:srgbClr val="79221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956874" y="5037709"/>
            <a:ext cx="127000" cy="127000"/>
          </a:xfrm>
          <a:custGeom>
            <a:avLst/>
            <a:gdLst/>
            <a:ahLst/>
            <a:cxnLst/>
            <a:rect l="l" t="t" r="r" b="b"/>
            <a:pathLst>
              <a:path w="127000" h="127000">
                <a:moveTo>
                  <a:pt x="127000" y="63499"/>
                </a:moveTo>
                <a:lnTo>
                  <a:pt x="122009" y="88214"/>
                </a:lnTo>
                <a:lnTo>
                  <a:pt x="108399" y="108399"/>
                </a:lnTo>
                <a:lnTo>
                  <a:pt x="88214" y="122009"/>
                </a:lnTo>
                <a:lnTo>
                  <a:pt x="63500" y="127000"/>
                </a:lnTo>
                <a:lnTo>
                  <a:pt x="38785" y="122009"/>
                </a:lnTo>
                <a:lnTo>
                  <a:pt x="18600" y="108399"/>
                </a:lnTo>
                <a:lnTo>
                  <a:pt x="4990" y="88214"/>
                </a:lnTo>
                <a:lnTo>
                  <a:pt x="0" y="63499"/>
                </a:lnTo>
                <a:lnTo>
                  <a:pt x="4990" y="38779"/>
                </a:lnTo>
                <a:lnTo>
                  <a:pt x="18600" y="18595"/>
                </a:lnTo>
                <a:lnTo>
                  <a:pt x="38785" y="4989"/>
                </a:lnTo>
                <a:lnTo>
                  <a:pt x="63500" y="0"/>
                </a:lnTo>
                <a:lnTo>
                  <a:pt x="88214" y="4989"/>
                </a:lnTo>
                <a:lnTo>
                  <a:pt x="108399" y="18595"/>
                </a:lnTo>
                <a:lnTo>
                  <a:pt x="122009" y="38779"/>
                </a:lnTo>
                <a:lnTo>
                  <a:pt x="127000" y="63499"/>
                </a:lnTo>
                <a:close/>
              </a:path>
            </a:pathLst>
          </a:custGeom>
          <a:ln w="50800">
            <a:solidFill>
              <a:srgbClr val="4C3D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638407" y="5038737"/>
            <a:ext cx="127000" cy="127000"/>
          </a:xfrm>
          <a:custGeom>
            <a:avLst/>
            <a:gdLst/>
            <a:ahLst/>
            <a:cxnLst/>
            <a:rect l="l" t="t" r="r" b="b"/>
            <a:pathLst>
              <a:path w="127000" h="127000">
                <a:moveTo>
                  <a:pt x="127000" y="63500"/>
                </a:moveTo>
                <a:lnTo>
                  <a:pt x="122010" y="88214"/>
                </a:lnTo>
                <a:lnTo>
                  <a:pt x="108404" y="108399"/>
                </a:lnTo>
                <a:lnTo>
                  <a:pt x="88220" y="122009"/>
                </a:lnTo>
                <a:lnTo>
                  <a:pt x="63500" y="127000"/>
                </a:lnTo>
                <a:lnTo>
                  <a:pt x="38785" y="122009"/>
                </a:lnTo>
                <a:lnTo>
                  <a:pt x="18600" y="108399"/>
                </a:lnTo>
                <a:lnTo>
                  <a:pt x="4990" y="88214"/>
                </a:lnTo>
                <a:lnTo>
                  <a:pt x="0" y="63500"/>
                </a:lnTo>
                <a:lnTo>
                  <a:pt x="4990" y="38779"/>
                </a:lnTo>
                <a:lnTo>
                  <a:pt x="18600" y="18595"/>
                </a:lnTo>
                <a:lnTo>
                  <a:pt x="38785" y="4989"/>
                </a:lnTo>
                <a:lnTo>
                  <a:pt x="63500" y="0"/>
                </a:lnTo>
                <a:lnTo>
                  <a:pt x="88220" y="4989"/>
                </a:lnTo>
                <a:lnTo>
                  <a:pt x="108404" y="18595"/>
                </a:lnTo>
                <a:lnTo>
                  <a:pt x="122010" y="38779"/>
                </a:lnTo>
                <a:lnTo>
                  <a:pt x="127000" y="63500"/>
                </a:lnTo>
                <a:close/>
              </a:path>
            </a:pathLst>
          </a:custGeom>
          <a:ln w="50800">
            <a:solidFill>
              <a:srgbClr val="4C3D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319952" y="5037709"/>
            <a:ext cx="127000" cy="127000"/>
          </a:xfrm>
          <a:custGeom>
            <a:avLst/>
            <a:gdLst/>
            <a:ahLst/>
            <a:cxnLst/>
            <a:rect l="l" t="t" r="r" b="b"/>
            <a:pathLst>
              <a:path w="127000" h="127000">
                <a:moveTo>
                  <a:pt x="127000" y="63499"/>
                </a:moveTo>
                <a:lnTo>
                  <a:pt x="122009" y="88214"/>
                </a:lnTo>
                <a:lnTo>
                  <a:pt x="108399" y="108399"/>
                </a:lnTo>
                <a:lnTo>
                  <a:pt x="88214" y="122009"/>
                </a:lnTo>
                <a:lnTo>
                  <a:pt x="63500" y="127000"/>
                </a:lnTo>
                <a:lnTo>
                  <a:pt x="38779" y="122009"/>
                </a:lnTo>
                <a:lnTo>
                  <a:pt x="18595" y="108399"/>
                </a:lnTo>
                <a:lnTo>
                  <a:pt x="4989" y="88214"/>
                </a:lnTo>
                <a:lnTo>
                  <a:pt x="0" y="63499"/>
                </a:lnTo>
                <a:lnTo>
                  <a:pt x="4989" y="38779"/>
                </a:lnTo>
                <a:lnTo>
                  <a:pt x="18595" y="18595"/>
                </a:lnTo>
                <a:lnTo>
                  <a:pt x="38779" y="4989"/>
                </a:lnTo>
                <a:lnTo>
                  <a:pt x="63500" y="0"/>
                </a:lnTo>
                <a:lnTo>
                  <a:pt x="88214" y="4989"/>
                </a:lnTo>
                <a:lnTo>
                  <a:pt x="108399" y="18595"/>
                </a:lnTo>
                <a:lnTo>
                  <a:pt x="122009" y="38779"/>
                </a:lnTo>
                <a:lnTo>
                  <a:pt x="127000" y="63499"/>
                </a:lnTo>
                <a:close/>
              </a:path>
            </a:pathLst>
          </a:custGeom>
          <a:ln w="50800">
            <a:solidFill>
              <a:srgbClr val="4C3D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001485" y="5037709"/>
            <a:ext cx="127000" cy="127000"/>
          </a:xfrm>
          <a:custGeom>
            <a:avLst/>
            <a:gdLst/>
            <a:ahLst/>
            <a:cxnLst/>
            <a:rect l="l" t="t" r="r" b="b"/>
            <a:pathLst>
              <a:path w="127000" h="127000">
                <a:moveTo>
                  <a:pt x="127000" y="63499"/>
                </a:moveTo>
                <a:lnTo>
                  <a:pt x="122009" y="88214"/>
                </a:lnTo>
                <a:lnTo>
                  <a:pt x="108399" y="108399"/>
                </a:lnTo>
                <a:lnTo>
                  <a:pt x="88214" y="122009"/>
                </a:lnTo>
                <a:lnTo>
                  <a:pt x="63500" y="127000"/>
                </a:lnTo>
                <a:lnTo>
                  <a:pt x="38785" y="122009"/>
                </a:lnTo>
                <a:lnTo>
                  <a:pt x="18600" y="108399"/>
                </a:lnTo>
                <a:lnTo>
                  <a:pt x="4990" y="88214"/>
                </a:lnTo>
                <a:lnTo>
                  <a:pt x="0" y="63499"/>
                </a:lnTo>
                <a:lnTo>
                  <a:pt x="4990" y="38779"/>
                </a:lnTo>
                <a:lnTo>
                  <a:pt x="18600" y="18595"/>
                </a:lnTo>
                <a:lnTo>
                  <a:pt x="38785" y="4989"/>
                </a:lnTo>
                <a:lnTo>
                  <a:pt x="63500" y="0"/>
                </a:lnTo>
                <a:lnTo>
                  <a:pt x="88214" y="4989"/>
                </a:lnTo>
                <a:lnTo>
                  <a:pt x="108399" y="18595"/>
                </a:lnTo>
                <a:lnTo>
                  <a:pt x="122009" y="38779"/>
                </a:lnTo>
                <a:lnTo>
                  <a:pt x="127000" y="63499"/>
                </a:lnTo>
                <a:close/>
              </a:path>
            </a:pathLst>
          </a:custGeom>
          <a:ln w="50800">
            <a:solidFill>
              <a:srgbClr val="4C3D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683018" y="5039766"/>
            <a:ext cx="127000" cy="127000"/>
          </a:xfrm>
          <a:custGeom>
            <a:avLst/>
            <a:gdLst/>
            <a:ahLst/>
            <a:cxnLst/>
            <a:rect l="l" t="t" r="r" b="b"/>
            <a:pathLst>
              <a:path w="127000" h="127000">
                <a:moveTo>
                  <a:pt x="127012" y="63500"/>
                </a:moveTo>
                <a:lnTo>
                  <a:pt x="122021" y="88214"/>
                </a:lnTo>
                <a:lnTo>
                  <a:pt x="108410" y="108399"/>
                </a:lnTo>
                <a:lnTo>
                  <a:pt x="88222" y="122009"/>
                </a:lnTo>
                <a:lnTo>
                  <a:pt x="63500" y="127000"/>
                </a:lnTo>
                <a:lnTo>
                  <a:pt x="38785" y="122009"/>
                </a:lnTo>
                <a:lnTo>
                  <a:pt x="18600" y="108399"/>
                </a:lnTo>
                <a:lnTo>
                  <a:pt x="4990" y="88214"/>
                </a:lnTo>
                <a:lnTo>
                  <a:pt x="0" y="63500"/>
                </a:lnTo>
                <a:lnTo>
                  <a:pt x="4990" y="38779"/>
                </a:lnTo>
                <a:lnTo>
                  <a:pt x="18600" y="18595"/>
                </a:lnTo>
                <a:lnTo>
                  <a:pt x="38785" y="4989"/>
                </a:lnTo>
                <a:lnTo>
                  <a:pt x="63500" y="0"/>
                </a:lnTo>
                <a:lnTo>
                  <a:pt x="88222" y="4989"/>
                </a:lnTo>
                <a:lnTo>
                  <a:pt x="108410" y="18595"/>
                </a:lnTo>
                <a:lnTo>
                  <a:pt x="122021" y="38779"/>
                </a:lnTo>
                <a:lnTo>
                  <a:pt x="127012" y="63500"/>
                </a:lnTo>
                <a:close/>
              </a:path>
            </a:pathLst>
          </a:custGeom>
          <a:ln w="50800">
            <a:solidFill>
              <a:srgbClr val="4C3D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364563" y="5030495"/>
            <a:ext cx="127000" cy="127000"/>
          </a:xfrm>
          <a:custGeom>
            <a:avLst/>
            <a:gdLst/>
            <a:ahLst/>
            <a:cxnLst/>
            <a:rect l="l" t="t" r="r" b="b"/>
            <a:pathLst>
              <a:path w="127000" h="127000">
                <a:moveTo>
                  <a:pt x="127000" y="63500"/>
                </a:moveTo>
                <a:lnTo>
                  <a:pt x="122009" y="88214"/>
                </a:lnTo>
                <a:lnTo>
                  <a:pt x="108399" y="108399"/>
                </a:lnTo>
                <a:lnTo>
                  <a:pt x="88214" y="122009"/>
                </a:lnTo>
                <a:lnTo>
                  <a:pt x="63500" y="127000"/>
                </a:lnTo>
                <a:lnTo>
                  <a:pt x="38779" y="122009"/>
                </a:lnTo>
                <a:lnTo>
                  <a:pt x="18595" y="108399"/>
                </a:lnTo>
                <a:lnTo>
                  <a:pt x="4989" y="88214"/>
                </a:lnTo>
                <a:lnTo>
                  <a:pt x="0" y="63500"/>
                </a:lnTo>
                <a:lnTo>
                  <a:pt x="4989" y="38785"/>
                </a:lnTo>
                <a:lnTo>
                  <a:pt x="18595" y="18600"/>
                </a:lnTo>
                <a:lnTo>
                  <a:pt x="38779" y="4990"/>
                </a:lnTo>
                <a:lnTo>
                  <a:pt x="63500" y="0"/>
                </a:lnTo>
                <a:lnTo>
                  <a:pt x="88214" y="4990"/>
                </a:lnTo>
                <a:lnTo>
                  <a:pt x="108399" y="18600"/>
                </a:lnTo>
                <a:lnTo>
                  <a:pt x="122009" y="38785"/>
                </a:lnTo>
                <a:lnTo>
                  <a:pt x="127000" y="63500"/>
                </a:lnTo>
                <a:close/>
              </a:path>
            </a:pathLst>
          </a:custGeom>
          <a:ln w="50800">
            <a:solidFill>
              <a:srgbClr val="4C3D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046096" y="5052123"/>
            <a:ext cx="127000" cy="127000"/>
          </a:xfrm>
          <a:custGeom>
            <a:avLst/>
            <a:gdLst/>
            <a:ahLst/>
            <a:cxnLst/>
            <a:rect l="l" t="t" r="r" b="b"/>
            <a:pathLst>
              <a:path w="127000" h="127000">
                <a:moveTo>
                  <a:pt x="127000" y="63500"/>
                </a:moveTo>
                <a:lnTo>
                  <a:pt x="122010" y="88220"/>
                </a:lnTo>
                <a:lnTo>
                  <a:pt x="108404" y="108404"/>
                </a:lnTo>
                <a:lnTo>
                  <a:pt x="88220" y="122010"/>
                </a:lnTo>
                <a:lnTo>
                  <a:pt x="63500" y="127000"/>
                </a:lnTo>
                <a:lnTo>
                  <a:pt x="38785" y="122010"/>
                </a:lnTo>
                <a:lnTo>
                  <a:pt x="18600" y="108404"/>
                </a:lnTo>
                <a:lnTo>
                  <a:pt x="4990" y="88220"/>
                </a:lnTo>
                <a:lnTo>
                  <a:pt x="0" y="63500"/>
                </a:lnTo>
                <a:lnTo>
                  <a:pt x="4990" y="38785"/>
                </a:lnTo>
                <a:lnTo>
                  <a:pt x="18600" y="18600"/>
                </a:lnTo>
                <a:lnTo>
                  <a:pt x="38785" y="4990"/>
                </a:lnTo>
                <a:lnTo>
                  <a:pt x="63500" y="0"/>
                </a:lnTo>
                <a:lnTo>
                  <a:pt x="88220" y="4990"/>
                </a:lnTo>
                <a:lnTo>
                  <a:pt x="108404" y="18600"/>
                </a:lnTo>
                <a:lnTo>
                  <a:pt x="122010" y="38785"/>
                </a:lnTo>
                <a:lnTo>
                  <a:pt x="127000" y="63500"/>
                </a:lnTo>
                <a:close/>
              </a:path>
            </a:pathLst>
          </a:custGeom>
          <a:ln w="50800">
            <a:solidFill>
              <a:srgbClr val="4C3D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115044" y="5118100"/>
            <a:ext cx="0" cy="1028700"/>
          </a:xfrm>
          <a:custGeom>
            <a:avLst/>
            <a:gdLst/>
            <a:ahLst/>
            <a:cxnLst/>
            <a:rect l="l" t="t" r="r" b="b"/>
            <a:pathLst>
              <a:path h="1028700">
                <a:moveTo>
                  <a:pt x="0" y="10287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076950" y="6140450"/>
            <a:ext cx="71120" cy="0"/>
          </a:xfrm>
          <a:custGeom>
            <a:avLst/>
            <a:gdLst/>
            <a:ahLst/>
            <a:cxnLst/>
            <a:rect l="l" t="t" r="r" b="b"/>
            <a:pathLst>
              <a:path w="71120">
                <a:moveTo>
                  <a:pt x="0" y="0"/>
                </a:moveTo>
                <a:lnTo>
                  <a:pt x="70738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429244" y="5092700"/>
            <a:ext cx="0" cy="1028700"/>
          </a:xfrm>
          <a:custGeom>
            <a:avLst/>
            <a:gdLst/>
            <a:ahLst/>
            <a:cxnLst/>
            <a:rect l="l" t="t" r="r" b="b"/>
            <a:pathLst>
              <a:path h="1028700">
                <a:moveTo>
                  <a:pt x="0" y="10287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391150" y="61150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743444" y="5105400"/>
            <a:ext cx="0" cy="1028700"/>
          </a:xfrm>
          <a:custGeom>
            <a:avLst/>
            <a:gdLst/>
            <a:ahLst/>
            <a:cxnLst/>
            <a:rect l="l" t="t" r="r" b="b"/>
            <a:pathLst>
              <a:path h="1028700">
                <a:moveTo>
                  <a:pt x="0" y="10287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4705350" y="61277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4070344" y="5105400"/>
            <a:ext cx="0" cy="1028700"/>
          </a:xfrm>
          <a:custGeom>
            <a:avLst/>
            <a:gdLst/>
            <a:ahLst/>
            <a:cxnLst/>
            <a:rect l="l" t="t" r="r" b="b"/>
            <a:pathLst>
              <a:path h="1028700">
                <a:moveTo>
                  <a:pt x="0" y="10287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4032250" y="61277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384544" y="5105400"/>
            <a:ext cx="0" cy="1028700"/>
          </a:xfrm>
          <a:custGeom>
            <a:avLst/>
            <a:gdLst/>
            <a:ahLst/>
            <a:cxnLst/>
            <a:rect l="l" t="t" r="r" b="b"/>
            <a:pathLst>
              <a:path h="1028700">
                <a:moveTo>
                  <a:pt x="0" y="10287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346450" y="61277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698744" y="5105400"/>
            <a:ext cx="0" cy="1028700"/>
          </a:xfrm>
          <a:custGeom>
            <a:avLst/>
            <a:gdLst/>
            <a:ahLst/>
            <a:cxnLst/>
            <a:rect l="l" t="t" r="r" b="b"/>
            <a:pathLst>
              <a:path h="1028700">
                <a:moveTo>
                  <a:pt x="0" y="10287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660650" y="61277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025644" y="5105400"/>
            <a:ext cx="0" cy="1028700"/>
          </a:xfrm>
          <a:custGeom>
            <a:avLst/>
            <a:gdLst/>
            <a:ahLst/>
            <a:cxnLst/>
            <a:rect l="l" t="t" r="r" b="b"/>
            <a:pathLst>
              <a:path h="1028700">
                <a:moveTo>
                  <a:pt x="0" y="10287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987550" y="612775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12700">
            <a:solidFill>
              <a:srgbClr val="5353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993900" y="5092700"/>
            <a:ext cx="4127500" cy="76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020374" y="5099558"/>
            <a:ext cx="4089400" cy="6350"/>
          </a:xfrm>
          <a:custGeom>
            <a:avLst/>
            <a:gdLst/>
            <a:ahLst/>
            <a:cxnLst/>
            <a:rect l="l" t="t" r="r" b="b"/>
            <a:pathLst>
              <a:path w="4089400" h="6350">
                <a:moveTo>
                  <a:pt x="0" y="3136"/>
                </a:moveTo>
                <a:lnTo>
                  <a:pt x="4089222" y="3136"/>
                </a:lnTo>
              </a:path>
            </a:pathLst>
          </a:custGeom>
          <a:ln w="6273">
            <a:solidFill>
              <a:srgbClr val="8391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1673250" y="3734663"/>
            <a:ext cx="1739264" cy="635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-40" dirty="0">
                <a:solidFill>
                  <a:srgbClr val="535353"/>
                </a:solidFill>
                <a:latin typeface="Gill Sans MT"/>
                <a:cs typeface="Gill Sans MT"/>
              </a:rPr>
              <a:t>y </a:t>
            </a:r>
            <a:r>
              <a:rPr sz="1900" spc="140" dirty="0">
                <a:solidFill>
                  <a:srgbClr val="535353"/>
                </a:solidFill>
                <a:latin typeface="Gill Sans MT"/>
                <a:cs typeface="Gill Sans MT"/>
              </a:rPr>
              <a:t>=</a:t>
            </a:r>
            <a:r>
              <a:rPr sz="1900" spc="-2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900" spc="-10" dirty="0">
                <a:solidFill>
                  <a:srgbClr val="535353"/>
                </a:solidFill>
                <a:latin typeface="Gill Sans MT"/>
                <a:cs typeface="Gill Sans MT"/>
              </a:rPr>
              <a:t>6,9462e</a:t>
            </a:r>
            <a:r>
              <a:rPr sz="1875" spc="-15" baseline="24444" dirty="0">
                <a:solidFill>
                  <a:srgbClr val="535353"/>
                </a:solidFill>
                <a:latin typeface="Gill Sans MT"/>
                <a:cs typeface="Gill Sans MT"/>
              </a:rPr>
              <a:t>-0,0015x</a:t>
            </a:r>
            <a:endParaRPr sz="1875" baseline="24444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2000" spc="-35" dirty="0">
                <a:solidFill>
                  <a:srgbClr val="535353"/>
                </a:solidFill>
                <a:latin typeface="Gill Sans MT"/>
                <a:cs typeface="Gill Sans MT"/>
              </a:rPr>
              <a:t>R</a:t>
            </a:r>
            <a:r>
              <a:rPr sz="2000" spc="-35" dirty="0">
                <a:solidFill>
                  <a:srgbClr val="535353"/>
                </a:solidFill>
                <a:latin typeface="Garamond"/>
                <a:cs typeface="Garamond"/>
              </a:rPr>
              <a:t>² </a:t>
            </a:r>
            <a:r>
              <a:rPr sz="2000" spc="150" dirty="0">
                <a:solidFill>
                  <a:srgbClr val="535353"/>
                </a:solidFill>
                <a:latin typeface="Gill Sans MT"/>
                <a:cs typeface="Gill Sans MT"/>
              </a:rPr>
              <a:t>=</a:t>
            </a:r>
            <a:r>
              <a:rPr sz="2000" spc="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00" spc="-15" dirty="0">
                <a:solidFill>
                  <a:srgbClr val="535353"/>
                </a:solidFill>
                <a:latin typeface="Gill Sans MT"/>
                <a:cs typeface="Gill Sans MT"/>
              </a:rPr>
              <a:t>0,1215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38100" y="7442200"/>
            <a:ext cx="4546600" cy="22479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22300" y="8851900"/>
            <a:ext cx="12382500" cy="9017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9512300" y="0"/>
            <a:ext cx="3492500" cy="28956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9347200" y="2819400"/>
            <a:ext cx="3644900" cy="21717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086600" y="0"/>
            <a:ext cx="2844800" cy="29845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846383" y="7518400"/>
            <a:ext cx="2740698" cy="223520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0" y="7213600"/>
            <a:ext cx="4902200" cy="25400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9334500" y="4965700"/>
            <a:ext cx="3670300" cy="21336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604000" y="7378700"/>
            <a:ext cx="2832100" cy="23749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9359900" y="7061200"/>
            <a:ext cx="3644900" cy="26924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60156" y="363892"/>
            <a:ext cx="6193790" cy="1075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 algn="ctr">
              <a:lnSpc>
                <a:spcPts val="2800"/>
              </a:lnSpc>
            </a:pPr>
            <a:r>
              <a:rPr sz="2500" spc="-55" dirty="0">
                <a:solidFill>
                  <a:srgbClr val="535353"/>
                </a:solidFill>
                <a:latin typeface="Gill Sans MT"/>
                <a:cs typeface="Gill Sans MT"/>
              </a:rPr>
              <a:t>DIAGRAMA </a:t>
            </a:r>
            <a:r>
              <a:rPr sz="2500" spc="-30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2500" spc="-45" dirty="0">
                <a:solidFill>
                  <a:srgbClr val="535353"/>
                </a:solidFill>
                <a:latin typeface="Gill Sans MT"/>
                <a:cs typeface="Gill Sans MT"/>
              </a:rPr>
              <a:t>TRABAJO </a:t>
            </a:r>
            <a:r>
              <a:rPr sz="2500" spc="-30" dirty="0">
                <a:solidFill>
                  <a:srgbClr val="535353"/>
                </a:solidFill>
                <a:latin typeface="Gill Sans MT"/>
                <a:cs typeface="Gill Sans MT"/>
              </a:rPr>
              <a:t>- </a:t>
            </a:r>
            <a:r>
              <a:rPr sz="2500" spc="-65" dirty="0">
                <a:solidFill>
                  <a:srgbClr val="535353"/>
                </a:solidFill>
                <a:latin typeface="Gill Sans MT"/>
                <a:cs typeface="Gill Sans MT"/>
              </a:rPr>
              <a:t>ACTIVIDADES  </a:t>
            </a:r>
            <a:r>
              <a:rPr sz="2500" spc="-45" dirty="0">
                <a:solidFill>
                  <a:srgbClr val="535353"/>
                </a:solidFill>
                <a:latin typeface="Gill Sans MT"/>
                <a:cs typeface="Gill Sans MT"/>
              </a:rPr>
              <a:t>PRIMERA </a:t>
            </a:r>
            <a:r>
              <a:rPr sz="2500" spc="-50" dirty="0">
                <a:solidFill>
                  <a:srgbClr val="535353"/>
                </a:solidFill>
                <a:latin typeface="Gill Sans MT"/>
                <a:cs typeface="Gill Sans MT"/>
              </a:rPr>
              <a:t>FASE </a:t>
            </a:r>
            <a:r>
              <a:rPr sz="2500" spc="-75" dirty="0">
                <a:solidFill>
                  <a:srgbClr val="535353"/>
                </a:solidFill>
                <a:latin typeface="Gill Sans MT"/>
                <a:cs typeface="Gill Sans MT"/>
              </a:rPr>
              <a:t>XXI </a:t>
            </a:r>
            <a:r>
              <a:rPr sz="2500" spc="-50" dirty="0">
                <a:solidFill>
                  <a:srgbClr val="535353"/>
                </a:solidFill>
                <a:latin typeface="Gill Sans MT"/>
                <a:cs typeface="Gill Sans MT"/>
              </a:rPr>
              <a:t>EXPEDICIÓN ANTÁRTICA  </a:t>
            </a:r>
            <a:r>
              <a:rPr sz="2500" spc="-65" dirty="0">
                <a:solidFill>
                  <a:srgbClr val="535353"/>
                </a:solidFill>
                <a:latin typeface="Gill Sans MT"/>
                <a:cs typeface="Gill Sans MT"/>
              </a:rPr>
              <a:t>PROJECT </a:t>
            </a:r>
            <a:r>
              <a:rPr sz="2500" spc="-70" dirty="0">
                <a:solidFill>
                  <a:srgbClr val="535353"/>
                </a:solidFill>
                <a:latin typeface="Gill Sans MT"/>
                <a:cs typeface="Gill Sans MT"/>
              </a:rPr>
              <a:t>“SEWAGE</a:t>
            </a:r>
            <a:r>
              <a:rPr sz="2500" spc="-22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500" spc="-55" dirty="0">
                <a:solidFill>
                  <a:srgbClr val="535353"/>
                </a:solidFill>
                <a:latin typeface="Gill Sans MT"/>
                <a:cs typeface="Gill Sans MT"/>
              </a:rPr>
              <a:t>SLUDGE"</a:t>
            </a:r>
            <a:endParaRPr sz="2500">
              <a:latin typeface="Gill Sans M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397493" y="2108195"/>
            <a:ext cx="1600200" cy="647700"/>
          </a:xfrm>
          <a:custGeom>
            <a:avLst/>
            <a:gdLst/>
            <a:ahLst/>
            <a:cxnLst/>
            <a:rect l="l" t="t" r="r" b="b"/>
            <a:pathLst>
              <a:path w="1600200" h="647700">
                <a:moveTo>
                  <a:pt x="0" y="0"/>
                </a:moveTo>
                <a:lnTo>
                  <a:pt x="1600206" y="0"/>
                </a:lnTo>
                <a:lnTo>
                  <a:pt x="1600206" y="647700"/>
                </a:lnTo>
                <a:lnTo>
                  <a:pt x="0" y="6477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71215">
              <a:lnSpc>
                <a:spcPct val="100000"/>
              </a:lnSpc>
            </a:pPr>
            <a:r>
              <a:rPr sz="3600" dirty="0"/>
              <a:t>P</a:t>
            </a:r>
            <a:r>
              <a:rPr sz="3600" spc="-480" dirty="0"/>
              <a:t>T</a:t>
            </a:r>
            <a:r>
              <a:rPr sz="3600" spc="-60" dirty="0"/>
              <a:t>AR</a:t>
            </a:r>
            <a:endParaRPr sz="3600"/>
          </a:p>
        </p:txBody>
      </p:sp>
      <p:sp>
        <p:nvSpPr>
          <p:cNvPr id="5" name="object 5"/>
          <p:cNvSpPr/>
          <p:nvPr/>
        </p:nvSpPr>
        <p:spPr>
          <a:xfrm>
            <a:off x="5473700" y="4279901"/>
            <a:ext cx="1587500" cy="647700"/>
          </a:xfrm>
          <a:custGeom>
            <a:avLst/>
            <a:gdLst/>
            <a:ahLst/>
            <a:cxnLst/>
            <a:rect l="l" t="t" r="r" b="b"/>
            <a:pathLst>
              <a:path w="1587500" h="647700">
                <a:moveTo>
                  <a:pt x="0" y="0"/>
                </a:moveTo>
                <a:lnTo>
                  <a:pt x="1587499" y="0"/>
                </a:lnTo>
                <a:lnTo>
                  <a:pt x="1587499" y="647700"/>
                </a:lnTo>
                <a:lnTo>
                  <a:pt x="0" y="64770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522861" y="4305579"/>
            <a:ext cx="1485265" cy="504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35" dirty="0">
                <a:solidFill>
                  <a:srgbClr val="535353"/>
                </a:solidFill>
                <a:latin typeface="Gill Sans MT"/>
                <a:cs typeface="Gill Sans MT"/>
              </a:rPr>
              <a:t>SLUDGE</a:t>
            </a:r>
            <a:endParaRPr sz="3200">
              <a:latin typeface="Gill Sans MT"/>
              <a:cs typeface="Gill Sans M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71500" y="2806700"/>
            <a:ext cx="2717800" cy="825500"/>
          </a:xfrm>
          <a:custGeom>
            <a:avLst/>
            <a:gdLst/>
            <a:ahLst/>
            <a:cxnLst/>
            <a:rect l="l" t="t" r="r" b="b"/>
            <a:pathLst>
              <a:path w="2717800" h="825500">
                <a:moveTo>
                  <a:pt x="0" y="0"/>
                </a:moveTo>
                <a:lnTo>
                  <a:pt x="2717800" y="0"/>
                </a:lnTo>
                <a:lnTo>
                  <a:pt x="2717800" y="825500"/>
                </a:lnTo>
                <a:lnTo>
                  <a:pt x="0" y="8255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72259" y="2848419"/>
            <a:ext cx="2319020" cy="744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7720" marR="5080" indent="-795655">
              <a:lnSpc>
                <a:spcPts val="2900"/>
              </a:lnSpc>
            </a:pPr>
            <a:r>
              <a:rPr sz="2600" spc="-60" dirty="0">
                <a:solidFill>
                  <a:srgbClr val="FFFFFF"/>
                </a:solidFill>
                <a:latin typeface="Gill Sans MT"/>
                <a:cs typeface="Gill Sans MT"/>
              </a:rPr>
              <a:t>1.</a:t>
            </a:r>
            <a:r>
              <a:rPr sz="2600" spc="-27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600" spc="-55" dirty="0">
                <a:solidFill>
                  <a:srgbClr val="FFFFFF"/>
                </a:solidFill>
                <a:latin typeface="Gill Sans MT"/>
                <a:cs typeface="Gill Sans MT"/>
              </a:rPr>
              <a:t>Caracterización  </a:t>
            </a:r>
            <a:r>
              <a:rPr sz="2600" spc="-50" dirty="0">
                <a:solidFill>
                  <a:srgbClr val="FFFFFF"/>
                </a:solidFill>
                <a:latin typeface="Gill Sans MT"/>
                <a:cs typeface="Gill Sans MT"/>
              </a:rPr>
              <a:t>lodos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8500" y="6121400"/>
            <a:ext cx="2717800" cy="1003300"/>
          </a:xfrm>
          <a:prstGeom prst="rect">
            <a:avLst/>
          </a:prstGeom>
          <a:solidFill>
            <a:srgbClr val="3D4553"/>
          </a:solidFill>
        </p:spPr>
        <p:txBody>
          <a:bodyPr vert="horz" wrap="square" lIns="0" tIns="44450" rIns="0" bIns="0" rtlCol="0">
            <a:spAutoFit/>
          </a:bodyPr>
          <a:lstStyle/>
          <a:p>
            <a:pPr marL="59055" marR="49530" indent="379730">
              <a:lnSpc>
                <a:spcPts val="2800"/>
              </a:lnSpc>
              <a:spcBef>
                <a:spcPts val="350"/>
              </a:spcBef>
            </a:pPr>
            <a:r>
              <a:rPr sz="2400" spc="-50" dirty="0">
                <a:solidFill>
                  <a:srgbClr val="FFFFFF"/>
                </a:solidFill>
                <a:latin typeface="Gill Sans MT"/>
                <a:cs typeface="Gill Sans MT"/>
              </a:rPr>
              <a:t>2. </a:t>
            </a:r>
            <a:r>
              <a:rPr sz="2400" spc="-30" dirty="0">
                <a:solidFill>
                  <a:srgbClr val="FFFFFF"/>
                </a:solidFill>
                <a:latin typeface="Gill Sans MT"/>
                <a:cs typeface="Gill Sans MT"/>
              </a:rPr>
              <a:t>Identificación  </a:t>
            </a:r>
            <a:r>
              <a:rPr sz="2400" spc="-35" dirty="0">
                <a:solidFill>
                  <a:srgbClr val="FFFFFF"/>
                </a:solidFill>
                <a:latin typeface="Gill Sans MT"/>
                <a:cs typeface="Gill Sans MT"/>
              </a:rPr>
              <a:t>organismos</a:t>
            </a:r>
            <a:r>
              <a:rPr sz="2400" spc="-4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35" dirty="0">
                <a:solidFill>
                  <a:srgbClr val="FFFFFF"/>
                </a:solidFill>
                <a:latin typeface="Gill Sans MT"/>
                <a:cs typeface="Gill Sans MT"/>
              </a:rPr>
              <a:t>asociados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41900" y="6121400"/>
            <a:ext cx="2311400" cy="1003300"/>
          </a:xfrm>
          <a:prstGeom prst="rect">
            <a:avLst/>
          </a:prstGeom>
          <a:solidFill>
            <a:srgbClr val="AB1802"/>
          </a:solidFill>
        </p:spPr>
        <p:txBody>
          <a:bodyPr vert="horz" wrap="square" lIns="0" tIns="41275" rIns="0" bIns="0" rtlCol="0">
            <a:spAutoFit/>
          </a:bodyPr>
          <a:lstStyle/>
          <a:p>
            <a:pPr marL="173990" marR="48260" indent="-116205">
              <a:lnSpc>
                <a:spcPts val="2900"/>
              </a:lnSpc>
              <a:spcBef>
                <a:spcPts val="325"/>
              </a:spcBef>
              <a:tabLst>
                <a:tab pos="1736725" algn="l"/>
              </a:tabLst>
            </a:pPr>
            <a:r>
              <a:rPr sz="2600" spc="-60" dirty="0">
                <a:solidFill>
                  <a:srgbClr val="FFFFFF"/>
                </a:solidFill>
                <a:latin typeface="Gill Sans MT"/>
                <a:cs typeface="Gill Sans MT"/>
              </a:rPr>
              <a:t>3.</a:t>
            </a:r>
            <a:r>
              <a:rPr sz="2600" spc="-21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600" spc="25" dirty="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r>
              <a:rPr sz="2600" spc="-45" dirty="0">
                <a:solidFill>
                  <a:srgbClr val="FFFFFF"/>
                </a:solidFill>
                <a:latin typeface="Gill Sans MT"/>
                <a:cs typeface="Gill Sans MT"/>
              </a:rPr>
              <a:t>elección</a:t>
            </a:r>
            <a:r>
              <a:rPr sz="2600" dirty="0">
                <a:solidFill>
                  <a:srgbClr val="FFFFFF"/>
                </a:solidFill>
                <a:latin typeface="Gill Sans MT"/>
                <a:cs typeface="Gill Sans MT"/>
              </a:rPr>
              <a:t>	</a:t>
            </a:r>
            <a:r>
              <a:rPr sz="2600" spc="-85" dirty="0">
                <a:solidFill>
                  <a:srgbClr val="FFFFFF"/>
                </a:solidFill>
                <a:latin typeface="Gill Sans MT"/>
                <a:cs typeface="Gill Sans MT"/>
              </a:rPr>
              <a:t>sit</a:t>
            </a:r>
            <a:r>
              <a:rPr sz="2600" spc="-50" dirty="0">
                <a:solidFill>
                  <a:srgbClr val="FFFFFF"/>
                </a:solidFill>
                <a:latin typeface="Gill Sans MT"/>
                <a:cs typeface="Gill Sans MT"/>
              </a:rPr>
              <a:t>io  </a:t>
            </a:r>
            <a:r>
              <a:rPr sz="2600" spc="-30" dirty="0">
                <a:solidFill>
                  <a:srgbClr val="FFFFFF"/>
                </a:solidFill>
                <a:latin typeface="Gill Sans MT"/>
                <a:cs typeface="Gill Sans MT"/>
              </a:rPr>
              <a:t>emplazamiento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283700" y="6210300"/>
            <a:ext cx="3238500" cy="1244600"/>
          </a:xfrm>
          <a:prstGeom prst="rect">
            <a:avLst/>
          </a:prstGeom>
          <a:solidFill>
            <a:srgbClr val="3D4553"/>
          </a:solidFill>
        </p:spPr>
        <p:txBody>
          <a:bodyPr vert="horz" wrap="square" lIns="0" tIns="45085" rIns="0" bIns="0" rtlCol="0">
            <a:spAutoFit/>
          </a:bodyPr>
          <a:lstStyle/>
          <a:p>
            <a:pPr marL="196215" marR="193040" indent="231140">
              <a:lnSpc>
                <a:spcPts val="3000"/>
              </a:lnSpc>
              <a:spcBef>
                <a:spcPts val="355"/>
              </a:spcBef>
            </a:pPr>
            <a:r>
              <a:rPr sz="2700" spc="-60" dirty="0">
                <a:solidFill>
                  <a:srgbClr val="FFFFFF"/>
                </a:solidFill>
                <a:latin typeface="Gill Sans MT"/>
                <a:cs typeface="Gill Sans MT"/>
              </a:rPr>
              <a:t>4. </a:t>
            </a:r>
            <a:r>
              <a:rPr sz="2700" spc="-45" dirty="0">
                <a:solidFill>
                  <a:srgbClr val="FFFFFF"/>
                </a:solidFill>
                <a:latin typeface="Gill Sans MT"/>
                <a:cs typeface="Gill Sans MT"/>
              </a:rPr>
              <a:t>Diseño </a:t>
            </a:r>
            <a:r>
              <a:rPr sz="2700" spc="-35" dirty="0">
                <a:solidFill>
                  <a:srgbClr val="FFFFFF"/>
                </a:solidFill>
                <a:latin typeface="Gill Sans MT"/>
                <a:cs typeface="Gill Sans MT"/>
              </a:rPr>
              <a:t>Sistema  </a:t>
            </a:r>
            <a:r>
              <a:rPr sz="2700" spc="-45" dirty="0">
                <a:solidFill>
                  <a:srgbClr val="FFFFFF"/>
                </a:solidFill>
                <a:latin typeface="Gill Sans MT"/>
                <a:cs typeface="Gill Sans MT"/>
              </a:rPr>
              <a:t>tratamiento </a:t>
            </a:r>
            <a:r>
              <a:rPr sz="2700" spc="-40" dirty="0">
                <a:solidFill>
                  <a:srgbClr val="FFFFFF"/>
                </a:solidFill>
                <a:latin typeface="Gill Sans MT"/>
                <a:cs typeface="Gill Sans MT"/>
              </a:rPr>
              <a:t>Lodos </a:t>
            </a:r>
            <a:r>
              <a:rPr sz="2700" spc="-60" dirty="0">
                <a:solidFill>
                  <a:srgbClr val="FFFFFF"/>
                </a:solidFill>
                <a:latin typeface="Gill Sans MT"/>
                <a:cs typeface="Gill Sans MT"/>
              </a:rPr>
              <a:t>y  </a:t>
            </a:r>
            <a:r>
              <a:rPr sz="2700" spc="-35" dirty="0">
                <a:solidFill>
                  <a:srgbClr val="FFFFFF"/>
                </a:solidFill>
                <a:latin typeface="Gill Sans MT"/>
                <a:cs typeface="Gill Sans MT"/>
              </a:rPr>
              <a:t>operaciones</a:t>
            </a:r>
            <a:r>
              <a:rPr sz="2700" spc="-10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700" spc="-55" dirty="0">
                <a:solidFill>
                  <a:srgbClr val="FFFFFF"/>
                </a:solidFill>
                <a:latin typeface="Gill Sans MT"/>
                <a:cs typeface="Gill Sans MT"/>
              </a:rPr>
              <a:t>unitarias</a:t>
            </a:r>
            <a:endParaRPr sz="2700">
              <a:latin typeface="Gill Sans MT"/>
              <a:cs typeface="Gill Sans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601200" y="2286000"/>
            <a:ext cx="2844800" cy="1003300"/>
          </a:xfrm>
          <a:prstGeom prst="rect">
            <a:avLst/>
          </a:prstGeom>
          <a:solidFill>
            <a:srgbClr val="AB1802"/>
          </a:solidFill>
        </p:spPr>
        <p:txBody>
          <a:bodyPr vert="horz" wrap="square" lIns="0" tIns="48895" rIns="0" bIns="0" rtlCol="0">
            <a:spAutoFit/>
          </a:bodyPr>
          <a:lstStyle/>
          <a:p>
            <a:pPr marL="62865" marR="62230" indent="560070">
              <a:lnSpc>
                <a:spcPts val="3200"/>
              </a:lnSpc>
              <a:spcBef>
                <a:spcPts val="385"/>
              </a:spcBef>
            </a:pPr>
            <a:r>
              <a:rPr sz="2700" spc="-50" dirty="0">
                <a:solidFill>
                  <a:srgbClr val="FFFFFF"/>
                </a:solidFill>
                <a:latin typeface="Gill Sans MT"/>
                <a:cs typeface="Gill Sans MT"/>
              </a:rPr>
              <a:t>5. </a:t>
            </a:r>
            <a:r>
              <a:rPr sz="2700" spc="-30" dirty="0">
                <a:solidFill>
                  <a:srgbClr val="FFFFFF"/>
                </a:solidFill>
                <a:latin typeface="Gill Sans MT"/>
                <a:cs typeface="Gill Sans MT"/>
              </a:rPr>
              <a:t>Ejecución  </a:t>
            </a:r>
            <a:r>
              <a:rPr sz="2700" spc="-5" dirty="0">
                <a:solidFill>
                  <a:srgbClr val="FFFFFF"/>
                </a:solidFill>
                <a:latin typeface="Gill Sans MT"/>
                <a:cs typeface="Gill Sans MT"/>
              </a:rPr>
              <a:t>pruebas</a:t>
            </a:r>
            <a:r>
              <a:rPr sz="2700" spc="-4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700" spc="-35" dirty="0">
                <a:solidFill>
                  <a:srgbClr val="FFFFFF"/>
                </a:solidFill>
                <a:latin typeface="Gill Sans MT"/>
                <a:cs typeface="Gill Sans MT"/>
              </a:rPr>
              <a:t>laboratorio</a:t>
            </a:r>
            <a:endParaRPr sz="27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73988" y="4052976"/>
            <a:ext cx="2533015" cy="5149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970"/>
              </a:lnSpc>
            </a:pPr>
            <a:r>
              <a:rPr sz="1700" spc="-35" dirty="0">
                <a:solidFill>
                  <a:srgbClr val="535353"/>
                </a:solidFill>
                <a:latin typeface="Gill Sans MT"/>
                <a:cs typeface="Gill Sans MT"/>
              </a:rPr>
              <a:t>Datos </a:t>
            </a:r>
            <a:r>
              <a:rPr sz="1700" spc="-55" dirty="0">
                <a:solidFill>
                  <a:srgbClr val="535353"/>
                </a:solidFill>
                <a:latin typeface="Gill Sans MT"/>
                <a:cs typeface="Gill Sans MT"/>
              </a:rPr>
              <a:t>Us, </a:t>
            </a:r>
            <a:r>
              <a:rPr sz="1700" spc="-30" dirty="0">
                <a:solidFill>
                  <a:srgbClr val="535353"/>
                </a:solidFill>
                <a:latin typeface="Gill Sans MT"/>
                <a:cs typeface="Gill Sans MT"/>
              </a:rPr>
              <a:t>pH, </a:t>
            </a:r>
            <a:r>
              <a:rPr sz="1700" spc="-175" dirty="0">
                <a:solidFill>
                  <a:srgbClr val="535353"/>
                </a:solidFill>
                <a:latin typeface="Gill Sans MT"/>
                <a:cs typeface="Gill Sans MT"/>
              </a:rPr>
              <a:t>T, </a:t>
            </a:r>
            <a:r>
              <a:rPr sz="1700" spc="30" dirty="0">
                <a:solidFill>
                  <a:srgbClr val="535353"/>
                </a:solidFill>
                <a:latin typeface="Gill Sans MT"/>
                <a:cs typeface="Gill Sans MT"/>
              </a:rPr>
              <a:t>% </a:t>
            </a:r>
            <a:r>
              <a:rPr sz="1700" spc="-50" dirty="0">
                <a:solidFill>
                  <a:srgbClr val="535353"/>
                </a:solidFill>
                <a:latin typeface="Gill Sans MT"/>
                <a:cs typeface="Gill Sans MT"/>
              </a:rPr>
              <a:t>H, </a:t>
            </a:r>
            <a:r>
              <a:rPr sz="1700" spc="30" dirty="0">
                <a:solidFill>
                  <a:srgbClr val="535353"/>
                </a:solidFill>
                <a:latin typeface="Gill Sans MT"/>
                <a:cs typeface="Gill Sans MT"/>
              </a:rPr>
              <a:t>% </a:t>
            </a:r>
            <a:r>
              <a:rPr sz="1700" dirty="0">
                <a:solidFill>
                  <a:srgbClr val="535353"/>
                </a:solidFill>
                <a:latin typeface="Gill Sans MT"/>
                <a:cs typeface="Gill Sans MT"/>
              </a:rPr>
              <a:t>SSV</a:t>
            </a:r>
            <a:r>
              <a:rPr sz="1700" spc="-10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00" spc="-75" dirty="0">
                <a:solidFill>
                  <a:srgbClr val="535353"/>
                </a:solidFill>
                <a:latin typeface="Gill Sans MT"/>
                <a:cs typeface="Gill Sans MT"/>
              </a:rPr>
              <a:t>,</a:t>
            </a:r>
            <a:endParaRPr sz="1700">
              <a:latin typeface="Gill Sans MT"/>
              <a:cs typeface="Gill Sans MT"/>
            </a:endParaRPr>
          </a:p>
          <a:p>
            <a:pPr marR="9525" algn="ctr">
              <a:lnSpc>
                <a:spcPts val="1970"/>
              </a:lnSpc>
            </a:pPr>
            <a:r>
              <a:rPr sz="1700" spc="-20" dirty="0">
                <a:solidFill>
                  <a:srgbClr val="535353"/>
                </a:solidFill>
                <a:latin typeface="Gill Sans MT"/>
                <a:cs typeface="Gill Sans MT"/>
              </a:rPr>
              <a:t>capacidad </a:t>
            </a:r>
            <a:r>
              <a:rPr sz="170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00" spc="-45" dirty="0">
                <a:solidFill>
                  <a:srgbClr val="535353"/>
                </a:solidFill>
                <a:latin typeface="Gill Sans MT"/>
                <a:cs typeface="Gill Sans MT"/>
              </a:rPr>
              <a:t>retención.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556205" y="3849687"/>
            <a:ext cx="1065530" cy="1148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indent="51435">
              <a:lnSpc>
                <a:spcPct val="100000"/>
              </a:lnSpc>
            </a:pPr>
            <a:r>
              <a:rPr sz="2900" spc="-25" dirty="0">
                <a:solidFill>
                  <a:srgbClr val="535353"/>
                </a:solidFill>
                <a:latin typeface="Gill Sans MT"/>
                <a:cs typeface="Gill Sans MT"/>
              </a:rPr>
              <a:t>UDLA</a:t>
            </a:r>
            <a:endParaRPr sz="29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2430"/>
              </a:spcBef>
            </a:pPr>
            <a:r>
              <a:rPr sz="2500" spc="10" dirty="0">
                <a:solidFill>
                  <a:srgbClr val="535353"/>
                </a:solidFill>
                <a:latin typeface="Gill Sans MT"/>
                <a:cs typeface="Gill Sans MT"/>
              </a:rPr>
              <a:t>P</a:t>
            </a:r>
            <a:r>
              <a:rPr sz="2500" spc="-15" dirty="0">
                <a:solidFill>
                  <a:srgbClr val="535353"/>
                </a:solidFill>
                <a:latin typeface="Gill Sans MT"/>
                <a:cs typeface="Gill Sans MT"/>
              </a:rPr>
              <a:t>EV</a:t>
            </a:r>
            <a:r>
              <a:rPr sz="2500" spc="-45" dirty="0">
                <a:solidFill>
                  <a:srgbClr val="535353"/>
                </a:solidFill>
                <a:latin typeface="Gill Sans MT"/>
                <a:cs typeface="Gill Sans MT"/>
              </a:rPr>
              <a:t>IM</a:t>
            </a:r>
            <a:r>
              <a:rPr sz="2500" spc="10" dirty="0">
                <a:solidFill>
                  <a:srgbClr val="535353"/>
                </a:solidFill>
                <a:latin typeface="Gill Sans MT"/>
                <a:cs typeface="Gill Sans MT"/>
              </a:rPr>
              <a:t>A</a:t>
            </a:r>
            <a:endParaRPr sz="2500">
              <a:latin typeface="Gill Sans MT"/>
              <a:cs typeface="Gill Sans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454246" y="4663389"/>
            <a:ext cx="2388235" cy="1026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9550" marR="5080" indent="-196850">
              <a:lnSpc>
                <a:spcPts val="1600"/>
              </a:lnSpc>
              <a:buSzPct val="82142"/>
              <a:buChar char="-"/>
              <a:tabLst>
                <a:tab pos="177165" algn="l"/>
              </a:tabLst>
            </a:pPr>
            <a:r>
              <a:rPr sz="1400" spc="-60" dirty="0">
                <a:solidFill>
                  <a:srgbClr val="535353"/>
                </a:solidFill>
                <a:latin typeface="Gill Sans MT"/>
                <a:cs typeface="Gill Sans MT"/>
              </a:rPr>
              <a:t>D.O </a:t>
            </a:r>
            <a:r>
              <a:rPr sz="1400" spc="10" dirty="0">
                <a:solidFill>
                  <a:srgbClr val="535353"/>
                </a:solidFill>
                <a:latin typeface="Gill Sans MT"/>
                <a:cs typeface="Gill Sans MT"/>
              </a:rPr>
              <a:t>( </a:t>
            </a:r>
            <a:r>
              <a:rPr sz="1400" spc="-20" dirty="0">
                <a:solidFill>
                  <a:srgbClr val="535353"/>
                </a:solidFill>
                <a:latin typeface="Gill Sans MT"/>
                <a:cs typeface="Gill Sans MT"/>
              </a:rPr>
              <a:t>Lodo </a:t>
            </a:r>
            <a:r>
              <a:rPr sz="1400" spc="100" dirty="0">
                <a:solidFill>
                  <a:srgbClr val="535353"/>
                </a:solidFill>
                <a:latin typeface="Gill Sans MT"/>
                <a:cs typeface="Gill Sans MT"/>
              </a:rPr>
              <a:t>+ </a:t>
            </a:r>
            <a:r>
              <a:rPr sz="1400" spc="-25" dirty="0">
                <a:solidFill>
                  <a:srgbClr val="535353"/>
                </a:solidFill>
                <a:latin typeface="Gill Sans MT"/>
                <a:cs typeface="Gill Sans MT"/>
              </a:rPr>
              <a:t>m.e </a:t>
            </a:r>
            <a:r>
              <a:rPr sz="1400" spc="100" dirty="0">
                <a:solidFill>
                  <a:srgbClr val="535353"/>
                </a:solidFill>
                <a:latin typeface="Gill Sans MT"/>
                <a:cs typeface="Gill Sans MT"/>
              </a:rPr>
              <a:t>+ </a:t>
            </a:r>
            <a:r>
              <a:rPr sz="1400" spc="-10" dirty="0">
                <a:solidFill>
                  <a:srgbClr val="535353"/>
                </a:solidFill>
                <a:latin typeface="Gill Sans MT"/>
                <a:cs typeface="Gill Sans MT"/>
              </a:rPr>
              <a:t>efluente)  </a:t>
            </a:r>
            <a:r>
              <a:rPr sz="1400" spc="-20" dirty="0">
                <a:solidFill>
                  <a:srgbClr val="535353"/>
                </a:solidFill>
                <a:latin typeface="Gill Sans MT"/>
                <a:cs typeface="Gill Sans MT"/>
              </a:rPr>
              <a:t>Capacidad </a:t>
            </a:r>
            <a:r>
              <a:rPr sz="1400" spc="-30" dirty="0">
                <a:solidFill>
                  <a:srgbClr val="535353"/>
                </a:solidFill>
                <a:latin typeface="Gill Sans MT"/>
                <a:cs typeface="Gill Sans MT"/>
              </a:rPr>
              <a:t>intercambio</a:t>
            </a:r>
            <a:r>
              <a:rPr sz="1400" spc="2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400" spc="-35" dirty="0">
                <a:solidFill>
                  <a:srgbClr val="535353"/>
                </a:solidFill>
                <a:latin typeface="Gill Sans MT"/>
                <a:cs typeface="Gill Sans MT"/>
              </a:rPr>
              <a:t>iónico</a:t>
            </a:r>
            <a:endParaRPr sz="1400">
              <a:latin typeface="Gill Sans MT"/>
              <a:cs typeface="Gill Sans MT"/>
            </a:endParaRPr>
          </a:p>
          <a:p>
            <a:pPr marL="245745" indent="-233045">
              <a:lnSpc>
                <a:spcPts val="1500"/>
              </a:lnSpc>
              <a:buSzPct val="82142"/>
              <a:buChar char="-"/>
              <a:tabLst>
                <a:tab pos="245745" algn="l"/>
                <a:tab pos="246379" algn="l"/>
              </a:tabLst>
            </a:pPr>
            <a:r>
              <a:rPr sz="1400" spc="20" dirty="0">
                <a:solidFill>
                  <a:srgbClr val="535353"/>
                </a:solidFill>
                <a:latin typeface="Gill Sans MT"/>
                <a:cs typeface="Gill Sans MT"/>
              </a:rPr>
              <a:t>% </a:t>
            </a:r>
            <a:r>
              <a:rPr sz="1400" spc="-30" dirty="0">
                <a:solidFill>
                  <a:srgbClr val="535353"/>
                </a:solidFill>
                <a:latin typeface="Gill Sans MT"/>
                <a:cs typeface="Gill Sans MT"/>
              </a:rPr>
              <a:t>Retención </a:t>
            </a:r>
            <a:r>
              <a:rPr sz="1400" spc="-20" dirty="0">
                <a:solidFill>
                  <a:srgbClr val="535353"/>
                </a:solidFill>
                <a:latin typeface="Gill Sans MT"/>
                <a:cs typeface="Gill Sans MT"/>
              </a:rPr>
              <a:t>agua,</a:t>
            </a:r>
            <a:r>
              <a:rPr sz="1400" spc="-13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400" spc="-10" dirty="0">
                <a:solidFill>
                  <a:srgbClr val="535353"/>
                </a:solidFill>
                <a:latin typeface="Gill Sans MT"/>
                <a:cs typeface="Gill Sans MT"/>
              </a:rPr>
              <a:t>Humedad</a:t>
            </a:r>
            <a:endParaRPr sz="1400">
              <a:latin typeface="Gill Sans MT"/>
              <a:cs typeface="Gill Sans MT"/>
            </a:endParaRPr>
          </a:p>
          <a:p>
            <a:pPr marL="549275" indent="-536575">
              <a:lnSpc>
                <a:spcPts val="1600"/>
              </a:lnSpc>
              <a:buSzPct val="82142"/>
              <a:buChar char="-"/>
              <a:tabLst>
                <a:tab pos="549275" algn="l"/>
                <a:tab pos="549910" algn="l"/>
              </a:tabLst>
            </a:pPr>
            <a:r>
              <a:rPr sz="1400" spc="-30" dirty="0">
                <a:solidFill>
                  <a:srgbClr val="535353"/>
                </a:solidFill>
                <a:latin typeface="Gill Sans MT"/>
                <a:cs typeface="Gill Sans MT"/>
              </a:rPr>
              <a:t>Diseño </a:t>
            </a:r>
            <a:r>
              <a:rPr sz="1400" spc="-25" dirty="0">
                <a:solidFill>
                  <a:srgbClr val="535353"/>
                </a:solidFill>
                <a:latin typeface="Gill Sans MT"/>
                <a:cs typeface="Gill Sans MT"/>
              </a:rPr>
              <a:t>experimental</a:t>
            </a:r>
            <a:endParaRPr sz="1400">
              <a:latin typeface="Gill Sans MT"/>
              <a:cs typeface="Gill Sans MT"/>
            </a:endParaRPr>
          </a:p>
          <a:p>
            <a:pPr marL="210185">
              <a:lnSpc>
                <a:spcPts val="1670"/>
              </a:lnSpc>
            </a:pPr>
            <a:r>
              <a:rPr sz="1400" spc="10" dirty="0">
                <a:solidFill>
                  <a:srgbClr val="535353"/>
                </a:solidFill>
                <a:latin typeface="Gill Sans MT"/>
                <a:cs typeface="Gill Sans MT"/>
              </a:rPr>
              <a:t>( </a:t>
            </a:r>
            <a:r>
              <a:rPr sz="1400" spc="-35" dirty="0">
                <a:solidFill>
                  <a:srgbClr val="535353"/>
                </a:solidFill>
                <a:latin typeface="Gill Sans MT"/>
                <a:cs typeface="Gill Sans MT"/>
              </a:rPr>
              <a:t>réplicas </a:t>
            </a:r>
            <a:r>
              <a:rPr sz="1400" spc="-25" dirty="0">
                <a:solidFill>
                  <a:srgbClr val="535353"/>
                </a:solidFill>
                <a:latin typeface="Gill Sans MT"/>
                <a:cs typeface="Gill Sans MT"/>
              </a:rPr>
              <a:t>—-aleatorio</a:t>
            </a:r>
            <a:r>
              <a:rPr sz="1400" spc="-1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400" spc="-20" dirty="0">
                <a:solidFill>
                  <a:srgbClr val="535353"/>
                </a:solidFill>
                <a:latin typeface="Gill Sans MT"/>
                <a:cs typeface="Gill Sans MT"/>
              </a:rPr>
              <a:t>simple)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157917" y="3519627"/>
            <a:ext cx="9271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5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157917" y="4103827"/>
            <a:ext cx="9271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50">
              <a:latin typeface="Gill Sans MT"/>
              <a:cs typeface="Gill Sans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472635" y="3509721"/>
            <a:ext cx="1991995" cy="1177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2300"/>
              </a:lnSpc>
              <a:tabLst>
                <a:tab pos="920115" algn="l"/>
              </a:tabLst>
            </a:pPr>
            <a:r>
              <a:rPr sz="2050" spc="-25" dirty="0">
                <a:solidFill>
                  <a:srgbClr val="535353"/>
                </a:solidFill>
                <a:latin typeface="Gill Sans MT"/>
                <a:cs typeface="Gill Sans MT"/>
              </a:rPr>
              <a:t>Degradación  </a:t>
            </a:r>
            <a:r>
              <a:rPr sz="2050" spc="-30" dirty="0">
                <a:solidFill>
                  <a:srgbClr val="535353"/>
                </a:solidFill>
                <a:latin typeface="Gill Sans MT"/>
                <a:cs typeface="Gill Sans MT"/>
              </a:rPr>
              <a:t>materia orgánica  </a:t>
            </a:r>
            <a:r>
              <a:rPr sz="2050" spc="-40" dirty="0">
                <a:solidFill>
                  <a:srgbClr val="535353"/>
                </a:solidFill>
                <a:latin typeface="Gill Sans MT"/>
                <a:cs typeface="Gill Sans MT"/>
              </a:rPr>
              <a:t>Cálculo	</a:t>
            </a:r>
            <a:r>
              <a:rPr sz="2050" spc="-45" dirty="0">
                <a:solidFill>
                  <a:srgbClr val="535353"/>
                </a:solidFill>
                <a:latin typeface="Gill Sans MT"/>
                <a:cs typeface="Gill Sans MT"/>
              </a:rPr>
              <a:t>relación</a:t>
            </a:r>
            <a:r>
              <a:rPr sz="2050" spc="-7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50" spc="-35" dirty="0">
                <a:solidFill>
                  <a:srgbClr val="535353"/>
                </a:solidFill>
                <a:latin typeface="Gill Sans MT"/>
                <a:cs typeface="Gill Sans MT"/>
              </a:rPr>
              <a:t>F/ </a:t>
            </a:r>
            <a:r>
              <a:rPr sz="2050" spc="-2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50" dirty="0">
                <a:solidFill>
                  <a:srgbClr val="535353"/>
                </a:solidFill>
                <a:latin typeface="Gill Sans MT"/>
                <a:cs typeface="Gill Sans MT"/>
              </a:rPr>
              <a:t>M</a:t>
            </a:r>
            <a:endParaRPr sz="205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828046" y="7520711"/>
            <a:ext cx="97155" cy="289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087774" y="7515097"/>
            <a:ext cx="1573530" cy="643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9545" marR="5080" indent="-157480">
              <a:lnSpc>
                <a:spcPts val="2500"/>
              </a:lnSpc>
            </a:pPr>
            <a:r>
              <a:rPr sz="2200" spc="-65" dirty="0">
                <a:solidFill>
                  <a:srgbClr val="535353"/>
                </a:solidFill>
                <a:latin typeface="Gill Sans MT"/>
                <a:cs typeface="Gill Sans MT"/>
              </a:rPr>
              <a:t>1.Toma</a:t>
            </a:r>
            <a:r>
              <a:rPr sz="2200" spc="-8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200" spc="-40" dirty="0">
                <a:solidFill>
                  <a:srgbClr val="535353"/>
                </a:solidFill>
                <a:latin typeface="Gill Sans MT"/>
                <a:cs typeface="Gill Sans MT"/>
              </a:rPr>
              <a:t>Datos  </a:t>
            </a:r>
            <a:r>
              <a:rPr sz="2200" spc="-45" dirty="0">
                <a:solidFill>
                  <a:srgbClr val="535353"/>
                </a:solidFill>
                <a:latin typeface="Gill Sans MT"/>
                <a:cs typeface="Gill Sans MT"/>
              </a:rPr>
              <a:t>incinerador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207582" y="7524191"/>
            <a:ext cx="84455" cy="490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4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259"/>
              </a:spcBef>
            </a:pPr>
            <a:r>
              <a:rPr sz="14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28046" y="8740885"/>
            <a:ext cx="97155" cy="289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087774" y="8735273"/>
            <a:ext cx="1573530" cy="643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0504" marR="5080" indent="-218440">
              <a:lnSpc>
                <a:spcPts val="2500"/>
              </a:lnSpc>
            </a:pPr>
            <a:r>
              <a:rPr sz="2200" spc="-65" dirty="0">
                <a:solidFill>
                  <a:srgbClr val="535353"/>
                </a:solidFill>
                <a:latin typeface="Gill Sans MT"/>
                <a:cs typeface="Gill Sans MT"/>
              </a:rPr>
              <a:t>2.Toma</a:t>
            </a:r>
            <a:r>
              <a:rPr sz="2200" spc="-8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200" spc="-40" dirty="0">
                <a:solidFill>
                  <a:srgbClr val="535353"/>
                </a:solidFill>
                <a:latin typeface="Gill Sans MT"/>
                <a:cs typeface="Gill Sans MT"/>
              </a:rPr>
              <a:t>Datos  </a:t>
            </a:r>
            <a:r>
              <a:rPr sz="2200" spc="-65" dirty="0">
                <a:solidFill>
                  <a:srgbClr val="535353"/>
                </a:solidFill>
                <a:latin typeface="Gill Sans MT"/>
                <a:cs typeface="Gill Sans MT"/>
              </a:rPr>
              <a:t>sitio</a:t>
            </a:r>
            <a:r>
              <a:rPr sz="2200" spc="-8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200" spc="-35" dirty="0">
                <a:solidFill>
                  <a:srgbClr val="535353"/>
                </a:solidFill>
                <a:latin typeface="Gill Sans MT"/>
                <a:cs typeface="Gill Sans MT"/>
              </a:rPr>
              <a:t>Empl.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207582" y="8680630"/>
            <a:ext cx="88900" cy="258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429718" y="7514387"/>
            <a:ext cx="2164715" cy="2007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240" marR="23495" algn="ctr">
              <a:lnSpc>
                <a:spcPts val="2000"/>
              </a:lnSpc>
            </a:pPr>
            <a:r>
              <a:rPr sz="1800" spc="-40" dirty="0">
                <a:solidFill>
                  <a:srgbClr val="535353"/>
                </a:solidFill>
                <a:latin typeface="Gill Sans MT"/>
                <a:cs typeface="Gill Sans MT"/>
              </a:rPr>
              <a:t>Potencial calórico </a:t>
            </a:r>
            <a:r>
              <a:rPr sz="1800" spc="-30" dirty="0">
                <a:solidFill>
                  <a:srgbClr val="535353"/>
                </a:solidFill>
                <a:latin typeface="Gill Sans MT"/>
                <a:cs typeface="Gill Sans MT"/>
              </a:rPr>
              <a:t>lodos  </a:t>
            </a:r>
            <a:r>
              <a:rPr sz="1800" spc="-70" dirty="0">
                <a:solidFill>
                  <a:srgbClr val="535353"/>
                </a:solidFill>
                <a:latin typeface="Gill Sans MT"/>
                <a:cs typeface="Gill Sans MT"/>
              </a:rPr>
              <a:t>Trazas </a:t>
            </a:r>
            <a:r>
              <a:rPr sz="1800" spc="-45" dirty="0">
                <a:solidFill>
                  <a:srgbClr val="535353"/>
                </a:solidFill>
                <a:latin typeface="Gill Sans MT"/>
                <a:cs typeface="Gill Sans MT"/>
              </a:rPr>
              <a:t>calor</a:t>
            </a:r>
            <a:r>
              <a:rPr sz="1800" spc="-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800" spc="-40" dirty="0">
                <a:solidFill>
                  <a:srgbClr val="535353"/>
                </a:solidFill>
                <a:latin typeface="Gill Sans MT"/>
                <a:cs typeface="Gill Sans MT"/>
              </a:rPr>
              <a:t>residual</a:t>
            </a:r>
            <a:endParaRPr sz="1800">
              <a:latin typeface="Gill Sans MT"/>
              <a:cs typeface="Gill Sans MT"/>
            </a:endParaRPr>
          </a:p>
          <a:p>
            <a:pPr marL="458470" marR="231140" indent="-440055">
              <a:lnSpc>
                <a:spcPts val="2000"/>
              </a:lnSpc>
            </a:pP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(C</a:t>
            </a:r>
            <a:r>
              <a:rPr sz="1800" spc="-10" dirty="0">
                <a:solidFill>
                  <a:srgbClr val="535353"/>
                </a:solidFill>
                <a:latin typeface="Gill Sans MT"/>
                <a:cs typeface="Gill Sans MT"/>
              </a:rPr>
              <a:t>oa</a:t>
            </a:r>
            <a:r>
              <a:rPr sz="1800" spc="15" dirty="0">
                <a:solidFill>
                  <a:srgbClr val="535353"/>
                </a:solidFill>
                <a:latin typeface="Gill Sans MT"/>
                <a:cs typeface="Gill Sans MT"/>
              </a:rPr>
              <a:t>p</a:t>
            </a:r>
            <a:r>
              <a:rPr sz="1800" spc="-55" dirty="0">
                <a:solidFill>
                  <a:srgbClr val="535353"/>
                </a:solidFill>
                <a:latin typeface="Gill Sans MT"/>
                <a:cs typeface="Gill Sans MT"/>
              </a:rPr>
              <a:t>r</a:t>
            </a:r>
            <a:r>
              <a:rPr sz="1800" spc="-120" dirty="0">
                <a:solidFill>
                  <a:srgbClr val="535353"/>
                </a:solidFill>
                <a:latin typeface="Gill Sans MT"/>
                <a:cs typeface="Gill Sans MT"/>
              </a:rPr>
              <a:t>o</a:t>
            </a:r>
            <a:r>
              <a:rPr sz="1800" spc="-55" dirty="0">
                <a:solidFill>
                  <a:srgbClr val="535353"/>
                </a:solidFill>
                <a:latin typeface="Gill Sans MT"/>
                <a:cs typeface="Gill Sans MT"/>
              </a:rPr>
              <a:t>v</a:t>
            </a: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ech</a:t>
            </a:r>
            <a:r>
              <a:rPr sz="1800" dirty="0">
                <a:solidFill>
                  <a:srgbClr val="535353"/>
                </a:solidFill>
                <a:latin typeface="Gill Sans MT"/>
                <a:cs typeface="Gill Sans MT"/>
              </a:rPr>
              <a:t>a</a:t>
            </a: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mien</a:t>
            </a:r>
            <a:r>
              <a:rPr sz="1800" spc="-60" dirty="0">
                <a:solidFill>
                  <a:srgbClr val="535353"/>
                </a:solidFill>
                <a:latin typeface="Gill Sans MT"/>
                <a:cs typeface="Gill Sans MT"/>
              </a:rPr>
              <a:t>t</a:t>
            </a:r>
            <a:r>
              <a:rPr sz="1800" spc="-15" dirty="0">
                <a:solidFill>
                  <a:srgbClr val="535353"/>
                </a:solidFill>
                <a:latin typeface="Gill Sans MT"/>
                <a:cs typeface="Gill Sans MT"/>
              </a:rPr>
              <a:t>o  </a:t>
            </a:r>
            <a:r>
              <a:rPr sz="1800" spc="-25" dirty="0">
                <a:solidFill>
                  <a:srgbClr val="535353"/>
                </a:solidFill>
                <a:latin typeface="Gill Sans MT"/>
                <a:cs typeface="Gill Sans MT"/>
              </a:rPr>
              <a:t>energético)</a:t>
            </a:r>
            <a:endParaRPr sz="1800">
              <a:latin typeface="Gill Sans MT"/>
              <a:cs typeface="Gill Sans MT"/>
            </a:endParaRPr>
          </a:p>
          <a:p>
            <a:pPr marL="12700" marR="5080" algn="ctr">
              <a:lnSpc>
                <a:spcPts val="2200"/>
              </a:lnSpc>
              <a:spcBef>
                <a:spcPts val="1140"/>
              </a:spcBef>
            </a:pPr>
            <a:r>
              <a:rPr sz="1950" spc="-50" dirty="0">
                <a:solidFill>
                  <a:srgbClr val="535353"/>
                </a:solidFill>
                <a:latin typeface="Gill Sans MT"/>
                <a:cs typeface="Gill Sans MT"/>
              </a:rPr>
              <a:t>Variables</a:t>
            </a:r>
            <a:r>
              <a:rPr sz="1950" spc="-6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950" spc="-25" dirty="0">
                <a:solidFill>
                  <a:srgbClr val="535353"/>
                </a:solidFill>
                <a:latin typeface="Gill Sans MT"/>
                <a:cs typeface="Gill Sans MT"/>
              </a:rPr>
              <a:t>ambientales- </a:t>
            </a:r>
            <a:r>
              <a:rPr sz="1950" spc="-3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950" spc="-35" dirty="0">
                <a:solidFill>
                  <a:srgbClr val="535353"/>
                </a:solidFill>
                <a:latin typeface="Gill Sans MT"/>
                <a:cs typeface="Gill Sans MT"/>
              </a:rPr>
              <a:t>condicionantes </a:t>
            </a:r>
            <a:r>
              <a:rPr sz="1950" spc="15" dirty="0">
                <a:solidFill>
                  <a:srgbClr val="535353"/>
                </a:solidFill>
                <a:latin typeface="Gill Sans MT"/>
                <a:cs typeface="Gill Sans MT"/>
              </a:rPr>
              <a:t>( </a:t>
            </a:r>
            <a:r>
              <a:rPr sz="1950" spc="-200" dirty="0">
                <a:solidFill>
                  <a:srgbClr val="535353"/>
                </a:solidFill>
                <a:latin typeface="Gill Sans MT"/>
                <a:cs typeface="Gill Sans MT"/>
              </a:rPr>
              <a:t>T,  </a:t>
            </a:r>
            <a:r>
              <a:rPr sz="1950" spc="-30" dirty="0">
                <a:solidFill>
                  <a:srgbClr val="535353"/>
                </a:solidFill>
                <a:latin typeface="Gill Sans MT"/>
                <a:cs typeface="Gill Sans MT"/>
              </a:rPr>
              <a:t>accesibilidad)</a:t>
            </a:r>
            <a:endParaRPr sz="1950">
              <a:latin typeface="Gill Sans MT"/>
              <a:cs typeface="Gill Sans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962491" y="8029054"/>
            <a:ext cx="97155" cy="289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615436" y="7998040"/>
            <a:ext cx="1331595" cy="351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-45" dirty="0">
                <a:solidFill>
                  <a:srgbClr val="535353"/>
                </a:solidFill>
                <a:latin typeface="Gill Sans MT"/>
                <a:cs typeface="Gill Sans MT"/>
              </a:rPr>
              <a:t>Descripción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1337632" y="7835810"/>
            <a:ext cx="93980" cy="274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spc="-15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1337632" y="8140610"/>
            <a:ext cx="93980" cy="274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spc="-15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9228149" y="8315545"/>
            <a:ext cx="2203450" cy="668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570"/>
              </a:lnSpc>
            </a:pPr>
            <a:r>
              <a:rPr sz="2200" spc="-50" dirty="0">
                <a:solidFill>
                  <a:srgbClr val="535353"/>
                </a:solidFill>
                <a:latin typeface="Gill Sans MT"/>
                <a:cs typeface="Gill Sans MT"/>
              </a:rPr>
              <a:t>Procesos</a:t>
            </a:r>
            <a:r>
              <a:rPr sz="2200" spc="-6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200" spc="-25" dirty="0">
                <a:solidFill>
                  <a:srgbClr val="535353"/>
                </a:solidFill>
                <a:latin typeface="Gill Sans MT"/>
                <a:cs typeface="Gill Sans MT"/>
              </a:rPr>
              <a:t>unitarios-</a:t>
            </a:r>
            <a:r>
              <a:rPr sz="2550" spc="-37" baseline="-16339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2550" baseline="-16339">
              <a:latin typeface="Gill Sans MT"/>
              <a:cs typeface="Gill Sans MT"/>
            </a:endParaRPr>
          </a:p>
          <a:p>
            <a:pPr marR="88900" algn="ctr">
              <a:lnSpc>
                <a:spcPts val="2570"/>
              </a:lnSpc>
            </a:pPr>
            <a:r>
              <a:rPr sz="2200" spc="-50" dirty="0">
                <a:solidFill>
                  <a:srgbClr val="535353"/>
                </a:solidFill>
                <a:latin typeface="Gill Sans MT"/>
                <a:cs typeface="Gill Sans MT"/>
              </a:rPr>
              <a:t>correlación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1575757" y="7811744"/>
            <a:ext cx="1299845" cy="938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430"/>
              </a:lnSpc>
            </a:pPr>
            <a:r>
              <a:rPr sz="20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r>
              <a:rPr sz="2050" spc="-7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50" dirty="0">
                <a:solidFill>
                  <a:srgbClr val="535353"/>
                </a:solidFill>
                <a:latin typeface="Gill Sans MT"/>
                <a:cs typeface="Gill Sans MT"/>
              </a:rPr>
              <a:t>SS-TG</a:t>
            </a:r>
            <a:endParaRPr sz="2050">
              <a:latin typeface="Gill Sans MT"/>
              <a:cs typeface="Gill Sans MT"/>
            </a:endParaRPr>
          </a:p>
          <a:p>
            <a:pPr marL="12700" marR="5080" algn="ctr">
              <a:lnSpc>
                <a:spcPts val="2400"/>
              </a:lnSpc>
              <a:spcBef>
                <a:spcPts val="100"/>
              </a:spcBef>
            </a:pPr>
            <a:r>
              <a:rPr sz="2050" spc="-65" dirty="0">
                <a:solidFill>
                  <a:srgbClr val="535353"/>
                </a:solidFill>
                <a:latin typeface="Gill Sans MT"/>
                <a:cs typeface="Gill Sans MT"/>
              </a:rPr>
              <a:t>PTAR </a:t>
            </a:r>
            <a:r>
              <a:rPr sz="2050" spc="-20" dirty="0">
                <a:solidFill>
                  <a:srgbClr val="535353"/>
                </a:solidFill>
                <a:latin typeface="Gill Sans MT"/>
                <a:cs typeface="Gill Sans MT"/>
              </a:rPr>
              <a:t>vieja  </a:t>
            </a:r>
            <a:r>
              <a:rPr sz="2050" spc="-65" dirty="0">
                <a:solidFill>
                  <a:srgbClr val="535353"/>
                </a:solidFill>
                <a:latin typeface="Gill Sans MT"/>
                <a:cs typeface="Gill Sans MT"/>
              </a:rPr>
              <a:t>PTAR</a:t>
            </a:r>
            <a:r>
              <a:rPr sz="2050" spc="-8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50" dirty="0">
                <a:solidFill>
                  <a:srgbClr val="535353"/>
                </a:solidFill>
                <a:latin typeface="Gill Sans MT"/>
                <a:cs typeface="Gill Sans MT"/>
              </a:rPr>
              <a:t>nueva</a:t>
            </a:r>
            <a:endParaRPr sz="2050">
              <a:latin typeface="Gill Sans MT"/>
              <a:cs typeface="Gill Sans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10736" y="7271092"/>
            <a:ext cx="110489" cy="336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spc="-15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2100">
              <a:latin typeface="Gill Sans MT"/>
              <a:cs typeface="Gill Sans M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189302" y="7260780"/>
            <a:ext cx="1322705" cy="744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3670" marR="5080" indent="-141605">
              <a:lnSpc>
                <a:spcPts val="2900"/>
              </a:lnSpc>
            </a:pPr>
            <a:r>
              <a:rPr sz="2600" spc="-90" dirty="0">
                <a:solidFill>
                  <a:srgbClr val="535353"/>
                </a:solidFill>
                <a:latin typeface="Gill Sans MT"/>
                <a:cs typeface="Gill Sans MT"/>
              </a:rPr>
              <a:t>C</a:t>
            </a:r>
            <a:r>
              <a:rPr sz="2600" spc="-45" dirty="0">
                <a:solidFill>
                  <a:srgbClr val="535353"/>
                </a:solidFill>
                <a:latin typeface="Gill Sans MT"/>
                <a:cs typeface="Gill Sans MT"/>
              </a:rPr>
              <a:t>olección  </a:t>
            </a:r>
            <a:r>
              <a:rPr sz="2600" spc="-35" dirty="0">
                <a:solidFill>
                  <a:srgbClr val="535353"/>
                </a:solidFill>
                <a:latin typeface="Gill Sans MT"/>
                <a:cs typeface="Gill Sans MT"/>
              </a:rPr>
              <a:t>samples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09389" y="8320232"/>
            <a:ext cx="92710" cy="1143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6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6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6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50">
              <a:latin typeface="Gill Sans MT"/>
              <a:cs typeface="Gill Sans MT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65460" y="8310325"/>
            <a:ext cx="1909445" cy="1177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2300"/>
              </a:lnSpc>
            </a:pPr>
            <a:r>
              <a:rPr sz="2050" spc="-45" dirty="0">
                <a:solidFill>
                  <a:srgbClr val="535353"/>
                </a:solidFill>
                <a:latin typeface="Gill Sans MT"/>
                <a:cs typeface="Gill Sans MT"/>
              </a:rPr>
              <a:t>G</a:t>
            </a:r>
            <a:r>
              <a:rPr sz="2050" spc="-40" dirty="0">
                <a:solidFill>
                  <a:srgbClr val="535353"/>
                </a:solidFill>
                <a:latin typeface="Gill Sans MT"/>
                <a:cs typeface="Gill Sans MT"/>
              </a:rPr>
              <a:t>eore</a:t>
            </a:r>
            <a:r>
              <a:rPr sz="2050" spc="-55" dirty="0">
                <a:solidFill>
                  <a:srgbClr val="535353"/>
                </a:solidFill>
                <a:latin typeface="Gill Sans MT"/>
                <a:cs typeface="Gill Sans MT"/>
              </a:rPr>
              <a:t>f</a:t>
            </a:r>
            <a:r>
              <a:rPr sz="2050" spc="-40" dirty="0">
                <a:solidFill>
                  <a:srgbClr val="535353"/>
                </a:solidFill>
                <a:latin typeface="Gill Sans MT"/>
                <a:cs typeface="Gill Sans MT"/>
              </a:rPr>
              <a:t>eren</a:t>
            </a:r>
            <a:r>
              <a:rPr sz="2050" spc="-35" dirty="0">
                <a:solidFill>
                  <a:srgbClr val="535353"/>
                </a:solidFill>
                <a:latin typeface="Gill Sans MT"/>
                <a:cs typeface="Gill Sans MT"/>
              </a:rPr>
              <a:t>ciación  </a:t>
            </a:r>
            <a:r>
              <a:rPr sz="2050" spc="-55" dirty="0">
                <a:solidFill>
                  <a:srgbClr val="535353"/>
                </a:solidFill>
                <a:latin typeface="Gill Sans MT"/>
                <a:cs typeface="Gill Sans MT"/>
              </a:rPr>
              <a:t>Taxonomía  </a:t>
            </a:r>
            <a:r>
              <a:rPr sz="2050" spc="-45" dirty="0">
                <a:solidFill>
                  <a:srgbClr val="535353"/>
                </a:solidFill>
                <a:latin typeface="Gill Sans MT"/>
                <a:cs typeface="Gill Sans MT"/>
              </a:rPr>
              <a:t>Análisis </a:t>
            </a:r>
            <a:r>
              <a:rPr sz="2050" spc="45" dirty="0">
                <a:solidFill>
                  <a:srgbClr val="535353"/>
                </a:solidFill>
                <a:latin typeface="Gill Sans MT"/>
                <a:cs typeface="Gill Sans MT"/>
              </a:rPr>
              <a:t>% </a:t>
            </a:r>
            <a:r>
              <a:rPr sz="2050" spc="-55" dirty="0">
                <a:solidFill>
                  <a:srgbClr val="535353"/>
                </a:solidFill>
                <a:latin typeface="Gill Sans MT"/>
                <a:cs typeface="Gill Sans MT"/>
              </a:rPr>
              <a:t>H,  </a:t>
            </a:r>
            <a:r>
              <a:rPr sz="2050" spc="-45" dirty="0">
                <a:solidFill>
                  <a:srgbClr val="535353"/>
                </a:solidFill>
                <a:latin typeface="Gill Sans MT"/>
                <a:cs typeface="Gill Sans MT"/>
              </a:rPr>
              <a:t>Análisis </a:t>
            </a:r>
            <a:r>
              <a:rPr sz="2050" spc="45" dirty="0">
                <a:solidFill>
                  <a:srgbClr val="535353"/>
                </a:solidFill>
                <a:latin typeface="Gill Sans MT"/>
                <a:cs typeface="Gill Sans MT"/>
              </a:rPr>
              <a:t>%</a:t>
            </a:r>
            <a:r>
              <a:rPr sz="2050" spc="-1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50" spc="5" dirty="0">
                <a:solidFill>
                  <a:srgbClr val="535353"/>
                </a:solidFill>
                <a:latin typeface="Gill Sans MT"/>
                <a:cs typeface="Gill Sans MT"/>
              </a:rPr>
              <a:t>SSV</a:t>
            </a:r>
            <a:endParaRPr sz="2050">
              <a:latin typeface="Gill Sans MT"/>
              <a:cs typeface="Gill Sans MT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05263" y="4832870"/>
            <a:ext cx="7239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5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150">
              <a:latin typeface="Gill Sans MT"/>
              <a:cs typeface="Gill Sans MT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46656" y="4821212"/>
            <a:ext cx="1781810" cy="8235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65735">
              <a:lnSpc>
                <a:spcPts val="1600"/>
              </a:lnSpc>
            </a:pPr>
            <a:r>
              <a:rPr sz="1400" spc="-35" dirty="0">
                <a:solidFill>
                  <a:srgbClr val="535353"/>
                </a:solidFill>
                <a:latin typeface="Gill Sans MT"/>
                <a:cs typeface="Gill Sans MT"/>
              </a:rPr>
              <a:t>2. Análisis </a:t>
            </a:r>
            <a:r>
              <a:rPr sz="1400" spc="-15" dirty="0">
                <a:solidFill>
                  <a:srgbClr val="535353"/>
                </a:solidFill>
                <a:latin typeface="Gill Sans MT"/>
                <a:cs typeface="Gill Sans MT"/>
              </a:rPr>
              <a:t>afluente </a:t>
            </a:r>
            <a:r>
              <a:rPr sz="1400" spc="-35" dirty="0">
                <a:solidFill>
                  <a:srgbClr val="535353"/>
                </a:solidFill>
                <a:latin typeface="Gill Sans MT"/>
                <a:cs typeface="Gill Sans MT"/>
              </a:rPr>
              <a:t>y  </a:t>
            </a:r>
            <a:r>
              <a:rPr sz="1400" spc="-15" dirty="0">
                <a:solidFill>
                  <a:srgbClr val="535353"/>
                </a:solidFill>
                <a:latin typeface="Gill Sans MT"/>
                <a:cs typeface="Gill Sans MT"/>
              </a:rPr>
              <a:t>efluente </a:t>
            </a:r>
            <a:r>
              <a:rPr sz="1400" spc="10" dirty="0">
                <a:solidFill>
                  <a:srgbClr val="535353"/>
                </a:solidFill>
                <a:latin typeface="Gill Sans MT"/>
                <a:cs typeface="Gill Sans MT"/>
              </a:rPr>
              <a:t>( </a:t>
            </a:r>
            <a:r>
              <a:rPr sz="1400" spc="-30" dirty="0">
                <a:solidFill>
                  <a:srgbClr val="535353"/>
                </a:solidFill>
                <a:latin typeface="Gill Sans MT"/>
                <a:cs typeface="Gill Sans MT"/>
              </a:rPr>
              <a:t>Datos</a:t>
            </a:r>
            <a:r>
              <a:rPr sz="140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400" spc="-50" dirty="0">
                <a:solidFill>
                  <a:srgbClr val="535353"/>
                </a:solidFill>
                <a:latin typeface="Gill Sans MT"/>
                <a:cs typeface="Gill Sans MT"/>
              </a:rPr>
              <a:t>Karem)</a:t>
            </a:r>
            <a:endParaRPr sz="1400">
              <a:latin typeface="Gill Sans MT"/>
              <a:cs typeface="Gill Sans MT"/>
            </a:endParaRPr>
          </a:p>
          <a:p>
            <a:pPr marL="670560" marR="55880" indent="-607695">
              <a:lnSpc>
                <a:spcPts val="1600"/>
              </a:lnSpc>
            </a:pPr>
            <a:r>
              <a:rPr sz="1400" spc="100" dirty="0">
                <a:solidFill>
                  <a:srgbClr val="535353"/>
                </a:solidFill>
                <a:latin typeface="Gill Sans MT"/>
                <a:cs typeface="Gill Sans MT"/>
              </a:rPr>
              <a:t>+ </a:t>
            </a:r>
            <a:r>
              <a:rPr sz="1400" spc="-35" dirty="0">
                <a:solidFill>
                  <a:srgbClr val="535353"/>
                </a:solidFill>
                <a:latin typeface="Gill Sans MT"/>
                <a:cs typeface="Gill Sans MT"/>
              </a:rPr>
              <a:t>Análisis </a:t>
            </a:r>
            <a:r>
              <a:rPr sz="1400" spc="-25" dirty="0">
                <a:solidFill>
                  <a:srgbClr val="535353"/>
                </a:solidFill>
                <a:latin typeface="Gill Sans MT"/>
                <a:cs typeface="Gill Sans MT"/>
              </a:rPr>
              <a:t>lodo </a:t>
            </a:r>
            <a:r>
              <a:rPr sz="1400" spc="10" dirty="0">
                <a:solidFill>
                  <a:srgbClr val="535353"/>
                </a:solidFill>
                <a:latin typeface="Gill Sans MT"/>
                <a:cs typeface="Gill Sans MT"/>
              </a:rPr>
              <a:t>( </a:t>
            </a:r>
            <a:r>
              <a:rPr sz="1400" spc="-30" dirty="0">
                <a:solidFill>
                  <a:srgbClr val="535353"/>
                </a:solidFill>
                <a:latin typeface="Gill Sans MT"/>
                <a:cs typeface="Gill Sans MT"/>
              </a:rPr>
              <a:t>Datos  </a:t>
            </a:r>
            <a:r>
              <a:rPr sz="1400" spc="-20" dirty="0">
                <a:solidFill>
                  <a:srgbClr val="535353"/>
                </a:solidFill>
                <a:latin typeface="Gill Sans MT"/>
                <a:cs typeface="Gill Sans MT"/>
              </a:rPr>
              <a:t>Paola)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634195" y="4829441"/>
            <a:ext cx="82550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855925" y="4819903"/>
            <a:ext cx="1861820" cy="770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5904" marR="214629" indent="-34290">
              <a:lnSpc>
                <a:spcPts val="2000"/>
              </a:lnSpc>
            </a:pPr>
            <a:r>
              <a:rPr sz="1750" spc="-40" dirty="0">
                <a:solidFill>
                  <a:srgbClr val="535353"/>
                </a:solidFill>
                <a:latin typeface="Gill Sans MT"/>
                <a:cs typeface="Gill Sans MT"/>
              </a:rPr>
              <a:t>3. </a:t>
            </a:r>
            <a:r>
              <a:rPr sz="1750" spc="-35" dirty="0">
                <a:solidFill>
                  <a:srgbClr val="535353"/>
                </a:solidFill>
                <a:latin typeface="Gill Sans MT"/>
                <a:cs typeface="Gill Sans MT"/>
              </a:rPr>
              <a:t>Cálculo</a:t>
            </a:r>
            <a:r>
              <a:rPr sz="1750" spc="-16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50" spc="-35" dirty="0">
                <a:solidFill>
                  <a:srgbClr val="535353"/>
                </a:solidFill>
                <a:latin typeface="Gill Sans MT"/>
                <a:cs typeface="Gill Sans MT"/>
              </a:rPr>
              <a:t>Índice  </a:t>
            </a:r>
            <a:r>
              <a:rPr sz="1750" spc="-45" dirty="0">
                <a:solidFill>
                  <a:srgbClr val="535353"/>
                </a:solidFill>
                <a:latin typeface="Gill Sans MT"/>
                <a:cs typeface="Gill Sans MT"/>
              </a:rPr>
              <a:t>Volumétrico</a:t>
            </a:r>
            <a:r>
              <a:rPr sz="1750" spc="-7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50" dirty="0">
                <a:solidFill>
                  <a:srgbClr val="535353"/>
                </a:solidFill>
                <a:latin typeface="Gill Sans MT"/>
                <a:cs typeface="Gill Sans MT"/>
              </a:rPr>
              <a:t>de</a:t>
            </a:r>
            <a:endParaRPr sz="1750">
              <a:latin typeface="Gill Sans MT"/>
              <a:cs typeface="Gill Sans MT"/>
            </a:endParaRPr>
          </a:p>
          <a:p>
            <a:pPr marL="12700">
              <a:lnSpc>
                <a:spcPts val="1950"/>
              </a:lnSpc>
            </a:pPr>
            <a:r>
              <a:rPr sz="1750" spc="-30" dirty="0">
                <a:solidFill>
                  <a:srgbClr val="535353"/>
                </a:solidFill>
                <a:latin typeface="Gill Sans MT"/>
                <a:cs typeface="Gill Sans MT"/>
              </a:rPr>
              <a:t>lodos </a:t>
            </a:r>
            <a:r>
              <a:rPr sz="1750" spc="-25" dirty="0">
                <a:solidFill>
                  <a:srgbClr val="535353"/>
                </a:solidFill>
                <a:latin typeface="Gill Sans MT"/>
                <a:cs typeface="Gill Sans MT"/>
              </a:rPr>
              <a:t>(IVL-C.</a:t>
            </a:r>
            <a:r>
              <a:rPr sz="1750" spc="-18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50" spc="-20" dirty="0">
                <a:solidFill>
                  <a:srgbClr val="535353"/>
                </a:solidFill>
                <a:latin typeface="Gill Sans MT"/>
                <a:cs typeface="Gill Sans MT"/>
              </a:rPr>
              <a:t>Imhoff)</a:t>
            </a:r>
            <a:endParaRPr sz="1750">
              <a:latin typeface="Gill Sans MT"/>
              <a:cs typeface="Gill Sans MT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5311787" y="4438154"/>
            <a:ext cx="136525" cy="114935"/>
          </a:xfrm>
          <a:custGeom>
            <a:avLst/>
            <a:gdLst/>
            <a:ahLst/>
            <a:cxnLst/>
            <a:rect l="l" t="t" r="r" b="b"/>
            <a:pathLst>
              <a:path w="136525" h="114935">
                <a:moveTo>
                  <a:pt x="61925" y="0"/>
                </a:moveTo>
                <a:lnTo>
                  <a:pt x="0" y="105028"/>
                </a:lnTo>
                <a:lnTo>
                  <a:pt x="135991" y="114426"/>
                </a:lnTo>
                <a:lnTo>
                  <a:pt x="61925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210294" y="2755904"/>
            <a:ext cx="0" cy="1384300"/>
          </a:xfrm>
          <a:custGeom>
            <a:avLst/>
            <a:gdLst/>
            <a:ahLst/>
            <a:cxnLst/>
            <a:rect l="l" t="t" r="r" b="b"/>
            <a:pathLst>
              <a:path h="1384300">
                <a:moveTo>
                  <a:pt x="0" y="0"/>
                </a:moveTo>
                <a:lnTo>
                  <a:pt x="0" y="1384295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149340" y="41275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20" h="121920">
                <a:moveTo>
                  <a:pt x="121920" y="0"/>
                </a:moveTo>
                <a:lnTo>
                  <a:pt x="0" y="0"/>
                </a:lnTo>
                <a:lnTo>
                  <a:pt x="60960" y="121920"/>
                </a:lnTo>
                <a:lnTo>
                  <a:pt x="121920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197598" y="4953004"/>
            <a:ext cx="0" cy="1066800"/>
          </a:xfrm>
          <a:custGeom>
            <a:avLst/>
            <a:gdLst/>
            <a:ahLst/>
            <a:cxnLst/>
            <a:rect l="l" t="t" r="r" b="b"/>
            <a:pathLst>
              <a:path h="1066800">
                <a:moveTo>
                  <a:pt x="0" y="0"/>
                </a:moveTo>
                <a:lnTo>
                  <a:pt x="0" y="1066800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136640" y="60071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20" h="121920">
                <a:moveTo>
                  <a:pt x="121920" y="0"/>
                </a:moveTo>
                <a:lnTo>
                  <a:pt x="0" y="0"/>
                </a:lnTo>
                <a:lnTo>
                  <a:pt x="60960" y="121920"/>
                </a:lnTo>
                <a:lnTo>
                  <a:pt x="121920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7" name="46 Conector recto de flecha"/>
          <p:cNvCxnSpPr/>
          <p:nvPr/>
        </p:nvCxnSpPr>
        <p:spPr>
          <a:xfrm>
            <a:off x="3289300" y="3289300"/>
            <a:ext cx="2159012" cy="12063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17700"/>
            <a:ext cx="13004800" cy="6540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14170" marR="5080" indent="-1602105">
              <a:lnSpc>
                <a:spcPts val="8200"/>
              </a:lnSpc>
            </a:pPr>
            <a:r>
              <a:rPr spc="-190" dirty="0"/>
              <a:t>PRESENTACIÓN </a:t>
            </a:r>
            <a:r>
              <a:rPr spc="-75" dirty="0"/>
              <a:t>DE  </a:t>
            </a:r>
            <a:r>
              <a:rPr spc="-275" dirty="0"/>
              <a:t>PROYECTO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25543" y="4645807"/>
            <a:ext cx="11153775" cy="1169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29764" marR="5080" indent="-1917700">
              <a:lnSpc>
                <a:spcPct val="100899"/>
              </a:lnSpc>
            </a:pPr>
            <a:r>
              <a:rPr sz="3800" b="1" spc="-200" dirty="0">
                <a:solidFill>
                  <a:srgbClr val="535353"/>
                </a:solidFill>
                <a:latin typeface="Gill Sans MT"/>
                <a:cs typeface="Gill Sans MT"/>
              </a:rPr>
              <a:t>Tratamiento </a:t>
            </a:r>
            <a:r>
              <a:rPr sz="3800" b="1" spc="-135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3800" b="1" spc="-100" dirty="0">
                <a:solidFill>
                  <a:srgbClr val="535353"/>
                </a:solidFill>
                <a:latin typeface="Gill Sans MT"/>
                <a:cs typeface="Gill Sans MT"/>
              </a:rPr>
              <a:t>lodos </a:t>
            </a:r>
            <a:r>
              <a:rPr sz="3800" b="1" spc="-135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3800" b="1" spc="-140" dirty="0">
                <a:solidFill>
                  <a:srgbClr val="535353"/>
                </a:solidFill>
                <a:latin typeface="Gill Sans MT"/>
                <a:cs typeface="Gill Sans MT"/>
              </a:rPr>
              <a:t>la </a:t>
            </a:r>
            <a:r>
              <a:rPr sz="3800" b="1" spc="-175" dirty="0">
                <a:solidFill>
                  <a:srgbClr val="535353"/>
                </a:solidFill>
                <a:latin typeface="Gill Sans MT"/>
                <a:cs typeface="Gill Sans MT"/>
              </a:rPr>
              <a:t>Planta </a:t>
            </a:r>
            <a:r>
              <a:rPr sz="3800" b="1" spc="-135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3800" b="1" spc="-200" dirty="0">
                <a:solidFill>
                  <a:srgbClr val="535353"/>
                </a:solidFill>
                <a:latin typeface="Gill Sans MT"/>
                <a:cs typeface="Gill Sans MT"/>
              </a:rPr>
              <a:t>Tratamiento </a:t>
            </a:r>
            <a:r>
              <a:rPr sz="3800" b="1" spc="-135" dirty="0">
                <a:solidFill>
                  <a:srgbClr val="535353"/>
                </a:solidFill>
                <a:latin typeface="Gill Sans MT"/>
                <a:cs typeface="Gill Sans MT"/>
              </a:rPr>
              <a:t>de  </a:t>
            </a:r>
            <a:r>
              <a:rPr sz="3800" b="1" spc="-145" dirty="0">
                <a:solidFill>
                  <a:srgbClr val="535353"/>
                </a:solidFill>
                <a:latin typeface="Gill Sans MT"/>
                <a:cs typeface="Gill Sans MT"/>
              </a:rPr>
              <a:t>Estación </a:t>
            </a:r>
            <a:r>
              <a:rPr sz="3800" b="1" spc="-190" dirty="0">
                <a:solidFill>
                  <a:srgbClr val="535353"/>
                </a:solidFill>
                <a:latin typeface="Gill Sans MT"/>
                <a:cs typeface="Gill Sans MT"/>
              </a:rPr>
              <a:t>Pedro </a:t>
            </a:r>
            <a:r>
              <a:rPr sz="3800" b="1" spc="-145" dirty="0">
                <a:solidFill>
                  <a:srgbClr val="535353"/>
                </a:solidFill>
                <a:latin typeface="Gill Sans MT"/>
                <a:cs typeface="Gill Sans MT"/>
              </a:rPr>
              <a:t>Vicente</a:t>
            </a:r>
            <a:r>
              <a:rPr sz="3800" b="1" spc="-13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3800" b="1" spc="-140" dirty="0">
                <a:solidFill>
                  <a:srgbClr val="535353"/>
                </a:solidFill>
                <a:latin typeface="Gill Sans MT"/>
                <a:cs typeface="Gill Sans MT"/>
              </a:rPr>
              <a:t>Maldonado</a:t>
            </a:r>
            <a:endParaRPr sz="3800">
              <a:latin typeface="Gill Sans MT"/>
              <a:cs typeface="Gill Sans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13075" y="8591550"/>
            <a:ext cx="3259454" cy="818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600" b="1" spc="-130" dirty="0">
                <a:solidFill>
                  <a:srgbClr val="535353"/>
                </a:solidFill>
                <a:latin typeface="Gill Sans MT"/>
                <a:cs typeface="Gill Sans MT"/>
              </a:rPr>
              <a:t>Ing. </a:t>
            </a:r>
            <a:r>
              <a:rPr sz="2600" b="1" spc="-114" dirty="0">
                <a:solidFill>
                  <a:srgbClr val="535353"/>
                </a:solidFill>
                <a:latin typeface="Gill Sans MT"/>
                <a:cs typeface="Gill Sans MT"/>
              </a:rPr>
              <a:t>Paola Posligua</a:t>
            </a:r>
            <a:r>
              <a:rPr sz="2600" b="1" spc="20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600" b="1" spc="-100" dirty="0">
                <a:solidFill>
                  <a:srgbClr val="535353"/>
                </a:solidFill>
                <a:latin typeface="Gill Sans MT"/>
                <a:cs typeface="Gill Sans MT"/>
              </a:rPr>
              <a:t>Ch.</a:t>
            </a:r>
            <a:endParaRPr sz="2600">
              <a:latin typeface="Gill Sans MT"/>
              <a:cs typeface="Gill Sans MT"/>
            </a:endParaRPr>
          </a:p>
          <a:p>
            <a:pPr algn="ctr">
              <a:lnSpc>
                <a:spcPct val="100000"/>
              </a:lnSpc>
              <a:spcBef>
                <a:spcPts val="80"/>
              </a:spcBef>
            </a:pPr>
            <a:r>
              <a:rPr sz="2600" b="1" spc="-60" dirty="0">
                <a:solidFill>
                  <a:srgbClr val="535353"/>
                </a:solidFill>
                <a:latin typeface="Gill Sans MT"/>
                <a:cs typeface="Gill Sans MT"/>
              </a:rPr>
              <a:t>2016-2017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600" y="8547100"/>
            <a:ext cx="2468194" cy="1206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1300" y="76200"/>
            <a:ext cx="1663700" cy="1752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902700" y="558800"/>
            <a:ext cx="4038600" cy="965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175500" y="317500"/>
            <a:ext cx="1663700" cy="1435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1793" y="2058479"/>
            <a:ext cx="11571605" cy="889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583045" algn="l"/>
              </a:tabLst>
            </a:pPr>
            <a:r>
              <a:rPr sz="5700" spc="-95" dirty="0"/>
              <a:t>CONTENIDO</a:t>
            </a:r>
            <a:r>
              <a:rPr sz="5700" dirty="0"/>
              <a:t> </a:t>
            </a:r>
            <a:r>
              <a:rPr sz="5700" spc="-60" dirty="0"/>
              <a:t>DE</a:t>
            </a:r>
            <a:r>
              <a:rPr sz="5700" dirty="0"/>
              <a:t> </a:t>
            </a:r>
            <a:r>
              <a:rPr sz="5700" spc="-65" dirty="0"/>
              <a:t>LA	</a:t>
            </a:r>
            <a:r>
              <a:rPr sz="5700" spc="-155" dirty="0"/>
              <a:t>PRESENTACIÓN</a:t>
            </a:r>
            <a:endParaRPr sz="5700"/>
          </a:p>
        </p:txBody>
      </p:sp>
      <p:sp>
        <p:nvSpPr>
          <p:cNvPr id="3" name="object 3"/>
          <p:cNvSpPr txBox="1"/>
          <p:nvPr/>
        </p:nvSpPr>
        <p:spPr>
          <a:xfrm>
            <a:off x="845145" y="3543604"/>
            <a:ext cx="213360" cy="466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spc="430" dirty="0">
                <a:solidFill>
                  <a:srgbClr val="535353"/>
                </a:solidFill>
                <a:latin typeface="Gill Sans MT"/>
                <a:cs typeface="Gill Sans MT"/>
              </a:rPr>
              <a:t>•</a:t>
            </a:r>
            <a:endParaRPr sz="2950">
              <a:latin typeface="Gill Sans MT"/>
              <a:cs typeface="Gill Sans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76946" y="3526536"/>
            <a:ext cx="2346960" cy="1045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100"/>
              </a:lnSpc>
              <a:tabLst>
                <a:tab pos="539115" algn="l"/>
              </a:tabLst>
            </a:pPr>
            <a:r>
              <a:rPr sz="3600" spc="-80" dirty="0">
                <a:solidFill>
                  <a:srgbClr val="535353"/>
                </a:solidFill>
                <a:latin typeface="Gill Sans MT"/>
                <a:cs typeface="Gill Sans MT"/>
              </a:rPr>
              <a:t>1.	</a:t>
            </a:r>
            <a:r>
              <a:rPr sz="3600" spc="-55" dirty="0">
                <a:solidFill>
                  <a:srgbClr val="535353"/>
                </a:solidFill>
                <a:latin typeface="Gill Sans MT"/>
                <a:cs typeface="Gill Sans MT"/>
              </a:rPr>
              <a:t>Situación  </a:t>
            </a:r>
            <a:r>
              <a:rPr sz="3600" dirty="0">
                <a:solidFill>
                  <a:srgbClr val="535353"/>
                </a:solidFill>
                <a:latin typeface="Gill Sans MT"/>
                <a:cs typeface="Gill Sans MT"/>
              </a:rPr>
              <a:t>P</a:t>
            </a:r>
            <a:r>
              <a:rPr sz="3600" spc="-75" dirty="0">
                <a:solidFill>
                  <a:srgbClr val="535353"/>
                </a:solidFill>
                <a:latin typeface="Gill Sans MT"/>
                <a:cs typeface="Gill Sans MT"/>
              </a:rPr>
              <a:t>ro</a:t>
            </a:r>
            <a:r>
              <a:rPr sz="3600" spc="-135" dirty="0">
                <a:solidFill>
                  <a:srgbClr val="535353"/>
                </a:solidFill>
                <a:latin typeface="Gill Sans MT"/>
                <a:cs typeface="Gill Sans MT"/>
              </a:rPr>
              <a:t>b</a:t>
            </a:r>
            <a:r>
              <a:rPr sz="3600" spc="-30" dirty="0">
                <a:solidFill>
                  <a:srgbClr val="535353"/>
                </a:solidFill>
                <a:latin typeface="Gill Sans MT"/>
                <a:cs typeface="Gill Sans MT"/>
              </a:rPr>
              <a:t>lemá</a:t>
            </a:r>
            <a:r>
              <a:rPr sz="3600" spc="-114" dirty="0">
                <a:solidFill>
                  <a:srgbClr val="535353"/>
                </a:solidFill>
                <a:latin typeface="Gill Sans MT"/>
                <a:cs typeface="Gill Sans MT"/>
              </a:rPr>
              <a:t>t</a:t>
            </a:r>
            <a:r>
              <a:rPr sz="3600" spc="-65" dirty="0">
                <a:solidFill>
                  <a:srgbClr val="535353"/>
                </a:solidFill>
                <a:latin typeface="Gill Sans MT"/>
                <a:cs typeface="Gill Sans MT"/>
              </a:rPr>
              <a:t>ica</a:t>
            </a:r>
            <a:endParaRPr sz="3600">
              <a:latin typeface="Gill Sans MT"/>
              <a:cs typeface="Gill Sans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5145" y="5067604"/>
            <a:ext cx="213360" cy="466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spc="430" dirty="0">
                <a:solidFill>
                  <a:srgbClr val="535353"/>
                </a:solidFill>
                <a:latin typeface="Gill Sans MT"/>
                <a:cs typeface="Gill Sans MT"/>
              </a:rPr>
              <a:t>•</a:t>
            </a:r>
            <a:endParaRPr sz="2950">
              <a:latin typeface="Gill Sans M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76946" y="5009896"/>
            <a:ext cx="4227830" cy="565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39115" algn="l"/>
              </a:tabLst>
            </a:pPr>
            <a:r>
              <a:rPr sz="3600" spc="-80" dirty="0">
                <a:solidFill>
                  <a:srgbClr val="535353"/>
                </a:solidFill>
                <a:latin typeface="Gill Sans MT"/>
                <a:cs typeface="Gill Sans MT"/>
              </a:rPr>
              <a:t>2.	</a:t>
            </a:r>
            <a:r>
              <a:rPr sz="3600" spc="-55" dirty="0">
                <a:solidFill>
                  <a:srgbClr val="535353"/>
                </a:solidFill>
                <a:latin typeface="Gill Sans MT"/>
                <a:cs typeface="Gill Sans MT"/>
              </a:rPr>
              <a:t>Propuesta-</a:t>
            </a:r>
            <a:r>
              <a:rPr sz="3600" spc="-7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3600" spc="-90" dirty="0">
                <a:solidFill>
                  <a:srgbClr val="535353"/>
                </a:solidFill>
                <a:latin typeface="Gill Sans MT"/>
                <a:cs typeface="Gill Sans MT"/>
              </a:rPr>
              <a:t>Proyecto</a:t>
            </a:r>
            <a:endParaRPr sz="3600">
              <a:latin typeface="Gill Sans MT"/>
              <a:cs typeface="Gill Sans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45145" y="6070904"/>
            <a:ext cx="213360" cy="466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spc="430" dirty="0">
                <a:solidFill>
                  <a:srgbClr val="535353"/>
                </a:solidFill>
                <a:latin typeface="Gill Sans MT"/>
                <a:cs typeface="Gill Sans MT"/>
              </a:rPr>
              <a:t>•</a:t>
            </a:r>
            <a:endParaRPr sz="295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76946" y="6013196"/>
            <a:ext cx="2362835" cy="565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39115" algn="l"/>
              </a:tabLst>
            </a:pPr>
            <a:r>
              <a:rPr sz="3600" spc="-80" dirty="0">
                <a:solidFill>
                  <a:srgbClr val="535353"/>
                </a:solidFill>
                <a:latin typeface="Gill Sans MT"/>
                <a:cs typeface="Gill Sans MT"/>
              </a:rPr>
              <a:t>3.	</a:t>
            </a:r>
            <a:r>
              <a:rPr sz="3600" spc="-50" dirty="0">
                <a:solidFill>
                  <a:srgbClr val="535353"/>
                </a:solidFill>
                <a:latin typeface="Gill Sans MT"/>
                <a:cs typeface="Gill Sans MT"/>
              </a:rPr>
              <a:t>Beneficios</a:t>
            </a:r>
            <a:endParaRPr sz="360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45145" y="7074204"/>
            <a:ext cx="213360" cy="466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spc="430" dirty="0">
                <a:solidFill>
                  <a:srgbClr val="535353"/>
                </a:solidFill>
                <a:latin typeface="Gill Sans MT"/>
                <a:cs typeface="Gill Sans MT"/>
              </a:rPr>
              <a:t>•</a:t>
            </a:r>
            <a:endParaRPr sz="295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76946" y="7016495"/>
            <a:ext cx="2835275" cy="565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39115" algn="l"/>
              </a:tabLst>
            </a:pPr>
            <a:r>
              <a:rPr sz="3600" spc="-80" dirty="0">
                <a:solidFill>
                  <a:srgbClr val="535353"/>
                </a:solidFill>
                <a:latin typeface="Gill Sans MT"/>
                <a:cs typeface="Gill Sans MT"/>
              </a:rPr>
              <a:t>4.	</a:t>
            </a:r>
            <a:r>
              <a:rPr sz="3600" spc="-114" dirty="0">
                <a:solidFill>
                  <a:srgbClr val="535353"/>
                </a:solidFill>
                <a:latin typeface="Gill Sans MT"/>
                <a:cs typeface="Gill Sans MT"/>
              </a:rPr>
              <a:t>C</a:t>
            </a:r>
            <a:r>
              <a:rPr sz="3600" spc="-100" dirty="0">
                <a:solidFill>
                  <a:srgbClr val="535353"/>
                </a:solidFill>
                <a:latin typeface="Gill Sans MT"/>
                <a:cs typeface="Gill Sans MT"/>
              </a:rPr>
              <a:t>ron</a:t>
            </a:r>
            <a:r>
              <a:rPr sz="3600" spc="-20" dirty="0">
                <a:solidFill>
                  <a:srgbClr val="535353"/>
                </a:solidFill>
                <a:latin typeface="Gill Sans MT"/>
                <a:cs typeface="Gill Sans MT"/>
              </a:rPr>
              <a:t>og</a:t>
            </a:r>
            <a:r>
              <a:rPr sz="3600" spc="-145" dirty="0">
                <a:solidFill>
                  <a:srgbClr val="535353"/>
                </a:solidFill>
                <a:latin typeface="Gill Sans MT"/>
                <a:cs typeface="Gill Sans MT"/>
              </a:rPr>
              <a:t>r</a:t>
            </a:r>
            <a:r>
              <a:rPr sz="3600" dirty="0">
                <a:solidFill>
                  <a:srgbClr val="535353"/>
                </a:solidFill>
                <a:latin typeface="Gill Sans MT"/>
                <a:cs typeface="Gill Sans MT"/>
              </a:rPr>
              <a:t>ama</a:t>
            </a:r>
            <a:endParaRPr sz="360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45145" y="8077504"/>
            <a:ext cx="213360" cy="466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50" spc="430" dirty="0">
                <a:solidFill>
                  <a:srgbClr val="535353"/>
                </a:solidFill>
                <a:latin typeface="Gill Sans MT"/>
                <a:cs typeface="Gill Sans MT"/>
              </a:rPr>
              <a:t>•</a:t>
            </a:r>
            <a:endParaRPr sz="2950">
              <a:latin typeface="Gill Sans MT"/>
              <a:cs typeface="Gill Sans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76946" y="8060435"/>
            <a:ext cx="4254500" cy="1045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100"/>
              </a:lnSpc>
            </a:pPr>
            <a:r>
              <a:rPr sz="3600" spc="-80" dirty="0">
                <a:solidFill>
                  <a:srgbClr val="535353"/>
                </a:solidFill>
                <a:latin typeface="Gill Sans MT"/>
                <a:cs typeface="Gill Sans MT"/>
              </a:rPr>
              <a:t>5. </a:t>
            </a:r>
            <a:r>
              <a:rPr sz="3600" spc="-40" dirty="0">
                <a:solidFill>
                  <a:srgbClr val="535353"/>
                </a:solidFill>
                <a:latin typeface="Gill Sans MT"/>
                <a:cs typeface="Gill Sans MT"/>
              </a:rPr>
              <a:t>Diagrama </a:t>
            </a:r>
            <a:r>
              <a:rPr sz="3600" dirty="0">
                <a:solidFill>
                  <a:srgbClr val="535353"/>
                </a:solidFill>
                <a:latin typeface="Gill Sans MT"/>
                <a:cs typeface="Gill Sans MT"/>
              </a:rPr>
              <a:t>de</a:t>
            </a:r>
            <a:r>
              <a:rPr sz="3600" spc="-21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3600" spc="-55" dirty="0">
                <a:solidFill>
                  <a:srgbClr val="535353"/>
                </a:solidFill>
                <a:latin typeface="Gill Sans MT"/>
                <a:cs typeface="Gill Sans MT"/>
              </a:rPr>
              <a:t>trabajo-  </a:t>
            </a:r>
            <a:r>
              <a:rPr sz="3600" spc="-45" dirty="0">
                <a:solidFill>
                  <a:srgbClr val="535353"/>
                </a:solidFill>
                <a:latin typeface="Gill Sans MT"/>
                <a:cs typeface="Gill Sans MT"/>
              </a:rPr>
              <a:t>Avance</a:t>
            </a:r>
            <a:endParaRPr sz="3600">
              <a:latin typeface="Gill Sans MT"/>
              <a:cs typeface="Gill Sans M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121400" y="3492500"/>
            <a:ext cx="6477000" cy="392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117767" y="7509878"/>
            <a:ext cx="4901565" cy="335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spc="-55" dirty="0">
                <a:solidFill>
                  <a:srgbClr val="535353"/>
                </a:solidFill>
                <a:latin typeface="Gill Sans MT"/>
                <a:cs typeface="Gill Sans MT"/>
              </a:rPr>
              <a:t>Foto: </a:t>
            </a:r>
            <a:r>
              <a:rPr sz="2100" spc="-40" dirty="0">
                <a:solidFill>
                  <a:srgbClr val="535353"/>
                </a:solidFill>
                <a:latin typeface="Gill Sans MT"/>
                <a:cs typeface="Gill Sans MT"/>
              </a:rPr>
              <a:t>Estación </a:t>
            </a:r>
            <a:r>
              <a:rPr sz="2100" spc="-55" dirty="0">
                <a:solidFill>
                  <a:srgbClr val="535353"/>
                </a:solidFill>
                <a:latin typeface="Gill Sans MT"/>
                <a:cs typeface="Gill Sans MT"/>
              </a:rPr>
              <a:t>Pedro </a:t>
            </a:r>
            <a:r>
              <a:rPr sz="2100" spc="-35" dirty="0">
                <a:solidFill>
                  <a:srgbClr val="535353"/>
                </a:solidFill>
                <a:latin typeface="Gill Sans MT"/>
                <a:cs typeface="Gill Sans MT"/>
              </a:rPr>
              <a:t>Vicente </a:t>
            </a:r>
            <a:r>
              <a:rPr sz="2100" spc="-30" dirty="0">
                <a:solidFill>
                  <a:srgbClr val="535353"/>
                </a:solidFill>
                <a:latin typeface="Gill Sans MT"/>
                <a:cs typeface="Gill Sans MT"/>
              </a:rPr>
              <a:t>Maldonado,</a:t>
            </a:r>
            <a:r>
              <a:rPr sz="2100" spc="-434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100" spc="-35" dirty="0">
                <a:solidFill>
                  <a:srgbClr val="535353"/>
                </a:solidFill>
                <a:latin typeface="Gill Sans MT"/>
                <a:cs typeface="Gill Sans MT"/>
              </a:rPr>
              <a:t>INAE</a:t>
            </a:r>
            <a:endParaRPr sz="2100">
              <a:latin typeface="Gill Sans MT"/>
              <a:cs typeface="Gill Sans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0538904" y="8559800"/>
            <a:ext cx="2465895" cy="1193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39700" y="139700"/>
            <a:ext cx="1663700" cy="1765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902700" y="368300"/>
            <a:ext cx="4038600" cy="9652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175500" y="127000"/>
            <a:ext cx="1663700" cy="1435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04293" y="3017342"/>
            <a:ext cx="406400" cy="187325"/>
          </a:xfrm>
          <a:custGeom>
            <a:avLst/>
            <a:gdLst/>
            <a:ahLst/>
            <a:cxnLst/>
            <a:rect l="l" t="t" r="r" b="b"/>
            <a:pathLst>
              <a:path w="406400" h="187325">
                <a:moveTo>
                  <a:pt x="0" y="93477"/>
                </a:moveTo>
                <a:lnTo>
                  <a:pt x="406274" y="93477"/>
                </a:lnTo>
              </a:path>
            </a:pathLst>
          </a:custGeom>
          <a:ln w="186955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573558" y="2967278"/>
            <a:ext cx="136525" cy="111125"/>
          </a:xfrm>
          <a:custGeom>
            <a:avLst/>
            <a:gdLst/>
            <a:ahLst/>
            <a:cxnLst/>
            <a:rect l="l" t="t" r="r" b="b"/>
            <a:pathLst>
              <a:path w="136525" h="111125">
                <a:moveTo>
                  <a:pt x="0" y="0"/>
                </a:moveTo>
                <a:lnTo>
                  <a:pt x="50965" y="110756"/>
                </a:lnTo>
                <a:lnTo>
                  <a:pt x="136232" y="4406"/>
                </a:lnTo>
                <a:lnTo>
                  <a:pt x="0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747499" y="283781"/>
            <a:ext cx="7050405" cy="704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500" spc="-120" dirty="0"/>
              <a:t>SITUACIÓN</a:t>
            </a:r>
            <a:r>
              <a:rPr sz="4500" spc="-95" dirty="0"/>
              <a:t> </a:t>
            </a:r>
            <a:r>
              <a:rPr sz="4500" spc="-65" dirty="0"/>
              <a:t>PROBLEMÁTICA</a:t>
            </a:r>
            <a:endParaRPr sz="4500"/>
          </a:p>
        </p:txBody>
      </p:sp>
      <p:sp>
        <p:nvSpPr>
          <p:cNvPr id="5" name="object 5"/>
          <p:cNvSpPr/>
          <p:nvPr/>
        </p:nvSpPr>
        <p:spPr>
          <a:xfrm>
            <a:off x="127000" y="4102100"/>
            <a:ext cx="5537200" cy="3213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5100" y="1397000"/>
            <a:ext cx="3048000" cy="3200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035300" y="1397000"/>
            <a:ext cx="3225800" cy="596900"/>
          </a:xfrm>
          <a:prstGeom prst="rect">
            <a:avLst/>
          </a:prstGeom>
          <a:solidFill>
            <a:srgbClr val="AB1802"/>
          </a:solidFill>
        </p:spPr>
        <p:txBody>
          <a:bodyPr vert="horz" wrap="square" lIns="0" tIns="8890" rIns="0" bIns="0" rtlCol="0">
            <a:spAutoFit/>
          </a:bodyPr>
          <a:lstStyle/>
          <a:p>
            <a:pPr marL="59690">
              <a:lnSpc>
                <a:spcPct val="100000"/>
              </a:lnSpc>
              <a:spcBef>
                <a:spcPts val="70"/>
              </a:spcBef>
            </a:pPr>
            <a:r>
              <a:rPr sz="3400" spc="-50" dirty="0">
                <a:solidFill>
                  <a:srgbClr val="FFFFFF"/>
                </a:solidFill>
                <a:latin typeface="Gill Sans MT"/>
                <a:cs typeface="Gill Sans MT"/>
              </a:rPr>
              <a:t>ANTECEDENTES</a:t>
            </a:r>
            <a:endParaRPr sz="3400">
              <a:latin typeface="Gill Sans MT"/>
              <a:cs typeface="Gill Sans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711944" y="2749554"/>
            <a:ext cx="2705100" cy="673100"/>
          </a:xfrm>
          <a:custGeom>
            <a:avLst/>
            <a:gdLst/>
            <a:ahLst/>
            <a:cxnLst/>
            <a:rect l="l" t="t" r="r" b="b"/>
            <a:pathLst>
              <a:path w="2705100" h="673100">
                <a:moveTo>
                  <a:pt x="0" y="0"/>
                </a:moveTo>
                <a:lnTo>
                  <a:pt x="2705105" y="0"/>
                </a:lnTo>
                <a:lnTo>
                  <a:pt x="2705105" y="673099"/>
                </a:lnTo>
                <a:lnTo>
                  <a:pt x="0" y="67309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774167" y="2787866"/>
            <a:ext cx="258064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140" dirty="0">
                <a:solidFill>
                  <a:srgbClr val="535353"/>
                </a:solidFill>
                <a:latin typeface="Gill Sans MT"/>
                <a:cs typeface="Gill Sans MT"/>
              </a:rPr>
              <a:t>&gt; </a:t>
            </a:r>
            <a:r>
              <a:rPr sz="1900" spc="-40" dirty="0">
                <a:solidFill>
                  <a:srgbClr val="535353"/>
                </a:solidFill>
                <a:latin typeface="Gill Sans MT"/>
                <a:cs typeface="Gill Sans MT"/>
              </a:rPr>
              <a:t>Infraestructura</a:t>
            </a:r>
            <a:r>
              <a:rPr sz="1900" spc="-19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900" spc="-25" dirty="0">
                <a:solidFill>
                  <a:srgbClr val="535353"/>
                </a:solidFill>
                <a:latin typeface="Gill Sans MT"/>
                <a:cs typeface="Gill Sans MT"/>
              </a:rPr>
              <a:t>operativa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976465" y="3067265"/>
            <a:ext cx="217614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-25" dirty="0">
                <a:solidFill>
                  <a:srgbClr val="535353"/>
                </a:solidFill>
                <a:latin typeface="Gill Sans MT"/>
                <a:cs typeface="Gill Sans MT"/>
              </a:rPr>
              <a:t>(vivienda,</a:t>
            </a:r>
            <a:r>
              <a:rPr sz="1900" spc="-20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900" spc="-35" dirty="0">
                <a:solidFill>
                  <a:srgbClr val="535353"/>
                </a:solidFill>
                <a:latin typeface="Gill Sans MT"/>
                <a:cs typeface="Gill Sans MT"/>
              </a:rPr>
              <a:t>laboratorios)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299700" y="5397500"/>
            <a:ext cx="2324100" cy="622300"/>
          </a:xfrm>
          <a:prstGeom prst="rect">
            <a:avLst/>
          </a:prstGeom>
          <a:solidFill>
            <a:srgbClr val="AB1802"/>
          </a:solidFill>
        </p:spPr>
        <p:txBody>
          <a:bodyPr vert="horz" wrap="square" lIns="0" tIns="4445" rIns="0" bIns="0" rtlCol="0">
            <a:spAutoFit/>
          </a:bodyPr>
          <a:lstStyle/>
          <a:p>
            <a:pPr marL="57150">
              <a:lnSpc>
                <a:spcPct val="100000"/>
              </a:lnSpc>
              <a:spcBef>
                <a:spcPts val="35"/>
              </a:spcBef>
            </a:pPr>
            <a:r>
              <a:rPr sz="3600" spc="-55" dirty="0">
                <a:solidFill>
                  <a:srgbClr val="FFFFFF"/>
                </a:solidFill>
                <a:latin typeface="Gill Sans MT"/>
                <a:cs typeface="Gill Sans MT"/>
              </a:rPr>
              <a:t>PROBLEMA</a:t>
            </a:r>
            <a:endParaRPr sz="3600">
              <a:latin typeface="Gill Sans MT"/>
              <a:cs typeface="Gill Sans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953494" y="6057901"/>
            <a:ext cx="3937000" cy="1003300"/>
          </a:xfrm>
          <a:custGeom>
            <a:avLst/>
            <a:gdLst/>
            <a:ahLst/>
            <a:cxnLst/>
            <a:rect l="l" t="t" r="r" b="b"/>
            <a:pathLst>
              <a:path w="3937000" h="1003300">
                <a:moveTo>
                  <a:pt x="0" y="0"/>
                </a:moveTo>
                <a:lnTo>
                  <a:pt x="3937005" y="0"/>
                </a:lnTo>
                <a:lnTo>
                  <a:pt x="3937005" y="1003299"/>
                </a:lnTo>
                <a:lnTo>
                  <a:pt x="0" y="1003299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FF26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021902" y="6123317"/>
            <a:ext cx="3804285" cy="8839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91160">
              <a:lnSpc>
                <a:spcPts val="2300"/>
              </a:lnSpc>
            </a:pPr>
            <a:r>
              <a:rPr sz="2000" spc="-20" dirty="0">
                <a:solidFill>
                  <a:srgbClr val="535353"/>
                </a:solidFill>
                <a:latin typeface="Gill Sans MT"/>
                <a:cs typeface="Gill Sans MT"/>
              </a:rPr>
              <a:t>Aumento </a:t>
            </a:r>
            <a:r>
              <a:rPr sz="2000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2000" spc="-20" dirty="0">
                <a:solidFill>
                  <a:srgbClr val="535353"/>
                </a:solidFill>
                <a:latin typeface="Gill Sans MT"/>
                <a:cs typeface="Gill Sans MT"/>
              </a:rPr>
              <a:t>efluentes </a:t>
            </a:r>
            <a:r>
              <a:rPr sz="2000" spc="-45" dirty="0">
                <a:solidFill>
                  <a:srgbClr val="535353"/>
                </a:solidFill>
                <a:latin typeface="Gill Sans MT"/>
                <a:cs typeface="Gill Sans MT"/>
              </a:rPr>
              <a:t>sólidos  </a:t>
            </a:r>
            <a:r>
              <a:rPr sz="2000" spc="-35" dirty="0">
                <a:solidFill>
                  <a:srgbClr val="535353"/>
                </a:solidFill>
                <a:latin typeface="Gill Sans MT"/>
                <a:cs typeface="Gill Sans MT"/>
              </a:rPr>
              <a:t>líquidos </a:t>
            </a:r>
            <a:r>
              <a:rPr sz="2000" spc="-45" dirty="0">
                <a:solidFill>
                  <a:srgbClr val="535353"/>
                </a:solidFill>
                <a:latin typeface="Gill Sans MT"/>
                <a:cs typeface="Gill Sans MT"/>
              </a:rPr>
              <a:t>y </a:t>
            </a:r>
            <a:r>
              <a:rPr sz="2000" spc="-30" dirty="0">
                <a:solidFill>
                  <a:srgbClr val="535353"/>
                </a:solidFill>
                <a:latin typeface="Gill Sans MT"/>
                <a:cs typeface="Gill Sans MT"/>
              </a:rPr>
              <a:t>gaseosos </a:t>
            </a:r>
            <a:r>
              <a:rPr sz="2000" spc="15" dirty="0">
                <a:solidFill>
                  <a:srgbClr val="535353"/>
                </a:solidFill>
                <a:latin typeface="Gill Sans MT"/>
                <a:cs typeface="Gill Sans MT"/>
              </a:rPr>
              <a:t>( </a:t>
            </a:r>
            <a:r>
              <a:rPr sz="2000" dirty="0">
                <a:solidFill>
                  <a:srgbClr val="535353"/>
                </a:solidFill>
                <a:latin typeface="Gill Sans MT"/>
                <a:cs typeface="Gill Sans MT"/>
              </a:rPr>
              <a:t>200 </a:t>
            </a:r>
            <a:r>
              <a:rPr sz="2000" spc="-60" dirty="0">
                <a:solidFill>
                  <a:srgbClr val="535353"/>
                </a:solidFill>
                <a:latin typeface="Gill Sans MT"/>
                <a:cs typeface="Gill Sans MT"/>
              </a:rPr>
              <a:t>Tn.</a:t>
            </a:r>
            <a:r>
              <a:rPr sz="2000" spc="-37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00" spc="-40" dirty="0">
                <a:solidFill>
                  <a:srgbClr val="535353"/>
                </a:solidFill>
                <a:latin typeface="Gill Sans MT"/>
                <a:cs typeface="Gill Sans MT"/>
              </a:rPr>
              <a:t>Residuos</a:t>
            </a:r>
            <a:endParaRPr sz="2000">
              <a:latin typeface="Gill Sans MT"/>
              <a:cs typeface="Gill Sans MT"/>
            </a:endParaRPr>
          </a:p>
          <a:p>
            <a:pPr marL="461009">
              <a:lnSpc>
                <a:spcPts val="2240"/>
              </a:lnSpc>
            </a:pPr>
            <a:r>
              <a:rPr sz="2000" spc="-85" dirty="0">
                <a:solidFill>
                  <a:srgbClr val="535353"/>
                </a:solidFill>
                <a:latin typeface="Gill Sans MT"/>
                <a:cs typeface="Gill Sans MT"/>
              </a:rPr>
              <a:t>,</a:t>
            </a:r>
            <a:r>
              <a:rPr sz="2000" spc="-17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00" spc="-20" dirty="0">
                <a:solidFill>
                  <a:srgbClr val="535353"/>
                </a:solidFill>
                <a:latin typeface="Gill Sans MT"/>
                <a:cs typeface="Gill Sans MT"/>
              </a:rPr>
              <a:t>2015.</a:t>
            </a:r>
            <a:r>
              <a:rPr sz="2000" spc="-17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00" spc="-35" dirty="0">
                <a:solidFill>
                  <a:srgbClr val="535353"/>
                </a:solidFill>
                <a:latin typeface="Gill Sans MT"/>
                <a:cs typeface="Gill Sans MT"/>
              </a:rPr>
              <a:t>Fuente:</a:t>
            </a:r>
            <a:r>
              <a:rPr sz="1700" spc="-24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00" spc="-15" dirty="0">
                <a:solidFill>
                  <a:srgbClr val="535353"/>
                </a:solidFill>
                <a:latin typeface="Gill Sans MT"/>
                <a:cs typeface="Gill Sans MT"/>
              </a:rPr>
              <a:t>Armada</a:t>
            </a:r>
            <a:r>
              <a:rPr sz="1700" spc="-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00" dirty="0">
                <a:solidFill>
                  <a:srgbClr val="535353"/>
                </a:solidFill>
                <a:latin typeface="Gill Sans MT"/>
                <a:cs typeface="Gill Sans MT"/>
              </a:rPr>
              <a:t>de</a:t>
            </a:r>
            <a:r>
              <a:rPr sz="1700" spc="-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700" spc="-30" dirty="0">
                <a:solidFill>
                  <a:srgbClr val="535353"/>
                </a:solidFill>
                <a:latin typeface="Gill Sans MT"/>
                <a:cs typeface="Gill Sans MT"/>
              </a:rPr>
              <a:t>Chile</a:t>
            </a:r>
            <a:r>
              <a:rPr sz="2000" spc="-30" dirty="0">
                <a:solidFill>
                  <a:srgbClr val="535353"/>
                </a:solidFill>
                <a:latin typeface="Gill Sans MT"/>
                <a:cs typeface="Gill Sans MT"/>
              </a:rPr>
              <a:t>)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8451851" y="7753344"/>
            <a:ext cx="2349500" cy="698500"/>
          </a:xfrm>
          <a:custGeom>
            <a:avLst/>
            <a:gdLst/>
            <a:ahLst/>
            <a:cxnLst/>
            <a:rect l="l" t="t" r="r" b="b"/>
            <a:pathLst>
              <a:path w="2349500" h="698500">
                <a:moveTo>
                  <a:pt x="0" y="0"/>
                </a:moveTo>
                <a:lnTo>
                  <a:pt x="2349498" y="0"/>
                </a:lnTo>
                <a:lnTo>
                  <a:pt x="2349498" y="698500"/>
                </a:lnTo>
                <a:lnTo>
                  <a:pt x="0" y="6985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8583624" y="7805661"/>
            <a:ext cx="2075180" cy="579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85" indent="-20320">
              <a:lnSpc>
                <a:spcPts val="2300"/>
              </a:lnSpc>
              <a:tabLst>
                <a:tab pos="1124585" algn="l"/>
                <a:tab pos="1734820" algn="l"/>
              </a:tabLst>
            </a:pPr>
            <a:r>
              <a:rPr sz="2000" u="sng" spc="-35" dirty="0">
                <a:solidFill>
                  <a:srgbClr val="535353"/>
                </a:solidFill>
                <a:latin typeface="Gill Sans MT"/>
                <a:cs typeface="Gill Sans MT"/>
              </a:rPr>
              <a:t>GDL</a:t>
            </a:r>
            <a:r>
              <a:rPr sz="2000" spc="-35" dirty="0">
                <a:solidFill>
                  <a:srgbClr val="535353"/>
                </a:solidFill>
                <a:latin typeface="Gill Sans MT"/>
                <a:cs typeface="Gill Sans MT"/>
              </a:rPr>
              <a:t>	</a:t>
            </a:r>
            <a:r>
              <a:rPr sz="2000" spc="-20" dirty="0">
                <a:solidFill>
                  <a:srgbClr val="535353"/>
                </a:solidFill>
                <a:latin typeface="Gill Sans MT"/>
                <a:cs typeface="Gill Sans MT"/>
              </a:rPr>
              <a:t>Dific</a:t>
            </a:r>
            <a:r>
              <a:rPr sz="2000" spc="-40" dirty="0">
                <a:solidFill>
                  <a:srgbClr val="535353"/>
                </a:solidFill>
                <a:latin typeface="Gill Sans MT"/>
                <a:cs typeface="Gill Sans MT"/>
              </a:rPr>
              <a:t>u</a:t>
            </a:r>
            <a:r>
              <a:rPr sz="2000" spc="-65" dirty="0">
                <a:solidFill>
                  <a:srgbClr val="535353"/>
                </a:solidFill>
                <a:latin typeface="Gill Sans MT"/>
                <a:cs typeface="Gill Sans MT"/>
              </a:rPr>
              <a:t>lt</a:t>
            </a:r>
            <a:r>
              <a:rPr sz="2000" dirty="0">
                <a:solidFill>
                  <a:srgbClr val="535353"/>
                </a:solidFill>
                <a:latin typeface="Gill Sans MT"/>
                <a:cs typeface="Gill Sans MT"/>
              </a:rPr>
              <a:t>ad  </a:t>
            </a:r>
            <a:r>
              <a:rPr sz="2000" spc="-30" dirty="0">
                <a:solidFill>
                  <a:srgbClr val="535353"/>
                </a:solidFill>
                <a:latin typeface="Gill Sans MT"/>
                <a:cs typeface="Gill Sans MT"/>
              </a:rPr>
              <a:t>operativa</a:t>
            </a:r>
            <a:r>
              <a:rPr sz="2000" spc="2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00" spc="-30" dirty="0">
                <a:solidFill>
                  <a:srgbClr val="535353"/>
                </a:solidFill>
                <a:latin typeface="Gill Sans MT"/>
                <a:cs typeface="Gill Sans MT"/>
              </a:rPr>
              <a:t>(Bajas	</a:t>
            </a:r>
            <a:r>
              <a:rPr sz="2000" spc="-25" dirty="0">
                <a:solidFill>
                  <a:srgbClr val="535353"/>
                </a:solidFill>
                <a:latin typeface="Gill Sans MT"/>
                <a:cs typeface="Gill Sans MT"/>
              </a:rPr>
              <a:t>ºT)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915649" y="7727951"/>
            <a:ext cx="1955800" cy="952500"/>
          </a:xfrm>
          <a:prstGeom prst="rect">
            <a:avLst/>
          </a:prstGeom>
          <a:ln w="12700">
            <a:solidFill>
              <a:srgbClr val="808785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7620" algn="ctr">
              <a:lnSpc>
                <a:spcPts val="2240"/>
              </a:lnSpc>
              <a:spcBef>
                <a:spcPts val="275"/>
              </a:spcBef>
            </a:pPr>
            <a:r>
              <a:rPr sz="1900" u="sng" spc="-30" dirty="0">
                <a:solidFill>
                  <a:srgbClr val="535353"/>
                </a:solidFill>
                <a:latin typeface="Gill Sans MT"/>
                <a:cs typeface="Gill Sans MT"/>
              </a:rPr>
              <a:t>GRS</a:t>
            </a:r>
            <a:endParaRPr sz="1900">
              <a:latin typeface="Gill Sans MT"/>
              <a:cs typeface="Gill Sans MT"/>
            </a:endParaRPr>
          </a:p>
          <a:p>
            <a:pPr marL="109220" marR="93345" indent="19050" algn="ctr">
              <a:lnSpc>
                <a:spcPts val="2200"/>
              </a:lnSpc>
              <a:spcBef>
                <a:spcPts val="100"/>
              </a:spcBef>
            </a:pPr>
            <a:r>
              <a:rPr sz="1900" spc="-40" dirty="0">
                <a:solidFill>
                  <a:srgbClr val="535353"/>
                </a:solidFill>
                <a:latin typeface="Gill Sans MT"/>
                <a:cs typeface="Gill Sans MT"/>
              </a:rPr>
              <a:t>Incineración,  </a:t>
            </a:r>
            <a:r>
              <a:rPr sz="1900" spc="-25" dirty="0">
                <a:solidFill>
                  <a:srgbClr val="535353"/>
                </a:solidFill>
                <a:latin typeface="Gill Sans MT"/>
                <a:cs typeface="Gill Sans MT"/>
              </a:rPr>
              <a:t>transporte </a:t>
            </a:r>
            <a:r>
              <a:rPr sz="1900" dirty="0">
                <a:solidFill>
                  <a:srgbClr val="535353"/>
                </a:solidFill>
                <a:latin typeface="Gill Sans MT"/>
                <a:cs typeface="Gill Sans MT"/>
              </a:rPr>
              <a:t>a</a:t>
            </a:r>
            <a:r>
              <a:rPr sz="1900" spc="-6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900" spc="-40" dirty="0">
                <a:solidFill>
                  <a:srgbClr val="535353"/>
                </a:solidFill>
                <a:latin typeface="Gill Sans MT"/>
                <a:cs typeface="Gill Sans MT"/>
              </a:rPr>
              <a:t>Chile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137154" y="7562851"/>
            <a:ext cx="2730500" cy="1282700"/>
          </a:xfrm>
          <a:custGeom>
            <a:avLst/>
            <a:gdLst/>
            <a:ahLst/>
            <a:cxnLst/>
            <a:rect l="l" t="t" r="r" b="b"/>
            <a:pathLst>
              <a:path w="2730500" h="1282700">
                <a:moveTo>
                  <a:pt x="0" y="0"/>
                </a:moveTo>
                <a:lnTo>
                  <a:pt x="2730495" y="0"/>
                </a:lnTo>
                <a:lnTo>
                  <a:pt x="2730495" y="1282698"/>
                </a:lnTo>
                <a:lnTo>
                  <a:pt x="0" y="1282698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253685" y="7621663"/>
            <a:ext cx="2498090" cy="1176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 algn="ctr">
              <a:lnSpc>
                <a:spcPts val="2300"/>
              </a:lnSpc>
            </a:pPr>
            <a:r>
              <a:rPr sz="2000" spc="-30" dirty="0">
                <a:solidFill>
                  <a:srgbClr val="535353"/>
                </a:solidFill>
                <a:latin typeface="Gill Sans MT"/>
                <a:cs typeface="Gill Sans MT"/>
              </a:rPr>
              <a:t>Lodos </a:t>
            </a:r>
            <a:r>
              <a:rPr sz="2000" spc="-75" dirty="0">
                <a:solidFill>
                  <a:srgbClr val="535353"/>
                </a:solidFill>
                <a:latin typeface="Gill Sans MT"/>
                <a:cs typeface="Gill Sans MT"/>
              </a:rPr>
              <a:t>R. </a:t>
            </a:r>
            <a:r>
              <a:rPr sz="2000" spc="-35" dirty="0">
                <a:solidFill>
                  <a:srgbClr val="535353"/>
                </a:solidFill>
                <a:latin typeface="Gill Sans MT"/>
                <a:cs typeface="Gill Sans MT"/>
              </a:rPr>
              <a:t>son  </a:t>
            </a:r>
            <a:r>
              <a:rPr sz="2000" spc="-30" dirty="0">
                <a:solidFill>
                  <a:srgbClr val="535353"/>
                </a:solidFill>
                <a:latin typeface="Gill Sans MT"/>
                <a:cs typeface="Gill Sans MT"/>
              </a:rPr>
              <a:t>deshidratados </a:t>
            </a:r>
            <a:r>
              <a:rPr sz="2000" spc="-45" dirty="0">
                <a:solidFill>
                  <a:srgbClr val="535353"/>
                </a:solidFill>
                <a:latin typeface="Gill Sans MT"/>
                <a:cs typeface="Gill Sans MT"/>
              </a:rPr>
              <a:t>y  </a:t>
            </a:r>
            <a:r>
              <a:rPr sz="2000" spc="-20" dirty="0">
                <a:solidFill>
                  <a:srgbClr val="535353"/>
                </a:solidFill>
                <a:latin typeface="Gill Sans MT"/>
                <a:cs typeface="Gill Sans MT"/>
              </a:rPr>
              <a:t>almacenados para  </a:t>
            </a:r>
            <a:r>
              <a:rPr sz="2000" spc="-30" dirty="0">
                <a:solidFill>
                  <a:srgbClr val="535353"/>
                </a:solidFill>
                <a:latin typeface="Gill Sans MT"/>
                <a:cs typeface="Gill Sans MT"/>
              </a:rPr>
              <a:t>transporte </a:t>
            </a:r>
            <a:r>
              <a:rPr sz="2000" spc="-35" dirty="0">
                <a:solidFill>
                  <a:srgbClr val="535353"/>
                </a:solidFill>
                <a:latin typeface="Gill Sans MT"/>
                <a:cs typeface="Gill Sans MT"/>
              </a:rPr>
              <a:t>al</a:t>
            </a:r>
            <a:r>
              <a:rPr sz="2000" spc="3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00" spc="-35" dirty="0">
                <a:solidFill>
                  <a:srgbClr val="535353"/>
                </a:solidFill>
                <a:latin typeface="Gill Sans MT"/>
                <a:cs typeface="Gill Sans MT"/>
              </a:rPr>
              <a:t>continente.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4950" y="7727947"/>
            <a:ext cx="3937000" cy="698500"/>
          </a:xfrm>
          <a:prstGeom prst="rect">
            <a:avLst/>
          </a:prstGeom>
          <a:ln w="12700">
            <a:solidFill>
              <a:srgbClr val="808785"/>
            </a:solidFill>
          </a:ln>
        </p:spPr>
        <p:txBody>
          <a:bodyPr vert="horz" wrap="square" lIns="0" tIns="43815" rIns="0" bIns="0" rtlCol="0">
            <a:spAutoFit/>
          </a:bodyPr>
          <a:lstStyle/>
          <a:p>
            <a:pPr marL="1029335" marR="239395" indent="-781685">
              <a:lnSpc>
                <a:spcPts val="2300"/>
              </a:lnSpc>
              <a:spcBef>
                <a:spcPts val="345"/>
              </a:spcBef>
            </a:pPr>
            <a:r>
              <a:rPr sz="2000" spc="-20" dirty="0">
                <a:solidFill>
                  <a:srgbClr val="535353"/>
                </a:solidFill>
                <a:latin typeface="Gill Sans MT"/>
                <a:cs typeface="Gill Sans MT"/>
              </a:rPr>
              <a:t>No </a:t>
            </a:r>
            <a:r>
              <a:rPr sz="2000" spc="-5" dirty="0">
                <a:solidFill>
                  <a:srgbClr val="535353"/>
                </a:solidFill>
                <a:latin typeface="Gill Sans MT"/>
                <a:cs typeface="Gill Sans MT"/>
              </a:rPr>
              <a:t>pueden </a:t>
            </a:r>
            <a:r>
              <a:rPr sz="2000" spc="-65" dirty="0">
                <a:solidFill>
                  <a:srgbClr val="535353"/>
                </a:solidFill>
                <a:latin typeface="Gill Sans MT"/>
                <a:cs typeface="Gill Sans MT"/>
              </a:rPr>
              <a:t>ser </a:t>
            </a:r>
            <a:r>
              <a:rPr sz="2000" spc="-35" dirty="0">
                <a:solidFill>
                  <a:srgbClr val="535353"/>
                </a:solidFill>
                <a:latin typeface="Gill Sans MT"/>
                <a:cs typeface="Gill Sans MT"/>
              </a:rPr>
              <a:t>incinerados </a:t>
            </a:r>
            <a:r>
              <a:rPr sz="2000" spc="-45" dirty="0">
                <a:solidFill>
                  <a:srgbClr val="535353"/>
                </a:solidFill>
                <a:latin typeface="Gill Sans MT"/>
                <a:cs typeface="Gill Sans MT"/>
              </a:rPr>
              <a:t>por su  </a:t>
            </a:r>
            <a:r>
              <a:rPr sz="2000" spc="-30" dirty="0">
                <a:solidFill>
                  <a:srgbClr val="535353"/>
                </a:solidFill>
                <a:latin typeface="Gill Sans MT"/>
                <a:cs typeface="Gill Sans MT"/>
              </a:rPr>
              <a:t>contenido</a:t>
            </a:r>
            <a:r>
              <a:rPr sz="2000" spc="-5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00" spc="-30" dirty="0">
                <a:solidFill>
                  <a:srgbClr val="535353"/>
                </a:solidFill>
                <a:latin typeface="Gill Sans MT"/>
                <a:cs typeface="Gill Sans MT"/>
              </a:rPr>
              <a:t>químico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34950" y="8515349"/>
            <a:ext cx="3937000" cy="990600"/>
          </a:xfrm>
          <a:prstGeom prst="rect">
            <a:avLst/>
          </a:prstGeom>
          <a:ln w="12700">
            <a:solidFill>
              <a:srgbClr val="808785"/>
            </a:solidFill>
          </a:ln>
        </p:spPr>
        <p:txBody>
          <a:bodyPr vert="horz" wrap="square" lIns="0" tIns="47625" rIns="0" bIns="0" rtlCol="0">
            <a:spAutoFit/>
          </a:bodyPr>
          <a:lstStyle/>
          <a:p>
            <a:pPr marL="96520" marR="88265" indent="-635" algn="ctr">
              <a:lnSpc>
                <a:spcPts val="2300"/>
              </a:lnSpc>
              <a:spcBef>
                <a:spcPts val="375"/>
              </a:spcBef>
            </a:pPr>
            <a:r>
              <a:rPr sz="2000" spc="-25" dirty="0">
                <a:solidFill>
                  <a:srgbClr val="535353"/>
                </a:solidFill>
                <a:latin typeface="Gill Sans MT"/>
                <a:cs typeface="Gill Sans MT"/>
              </a:rPr>
              <a:t>Generan </a:t>
            </a:r>
            <a:r>
              <a:rPr sz="2000" spc="-40" dirty="0">
                <a:solidFill>
                  <a:srgbClr val="535353"/>
                </a:solidFill>
                <a:latin typeface="Gill Sans MT"/>
                <a:cs typeface="Gill Sans MT"/>
              </a:rPr>
              <a:t>alto coste </a:t>
            </a:r>
            <a:r>
              <a:rPr sz="2000" spc="-45" dirty="0">
                <a:solidFill>
                  <a:srgbClr val="535353"/>
                </a:solidFill>
                <a:latin typeface="Gill Sans MT"/>
                <a:cs typeface="Gill Sans MT"/>
              </a:rPr>
              <a:t>$$ </a:t>
            </a:r>
            <a:r>
              <a:rPr sz="2000" spc="-10" dirty="0">
                <a:solidFill>
                  <a:srgbClr val="535353"/>
                </a:solidFill>
                <a:latin typeface="Gill Sans MT"/>
                <a:cs typeface="Gill Sans MT"/>
              </a:rPr>
              <a:t>en </a:t>
            </a:r>
            <a:r>
              <a:rPr sz="2000" spc="-35" dirty="0">
                <a:solidFill>
                  <a:srgbClr val="535353"/>
                </a:solidFill>
                <a:latin typeface="Gill Sans MT"/>
                <a:cs typeface="Gill Sans MT"/>
              </a:rPr>
              <a:t>gestión </a:t>
            </a:r>
            <a:r>
              <a:rPr sz="2000" spc="-45" dirty="0">
                <a:solidFill>
                  <a:srgbClr val="535353"/>
                </a:solidFill>
                <a:latin typeface="Gill Sans MT"/>
                <a:cs typeface="Gill Sans MT"/>
              </a:rPr>
              <a:t>y  </a:t>
            </a:r>
            <a:r>
              <a:rPr sz="2000" spc="-100" dirty="0">
                <a:solidFill>
                  <a:srgbClr val="535353"/>
                </a:solidFill>
                <a:latin typeface="Gill Sans MT"/>
                <a:cs typeface="Gill Sans MT"/>
              </a:rPr>
              <a:t>Trat. </a:t>
            </a:r>
            <a:r>
              <a:rPr sz="2000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2000" spc="-35" dirty="0">
                <a:solidFill>
                  <a:srgbClr val="535353"/>
                </a:solidFill>
                <a:latin typeface="Gill Sans MT"/>
                <a:cs typeface="Gill Sans MT"/>
              </a:rPr>
              <a:t>lodos </a:t>
            </a:r>
            <a:r>
              <a:rPr sz="2000" spc="15" dirty="0">
                <a:solidFill>
                  <a:srgbClr val="535353"/>
                </a:solidFill>
                <a:latin typeface="Gill Sans MT"/>
                <a:cs typeface="Gill Sans MT"/>
              </a:rPr>
              <a:t>( 80% </a:t>
            </a:r>
            <a:r>
              <a:rPr sz="2000" spc="-30" dirty="0">
                <a:solidFill>
                  <a:srgbClr val="535353"/>
                </a:solidFill>
                <a:latin typeface="Gill Sans MT"/>
                <a:cs typeface="Gill Sans MT"/>
              </a:rPr>
              <a:t>consumo</a:t>
            </a:r>
            <a:r>
              <a:rPr sz="2000" spc="-229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00" spc="-5" dirty="0">
                <a:solidFill>
                  <a:srgbClr val="535353"/>
                </a:solidFill>
                <a:latin typeface="Gill Sans MT"/>
                <a:cs typeface="Gill Sans MT"/>
              </a:rPr>
              <a:t>AAPP-  </a:t>
            </a:r>
            <a:r>
              <a:rPr sz="2000" spc="-25" dirty="0">
                <a:solidFill>
                  <a:srgbClr val="535353"/>
                </a:solidFill>
                <a:latin typeface="Gill Sans MT"/>
                <a:cs typeface="Gill Sans MT"/>
              </a:rPr>
              <a:t>AARR)</a:t>
            </a:r>
            <a:endParaRPr sz="2000">
              <a:latin typeface="Gill Sans MT"/>
              <a:cs typeface="Gill Sans MT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190957" y="3796271"/>
            <a:ext cx="449580" cy="280035"/>
          </a:xfrm>
          <a:custGeom>
            <a:avLst/>
            <a:gdLst/>
            <a:ahLst/>
            <a:cxnLst/>
            <a:rect l="l" t="t" r="r" b="b"/>
            <a:pathLst>
              <a:path w="449579" h="280035">
                <a:moveTo>
                  <a:pt x="0" y="139735"/>
                </a:moveTo>
                <a:lnTo>
                  <a:pt x="449091" y="139735"/>
                </a:lnTo>
              </a:path>
            </a:pathLst>
          </a:custGeom>
          <a:ln w="27947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597053" y="4017276"/>
            <a:ext cx="135890" cy="116205"/>
          </a:xfrm>
          <a:custGeom>
            <a:avLst/>
            <a:gdLst/>
            <a:ahLst/>
            <a:cxnLst/>
            <a:rect l="l" t="t" r="r" b="b"/>
            <a:pathLst>
              <a:path w="135890" h="116204">
                <a:moveTo>
                  <a:pt x="64414" y="0"/>
                </a:moveTo>
                <a:lnTo>
                  <a:pt x="0" y="103504"/>
                </a:lnTo>
                <a:lnTo>
                  <a:pt x="135724" y="116166"/>
                </a:lnTo>
                <a:lnTo>
                  <a:pt x="64414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711444" y="3041652"/>
            <a:ext cx="3505200" cy="1282700"/>
          </a:xfrm>
          <a:custGeom>
            <a:avLst/>
            <a:gdLst/>
            <a:ahLst/>
            <a:cxnLst/>
            <a:rect l="l" t="t" r="r" b="b"/>
            <a:pathLst>
              <a:path w="3505200" h="1282700">
                <a:moveTo>
                  <a:pt x="0" y="0"/>
                </a:moveTo>
                <a:lnTo>
                  <a:pt x="3505205" y="0"/>
                </a:lnTo>
                <a:lnTo>
                  <a:pt x="3505205" y="1282697"/>
                </a:lnTo>
                <a:lnTo>
                  <a:pt x="0" y="1282697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3271367" y="3081934"/>
            <a:ext cx="2380615" cy="1196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350"/>
              </a:lnSpc>
            </a:pPr>
            <a:r>
              <a:rPr sz="2000" spc="-25" dirty="0">
                <a:solidFill>
                  <a:srgbClr val="535353"/>
                </a:solidFill>
                <a:latin typeface="Gill Sans MT"/>
                <a:cs typeface="Gill Sans MT"/>
              </a:rPr>
              <a:t>EC-PVM</a:t>
            </a:r>
            <a:endParaRPr sz="2000">
              <a:latin typeface="Gill Sans MT"/>
              <a:cs typeface="Gill Sans MT"/>
            </a:endParaRPr>
          </a:p>
          <a:p>
            <a:pPr marL="12065" marR="5080" algn="ctr">
              <a:lnSpc>
                <a:spcPts val="2300"/>
              </a:lnSpc>
              <a:spcBef>
                <a:spcPts val="110"/>
              </a:spcBef>
            </a:pPr>
            <a:r>
              <a:rPr sz="2000" spc="-35" dirty="0">
                <a:solidFill>
                  <a:srgbClr val="535353"/>
                </a:solidFill>
                <a:latin typeface="Gill Sans MT"/>
                <a:cs typeface="Gill Sans MT"/>
              </a:rPr>
              <a:t>Última</a:t>
            </a:r>
            <a:r>
              <a:rPr sz="2000" spc="-2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00" spc="-10" dirty="0">
                <a:solidFill>
                  <a:srgbClr val="535353"/>
                </a:solidFill>
                <a:latin typeface="Gill Sans MT"/>
                <a:cs typeface="Gill Sans MT"/>
              </a:rPr>
              <a:t>década</a:t>
            </a:r>
            <a:r>
              <a:rPr sz="2000" spc="-2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00" spc="-35" dirty="0">
                <a:solidFill>
                  <a:srgbClr val="535353"/>
                </a:solidFill>
                <a:latin typeface="Gill Sans MT"/>
                <a:cs typeface="Gill Sans MT"/>
              </a:rPr>
              <a:t>presenta </a:t>
            </a:r>
            <a:r>
              <a:rPr sz="200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000" spc="-25" dirty="0">
                <a:solidFill>
                  <a:srgbClr val="535353"/>
                </a:solidFill>
                <a:latin typeface="Gill Sans MT"/>
                <a:cs typeface="Gill Sans MT"/>
              </a:rPr>
              <a:t>cambios </a:t>
            </a:r>
            <a:r>
              <a:rPr sz="2000" spc="-40" dirty="0">
                <a:solidFill>
                  <a:srgbClr val="535353"/>
                </a:solidFill>
                <a:latin typeface="Gill Sans MT"/>
                <a:cs typeface="Gill Sans MT"/>
              </a:rPr>
              <a:t>estructurales </a:t>
            </a:r>
            <a:r>
              <a:rPr sz="2000" spc="-45" dirty="0">
                <a:solidFill>
                  <a:srgbClr val="535353"/>
                </a:solidFill>
                <a:latin typeface="Gill Sans MT"/>
                <a:cs typeface="Gill Sans MT"/>
              </a:rPr>
              <a:t>y  </a:t>
            </a:r>
            <a:r>
              <a:rPr sz="2000" spc="-35" dirty="0">
                <a:solidFill>
                  <a:srgbClr val="535353"/>
                </a:solidFill>
                <a:latin typeface="Gill Sans MT"/>
                <a:cs typeface="Gill Sans MT"/>
              </a:rPr>
              <a:t>operativos</a:t>
            </a:r>
            <a:endParaRPr sz="2000">
              <a:latin typeface="Gill Sans MT"/>
              <a:cs typeface="Gill Sans MT"/>
            </a:endParaRPr>
          </a:p>
        </p:txBody>
      </p:sp>
      <p:graphicFrame>
        <p:nvGraphicFramePr>
          <p:cNvPr id="25" name="object 25"/>
          <p:cNvGraphicFramePr>
            <a:graphicFrameLocks noGrp="1"/>
          </p:cNvGraphicFramePr>
          <p:nvPr/>
        </p:nvGraphicFramePr>
        <p:xfrm>
          <a:off x="6718302" y="2946402"/>
          <a:ext cx="6045196" cy="1790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6997"/>
                <a:gridCol w="1066801"/>
                <a:gridCol w="2311398"/>
              </a:tblGrid>
              <a:tr h="558801">
                <a:tc gridSpan="2">
                  <a:txBody>
                    <a:bodyPr/>
                    <a:lstStyle/>
                    <a:p>
                      <a:endParaRPr sz="20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R w="12699">
                      <a:solidFill>
                        <a:srgbClr val="808785"/>
                      </a:solidFill>
                      <a:prstDash val="solid"/>
                    </a:lnR>
                    <a:lnB w="25400">
                      <a:solidFill>
                        <a:srgbClr val="5A5F5E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49860" marR="133985" indent="-635" algn="ctr">
                        <a:lnSpc>
                          <a:spcPts val="2600"/>
                        </a:lnSpc>
                        <a:spcBef>
                          <a:spcPts val="380"/>
                        </a:spcBef>
                      </a:pPr>
                      <a:r>
                        <a:rPr sz="2300" spc="-30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Expediciones  </a:t>
                      </a:r>
                      <a:r>
                        <a:rPr sz="2300" spc="-35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anuales</a:t>
                      </a:r>
                      <a:r>
                        <a:rPr sz="2300" spc="-45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300" spc="-35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antárticas  </a:t>
                      </a:r>
                      <a:r>
                        <a:rPr sz="2300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2300" spc="-90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300" spc="-35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verano</a:t>
                      </a:r>
                      <a:endParaRPr sz="23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699">
                      <a:solidFill>
                        <a:srgbClr val="808785"/>
                      </a:solidFill>
                      <a:prstDash val="solid"/>
                    </a:lnL>
                    <a:lnR w="12699">
                      <a:solidFill>
                        <a:srgbClr val="808785"/>
                      </a:solidFill>
                      <a:prstDash val="solid"/>
                    </a:lnR>
                    <a:lnT w="12699">
                      <a:solidFill>
                        <a:srgbClr val="808785"/>
                      </a:solidFill>
                      <a:prstDash val="solid"/>
                    </a:lnT>
                    <a:lnB w="12699">
                      <a:solidFill>
                        <a:srgbClr val="808785"/>
                      </a:solidFill>
                      <a:prstDash val="solid"/>
                    </a:lnB>
                  </a:tcPr>
                </a:tc>
              </a:tr>
              <a:tr h="546098">
                <a:tc rowSpan="2">
                  <a:txBody>
                    <a:bodyPr/>
                    <a:lstStyle/>
                    <a:p>
                      <a:pPr marL="186690" marR="176530" algn="ctr">
                        <a:lnSpc>
                          <a:spcPts val="2200"/>
                        </a:lnSpc>
                        <a:spcBef>
                          <a:spcPts val="340"/>
                        </a:spcBef>
                      </a:pPr>
                      <a:r>
                        <a:rPr sz="1900" spc="140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&gt; </a:t>
                      </a:r>
                      <a:r>
                        <a:rPr sz="1900" spc="-30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Participantes  </a:t>
                      </a:r>
                      <a:r>
                        <a:rPr sz="1900" spc="-35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Ecuatorianos </a:t>
                      </a:r>
                      <a:r>
                        <a:rPr sz="1900" spc="140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+  </a:t>
                      </a:r>
                      <a:r>
                        <a:rPr sz="1900" spc="-45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Extranjeros </a:t>
                      </a:r>
                      <a:r>
                        <a:rPr sz="1900" spc="15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(</a:t>
                      </a:r>
                      <a:r>
                        <a:rPr sz="1900" spc="-265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900" spc="-40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Venezuela,  </a:t>
                      </a:r>
                      <a:r>
                        <a:rPr sz="1900" spc="-30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Cuba,</a:t>
                      </a:r>
                      <a:r>
                        <a:rPr sz="1900" spc="-190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900" spc="-25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España,</a:t>
                      </a:r>
                      <a:r>
                        <a:rPr sz="1900" spc="-295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900" spc="-15" dirty="0">
                          <a:solidFill>
                            <a:srgbClr val="535353"/>
                          </a:solidFill>
                          <a:latin typeface="Gill Sans MT"/>
                          <a:cs typeface="Gill Sans MT"/>
                        </a:rPr>
                        <a:t>Alemania)</a:t>
                      </a:r>
                      <a:endParaRPr sz="19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808785"/>
                      </a:solidFill>
                      <a:prstDash val="solid"/>
                    </a:lnL>
                    <a:lnR w="12700">
                      <a:solidFill>
                        <a:srgbClr val="808785"/>
                      </a:solidFill>
                      <a:prstDash val="solid"/>
                    </a:lnR>
                    <a:lnT w="25400" cap="flat" cmpd="sng" algn="ctr">
                      <a:solidFill>
                        <a:srgbClr val="5A5F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808785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9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808785"/>
                      </a:solidFill>
                      <a:prstDash val="solid"/>
                    </a:lnL>
                    <a:lnR w="12699">
                      <a:solidFill>
                        <a:srgbClr val="808785"/>
                      </a:solidFill>
                      <a:prstDash val="solid"/>
                    </a:lnR>
                    <a:lnT w="25400">
                      <a:solidFill>
                        <a:srgbClr val="5A5F5E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699">
                      <a:solidFill>
                        <a:srgbClr val="808785"/>
                      </a:solidFill>
                      <a:prstDash val="solid"/>
                    </a:lnL>
                    <a:lnR w="12699">
                      <a:solidFill>
                        <a:srgbClr val="808785"/>
                      </a:solidFill>
                      <a:prstDash val="solid"/>
                    </a:lnR>
                    <a:lnT w="12699">
                      <a:solidFill>
                        <a:srgbClr val="808785"/>
                      </a:solidFill>
                      <a:prstDash val="solid"/>
                    </a:lnT>
                    <a:lnB w="12699">
                      <a:solidFill>
                        <a:srgbClr val="808785"/>
                      </a:solidFill>
                      <a:prstDash val="solid"/>
                    </a:lnB>
                  </a:tcPr>
                </a:tc>
              </a:tr>
              <a:tr h="68580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808785"/>
                      </a:solidFill>
                      <a:prstDash val="solid"/>
                    </a:lnL>
                    <a:lnR w="12700">
                      <a:solidFill>
                        <a:srgbClr val="808785"/>
                      </a:solidFill>
                      <a:prstDash val="solid"/>
                    </a:lnR>
                    <a:lnT w="12700">
                      <a:solidFill>
                        <a:srgbClr val="808785"/>
                      </a:solidFill>
                      <a:prstDash val="solid"/>
                    </a:lnT>
                    <a:lnB w="12700">
                      <a:solidFill>
                        <a:srgbClr val="808785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sz="19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808785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6" name="object 26"/>
          <p:cNvSpPr/>
          <p:nvPr/>
        </p:nvSpPr>
        <p:spPr>
          <a:xfrm>
            <a:off x="11270386" y="4111066"/>
            <a:ext cx="695960" cy="1227455"/>
          </a:xfrm>
          <a:custGeom>
            <a:avLst/>
            <a:gdLst/>
            <a:ahLst/>
            <a:cxnLst/>
            <a:rect l="l" t="t" r="r" b="b"/>
            <a:pathLst>
              <a:path w="695959" h="1227454">
                <a:moveTo>
                  <a:pt x="0" y="699503"/>
                </a:moveTo>
                <a:lnTo>
                  <a:pt x="342747" y="1227454"/>
                </a:lnTo>
                <a:lnTo>
                  <a:pt x="695477" y="706119"/>
                </a:lnTo>
                <a:lnTo>
                  <a:pt x="481583" y="704088"/>
                </a:lnTo>
                <a:lnTo>
                  <a:pt x="481608" y="701548"/>
                </a:lnTo>
                <a:lnTo>
                  <a:pt x="213893" y="701548"/>
                </a:lnTo>
                <a:lnTo>
                  <a:pt x="0" y="699503"/>
                </a:lnTo>
                <a:close/>
              </a:path>
              <a:path w="695959" h="1227454">
                <a:moveTo>
                  <a:pt x="220573" y="0"/>
                </a:moveTo>
                <a:lnTo>
                  <a:pt x="213893" y="701548"/>
                </a:lnTo>
                <a:lnTo>
                  <a:pt x="481608" y="701548"/>
                </a:lnTo>
                <a:lnTo>
                  <a:pt x="488251" y="2539"/>
                </a:lnTo>
                <a:lnTo>
                  <a:pt x="220573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1270387" y="4111057"/>
            <a:ext cx="695960" cy="1227455"/>
          </a:xfrm>
          <a:custGeom>
            <a:avLst/>
            <a:gdLst/>
            <a:ahLst/>
            <a:cxnLst/>
            <a:rect l="l" t="t" r="r" b="b"/>
            <a:pathLst>
              <a:path w="695959" h="1227454">
                <a:moveTo>
                  <a:pt x="213897" y="701549"/>
                </a:moveTo>
                <a:lnTo>
                  <a:pt x="0" y="699514"/>
                </a:lnTo>
                <a:lnTo>
                  <a:pt x="342751" y="1227466"/>
                </a:lnTo>
                <a:lnTo>
                  <a:pt x="695484" y="706130"/>
                </a:lnTo>
                <a:lnTo>
                  <a:pt x="481586" y="704095"/>
                </a:lnTo>
                <a:lnTo>
                  <a:pt x="488259" y="2546"/>
                </a:lnTo>
                <a:lnTo>
                  <a:pt x="220570" y="0"/>
                </a:lnTo>
                <a:lnTo>
                  <a:pt x="213897" y="701549"/>
                </a:lnTo>
                <a:close/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017321" y="7315918"/>
            <a:ext cx="810260" cy="0"/>
          </a:xfrm>
          <a:custGeom>
            <a:avLst/>
            <a:gdLst/>
            <a:ahLst/>
            <a:cxnLst/>
            <a:rect l="l" t="t" r="r" b="b"/>
            <a:pathLst>
              <a:path w="810259">
                <a:moveTo>
                  <a:pt x="0" y="0"/>
                </a:moveTo>
                <a:lnTo>
                  <a:pt x="809732" y="0"/>
                </a:lnTo>
              </a:path>
            </a:pathLst>
          </a:custGeom>
          <a:ln w="4876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963569" y="7523708"/>
            <a:ext cx="85090" cy="71755"/>
          </a:xfrm>
          <a:custGeom>
            <a:avLst/>
            <a:gdLst/>
            <a:ahLst/>
            <a:cxnLst/>
            <a:rect l="l" t="t" r="r" b="b"/>
            <a:pathLst>
              <a:path w="85090" h="71754">
                <a:moveTo>
                  <a:pt x="46164" y="0"/>
                </a:moveTo>
                <a:lnTo>
                  <a:pt x="0" y="71602"/>
                </a:lnTo>
                <a:lnTo>
                  <a:pt x="84988" y="65570"/>
                </a:lnTo>
                <a:lnTo>
                  <a:pt x="461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833404" y="7033996"/>
            <a:ext cx="863600" cy="602615"/>
          </a:xfrm>
          <a:custGeom>
            <a:avLst/>
            <a:gdLst/>
            <a:ahLst/>
            <a:cxnLst/>
            <a:rect l="l" t="t" r="r" b="b"/>
            <a:pathLst>
              <a:path w="863600" h="602615">
                <a:moveTo>
                  <a:pt x="0" y="301252"/>
                </a:moveTo>
                <a:lnTo>
                  <a:pt x="863505" y="301252"/>
                </a:lnTo>
              </a:path>
            </a:pathLst>
          </a:custGeom>
          <a:ln w="60250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1669903" y="7601622"/>
            <a:ext cx="84455" cy="74930"/>
          </a:xfrm>
          <a:custGeom>
            <a:avLst/>
            <a:gdLst/>
            <a:ahLst/>
            <a:cxnLst/>
            <a:rect l="l" t="t" r="r" b="b"/>
            <a:pathLst>
              <a:path w="84454" h="74929">
                <a:moveTo>
                  <a:pt x="43599" y="0"/>
                </a:moveTo>
                <a:lnTo>
                  <a:pt x="0" y="62496"/>
                </a:lnTo>
                <a:lnTo>
                  <a:pt x="84289" y="74853"/>
                </a:lnTo>
                <a:lnTo>
                  <a:pt x="435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9125622" y="7985556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395627" y="0"/>
                </a:lnTo>
                <a:lnTo>
                  <a:pt x="401977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9521253" y="794745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0" y="76200"/>
                </a:lnTo>
                <a:lnTo>
                  <a:pt x="762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237808" y="7965345"/>
            <a:ext cx="887730" cy="372110"/>
          </a:xfrm>
          <a:custGeom>
            <a:avLst/>
            <a:gdLst/>
            <a:ahLst/>
            <a:cxnLst/>
            <a:rect l="l" t="t" r="r" b="b"/>
            <a:pathLst>
              <a:path w="887729" h="372109">
                <a:moveTo>
                  <a:pt x="0" y="186026"/>
                </a:moveTo>
                <a:lnTo>
                  <a:pt x="887721" y="186026"/>
                </a:lnTo>
              </a:path>
            </a:pathLst>
          </a:custGeom>
          <a:ln w="372052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173385" y="7932661"/>
            <a:ext cx="85090" cy="70485"/>
          </a:xfrm>
          <a:custGeom>
            <a:avLst/>
            <a:gdLst/>
            <a:ahLst/>
            <a:cxnLst/>
            <a:rect l="l" t="t" r="r" b="b"/>
            <a:pathLst>
              <a:path w="85089" h="70484">
                <a:moveTo>
                  <a:pt x="85001" y="0"/>
                </a:moveTo>
                <a:lnTo>
                  <a:pt x="0" y="5689"/>
                </a:lnTo>
                <a:lnTo>
                  <a:pt x="55549" y="70281"/>
                </a:lnTo>
                <a:lnTo>
                  <a:pt x="85001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231474" y="8369198"/>
            <a:ext cx="894715" cy="554990"/>
          </a:xfrm>
          <a:custGeom>
            <a:avLst/>
            <a:gdLst/>
            <a:ahLst/>
            <a:cxnLst/>
            <a:rect l="l" t="t" r="r" b="b"/>
            <a:pathLst>
              <a:path w="894714" h="554990">
                <a:moveTo>
                  <a:pt x="0" y="277306"/>
                </a:moveTo>
                <a:lnTo>
                  <a:pt x="894461" y="277306"/>
                </a:lnTo>
              </a:path>
            </a:pathLst>
          </a:custGeom>
          <a:ln w="554612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172102" y="8888082"/>
            <a:ext cx="85090" cy="73025"/>
          </a:xfrm>
          <a:custGeom>
            <a:avLst/>
            <a:gdLst/>
            <a:ahLst/>
            <a:cxnLst/>
            <a:rect l="l" t="t" r="r" b="b"/>
            <a:pathLst>
              <a:path w="85089" h="73025">
                <a:moveTo>
                  <a:pt x="44691" y="0"/>
                </a:moveTo>
                <a:lnTo>
                  <a:pt x="0" y="72536"/>
                </a:lnTo>
                <a:lnTo>
                  <a:pt x="84836" y="64761"/>
                </a:lnTo>
                <a:lnTo>
                  <a:pt x="44691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000996" y="8083551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330200" y="0"/>
                </a:moveTo>
                <a:lnTo>
                  <a:pt x="937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931150" y="8045450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0"/>
                </a:moveTo>
                <a:lnTo>
                  <a:pt x="0" y="38100"/>
                </a:lnTo>
                <a:lnTo>
                  <a:pt x="76200" y="76200"/>
                </a:lnTo>
                <a:lnTo>
                  <a:pt x="76200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31678" y="202107"/>
            <a:ext cx="4539615" cy="1064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800" spc="-150" dirty="0"/>
              <a:t>PROPUESTA</a:t>
            </a:r>
            <a:endParaRPr sz="6800"/>
          </a:p>
        </p:txBody>
      </p:sp>
      <p:sp>
        <p:nvSpPr>
          <p:cNvPr id="3" name="object 3"/>
          <p:cNvSpPr txBox="1"/>
          <p:nvPr/>
        </p:nvSpPr>
        <p:spPr>
          <a:xfrm>
            <a:off x="3505204" y="1473194"/>
            <a:ext cx="6426200" cy="1092200"/>
          </a:xfrm>
          <a:prstGeom prst="rect">
            <a:avLst/>
          </a:prstGeom>
          <a:ln w="25399">
            <a:solidFill>
              <a:srgbClr val="808785"/>
            </a:solidFill>
          </a:ln>
        </p:spPr>
        <p:txBody>
          <a:bodyPr vert="horz" wrap="square" lIns="0" tIns="44450" rIns="0" bIns="0" rtlCol="0">
            <a:spAutoFit/>
          </a:bodyPr>
          <a:lstStyle/>
          <a:p>
            <a:pPr marL="62230" marR="46990" algn="ctr">
              <a:lnSpc>
                <a:spcPts val="1900"/>
              </a:lnSpc>
              <a:spcBef>
                <a:spcPts val="350"/>
              </a:spcBef>
            </a:pPr>
            <a:r>
              <a:rPr sz="1600" b="1" spc="-90" dirty="0">
                <a:solidFill>
                  <a:srgbClr val="535353"/>
                </a:solidFill>
                <a:latin typeface="Gill Sans MT"/>
                <a:cs typeface="Gill Sans MT"/>
              </a:rPr>
              <a:t>GESTIÓN </a:t>
            </a:r>
            <a:r>
              <a:rPr sz="1600" b="1" spc="-75" dirty="0">
                <a:solidFill>
                  <a:srgbClr val="535353"/>
                </a:solidFill>
                <a:latin typeface="Gill Sans MT"/>
                <a:cs typeface="Gill Sans MT"/>
              </a:rPr>
              <a:t>DE LODOS DE </a:t>
            </a:r>
            <a:r>
              <a:rPr sz="1600" b="1" spc="-95" dirty="0">
                <a:solidFill>
                  <a:srgbClr val="535353"/>
                </a:solidFill>
                <a:latin typeface="Gill Sans MT"/>
                <a:cs typeface="Gill Sans MT"/>
              </a:rPr>
              <a:t>LA </a:t>
            </a:r>
            <a:r>
              <a:rPr sz="1600" b="1" spc="-120" dirty="0">
                <a:solidFill>
                  <a:srgbClr val="535353"/>
                </a:solidFill>
                <a:latin typeface="Gill Sans MT"/>
                <a:cs typeface="Gill Sans MT"/>
              </a:rPr>
              <a:t>PTAR </a:t>
            </a:r>
            <a:r>
              <a:rPr sz="1600" b="1" spc="-90" dirty="0">
                <a:solidFill>
                  <a:srgbClr val="535353"/>
                </a:solidFill>
                <a:latin typeface="Gill Sans MT"/>
                <a:cs typeface="Gill Sans MT"/>
              </a:rPr>
              <a:t>A </a:t>
            </a:r>
            <a:r>
              <a:rPr sz="1600" b="1" spc="-110" dirty="0">
                <a:solidFill>
                  <a:srgbClr val="535353"/>
                </a:solidFill>
                <a:latin typeface="Gill Sans MT"/>
                <a:cs typeface="Gill Sans MT"/>
              </a:rPr>
              <a:t>PARTIR </a:t>
            </a:r>
            <a:r>
              <a:rPr sz="1600" b="1" spc="-75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1600" b="1" spc="-90" dirty="0">
                <a:solidFill>
                  <a:srgbClr val="535353"/>
                </a:solidFill>
                <a:latin typeface="Gill Sans MT"/>
                <a:cs typeface="Gill Sans MT"/>
              </a:rPr>
              <a:t>ANÁLISIS </a:t>
            </a:r>
            <a:r>
              <a:rPr sz="1600" b="1" spc="-75" dirty="0">
                <a:solidFill>
                  <a:srgbClr val="535353"/>
                </a:solidFill>
                <a:latin typeface="Gill Sans MT"/>
                <a:cs typeface="Gill Sans MT"/>
              </a:rPr>
              <a:t>FISICO-  </a:t>
            </a:r>
            <a:r>
              <a:rPr sz="1600" b="1" spc="-80" dirty="0">
                <a:solidFill>
                  <a:srgbClr val="535353"/>
                </a:solidFill>
                <a:latin typeface="Gill Sans MT"/>
                <a:cs typeface="Gill Sans MT"/>
              </a:rPr>
              <a:t>QUÍMICOS </a:t>
            </a:r>
            <a:r>
              <a:rPr sz="1600" b="1" spc="-85" dirty="0">
                <a:solidFill>
                  <a:srgbClr val="535353"/>
                </a:solidFill>
                <a:latin typeface="Gill Sans MT"/>
                <a:cs typeface="Gill Sans MT"/>
              </a:rPr>
              <a:t>INFLUIDOS </a:t>
            </a:r>
            <a:r>
              <a:rPr sz="1600" b="1" spc="-70" dirty="0">
                <a:solidFill>
                  <a:srgbClr val="535353"/>
                </a:solidFill>
                <a:latin typeface="Gill Sans MT"/>
                <a:cs typeface="Gill Sans MT"/>
              </a:rPr>
              <a:t>POR </a:t>
            </a:r>
            <a:r>
              <a:rPr sz="1600" b="1" spc="-95" dirty="0">
                <a:solidFill>
                  <a:srgbClr val="535353"/>
                </a:solidFill>
                <a:latin typeface="Gill Sans MT"/>
                <a:cs typeface="Gill Sans MT"/>
              </a:rPr>
              <a:t>LA </a:t>
            </a:r>
            <a:r>
              <a:rPr sz="1600" b="1" spc="-100" dirty="0">
                <a:solidFill>
                  <a:srgbClr val="535353"/>
                </a:solidFill>
                <a:latin typeface="Gill Sans MT"/>
                <a:cs typeface="Gill Sans MT"/>
              </a:rPr>
              <a:t>MICROBIOTA </a:t>
            </a:r>
            <a:r>
              <a:rPr sz="1600" b="1" spc="-95" dirty="0">
                <a:solidFill>
                  <a:srgbClr val="535353"/>
                </a:solidFill>
                <a:latin typeface="Gill Sans MT"/>
                <a:cs typeface="Gill Sans MT"/>
              </a:rPr>
              <a:t>AUTÓCTONA </a:t>
            </a:r>
            <a:r>
              <a:rPr sz="1600" b="1" spc="-75" dirty="0">
                <a:solidFill>
                  <a:srgbClr val="535353"/>
                </a:solidFill>
                <a:latin typeface="Gill Sans MT"/>
                <a:cs typeface="Gill Sans MT"/>
              </a:rPr>
              <a:t>DE  </a:t>
            </a:r>
            <a:r>
              <a:rPr sz="1600" b="1" spc="-95" dirty="0">
                <a:solidFill>
                  <a:srgbClr val="535353"/>
                </a:solidFill>
                <a:latin typeface="Gill Sans MT"/>
                <a:cs typeface="Gill Sans MT"/>
              </a:rPr>
              <a:t>LA ISLA </a:t>
            </a:r>
            <a:r>
              <a:rPr sz="1600" b="1" spc="-50" dirty="0">
                <a:solidFill>
                  <a:srgbClr val="535353"/>
                </a:solidFill>
                <a:latin typeface="Gill Sans MT"/>
                <a:cs typeface="Gill Sans MT"/>
              </a:rPr>
              <a:t>(M.O. </a:t>
            </a:r>
            <a:r>
              <a:rPr sz="1600" b="1" spc="-85" dirty="0">
                <a:solidFill>
                  <a:srgbClr val="535353"/>
                </a:solidFill>
                <a:latin typeface="Gill Sans MT"/>
                <a:cs typeface="Gill Sans MT"/>
              </a:rPr>
              <a:t>EXTREMÓFILOS)Y </a:t>
            </a:r>
            <a:r>
              <a:rPr sz="1600" b="1" spc="-90" dirty="0">
                <a:solidFill>
                  <a:srgbClr val="535353"/>
                </a:solidFill>
                <a:latin typeface="Gill Sans MT"/>
                <a:cs typeface="Gill Sans MT"/>
              </a:rPr>
              <a:t>APROVECHAMIENTO </a:t>
            </a:r>
            <a:r>
              <a:rPr sz="1600" b="1" spc="-75" dirty="0">
                <a:solidFill>
                  <a:srgbClr val="535353"/>
                </a:solidFill>
                <a:latin typeface="Gill Sans MT"/>
                <a:cs typeface="Gill Sans MT"/>
              </a:rPr>
              <a:t>DE  </a:t>
            </a:r>
            <a:r>
              <a:rPr sz="1600" b="1" spc="-80" dirty="0">
                <a:solidFill>
                  <a:srgbClr val="535353"/>
                </a:solidFill>
                <a:latin typeface="Gill Sans MT"/>
                <a:cs typeface="Gill Sans MT"/>
              </a:rPr>
              <a:t>RESIDUOS ORGÁNICOS </a:t>
            </a:r>
            <a:r>
              <a:rPr sz="1600" b="1" spc="-90" dirty="0">
                <a:solidFill>
                  <a:srgbClr val="535353"/>
                </a:solidFill>
                <a:latin typeface="Gill Sans MT"/>
                <a:cs typeface="Gill Sans MT"/>
              </a:rPr>
              <a:t>EMPLEADOS EN </a:t>
            </a:r>
            <a:r>
              <a:rPr sz="1600" b="1" spc="-95" dirty="0">
                <a:solidFill>
                  <a:srgbClr val="535353"/>
                </a:solidFill>
                <a:latin typeface="Gill Sans MT"/>
                <a:cs typeface="Gill Sans MT"/>
              </a:rPr>
              <a:t>LA </a:t>
            </a:r>
            <a:r>
              <a:rPr sz="1600" b="1" spc="-4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600" b="1" spc="-75" dirty="0">
                <a:solidFill>
                  <a:srgbClr val="535353"/>
                </a:solidFill>
                <a:latin typeface="Gill Sans MT"/>
                <a:cs typeface="Gill Sans MT"/>
              </a:rPr>
              <a:t>EC-PVM.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70500" y="3124200"/>
            <a:ext cx="2133600" cy="546100"/>
          </a:xfrm>
          <a:custGeom>
            <a:avLst/>
            <a:gdLst/>
            <a:ahLst/>
            <a:cxnLst/>
            <a:rect l="l" t="t" r="r" b="b"/>
            <a:pathLst>
              <a:path w="2133600" h="546100">
                <a:moveTo>
                  <a:pt x="0" y="0"/>
                </a:moveTo>
                <a:lnTo>
                  <a:pt x="2133600" y="0"/>
                </a:lnTo>
                <a:lnTo>
                  <a:pt x="2133600" y="546100"/>
                </a:lnTo>
                <a:lnTo>
                  <a:pt x="0" y="546100"/>
                </a:lnTo>
                <a:lnTo>
                  <a:pt x="0" y="0"/>
                </a:lnTo>
                <a:close/>
              </a:path>
            </a:pathLst>
          </a:custGeom>
          <a:solidFill>
            <a:srgbClr val="7888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19280" y="3128517"/>
            <a:ext cx="2035810" cy="4895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100" spc="-65" dirty="0">
                <a:solidFill>
                  <a:srgbClr val="FFFFFF"/>
                </a:solidFill>
                <a:latin typeface="Gill Sans MT"/>
                <a:cs typeface="Gill Sans MT"/>
              </a:rPr>
              <a:t>BENEFICIOS</a:t>
            </a:r>
            <a:endParaRPr sz="3100">
              <a:latin typeface="Gill Sans MT"/>
              <a:cs typeface="Gill Sans M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52450" y="4324345"/>
            <a:ext cx="2286000" cy="520700"/>
          </a:xfrm>
          <a:custGeom>
            <a:avLst/>
            <a:gdLst/>
            <a:ahLst/>
            <a:cxnLst/>
            <a:rect l="l" t="t" r="r" b="b"/>
            <a:pathLst>
              <a:path w="2286000" h="520700">
                <a:moveTo>
                  <a:pt x="0" y="0"/>
                </a:moveTo>
                <a:lnTo>
                  <a:pt x="2286001" y="0"/>
                </a:lnTo>
                <a:lnTo>
                  <a:pt x="2286001" y="520699"/>
                </a:lnTo>
                <a:lnTo>
                  <a:pt x="0" y="52069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97918" y="4345076"/>
            <a:ext cx="2185035" cy="443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30" dirty="0">
                <a:solidFill>
                  <a:srgbClr val="535353"/>
                </a:solidFill>
                <a:latin typeface="Gill Sans MT"/>
                <a:cs typeface="Gill Sans MT"/>
              </a:rPr>
              <a:t>E</a:t>
            </a:r>
            <a:r>
              <a:rPr sz="2800" spc="-90" dirty="0">
                <a:solidFill>
                  <a:srgbClr val="535353"/>
                </a:solidFill>
                <a:latin typeface="Gill Sans MT"/>
                <a:cs typeface="Gill Sans MT"/>
              </a:rPr>
              <a:t>C</a:t>
            </a:r>
            <a:r>
              <a:rPr sz="2800" spc="-5" dirty="0">
                <a:solidFill>
                  <a:srgbClr val="535353"/>
                </a:solidFill>
                <a:latin typeface="Gill Sans MT"/>
                <a:cs typeface="Gill Sans MT"/>
              </a:rPr>
              <a:t>O</a:t>
            </a:r>
            <a:r>
              <a:rPr sz="2800" spc="-15" dirty="0">
                <a:solidFill>
                  <a:srgbClr val="535353"/>
                </a:solidFill>
                <a:latin typeface="Gill Sans MT"/>
                <a:cs typeface="Gill Sans MT"/>
              </a:rPr>
              <a:t>N</a:t>
            </a:r>
            <a:r>
              <a:rPr sz="2800" spc="-20" dirty="0">
                <a:solidFill>
                  <a:srgbClr val="535353"/>
                </a:solidFill>
                <a:latin typeface="Gill Sans MT"/>
                <a:cs typeface="Gill Sans MT"/>
              </a:rPr>
              <a:t>Ó</a:t>
            </a:r>
            <a:r>
              <a:rPr sz="2800" dirty="0">
                <a:solidFill>
                  <a:srgbClr val="535353"/>
                </a:solidFill>
                <a:latin typeface="Gill Sans MT"/>
                <a:cs typeface="Gill Sans MT"/>
              </a:rPr>
              <a:t>M</a:t>
            </a:r>
            <a:r>
              <a:rPr sz="2800" spc="-105" dirty="0">
                <a:solidFill>
                  <a:srgbClr val="535353"/>
                </a:solidFill>
                <a:latin typeface="Gill Sans MT"/>
                <a:cs typeface="Gill Sans MT"/>
              </a:rPr>
              <a:t>IC</a:t>
            </a:r>
            <a:r>
              <a:rPr sz="2800" dirty="0">
                <a:solidFill>
                  <a:srgbClr val="535353"/>
                </a:solidFill>
                <a:latin typeface="Gill Sans MT"/>
                <a:cs typeface="Gill Sans MT"/>
              </a:rPr>
              <a:t>O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562351" y="4222745"/>
            <a:ext cx="1917700" cy="520700"/>
          </a:xfrm>
          <a:custGeom>
            <a:avLst/>
            <a:gdLst/>
            <a:ahLst/>
            <a:cxnLst/>
            <a:rect l="l" t="t" r="r" b="b"/>
            <a:pathLst>
              <a:path w="1917700" h="520700">
                <a:moveTo>
                  <a:pt x="0" y="0"/>
                </a:moveTo>
                <a:lnTo>
                  <a:pt x="1917698" y="0"/>
                </a:lnTo>
                <a:lnTo>
                  <a:pt x="1917698" y="520699"/>
                </a:lnTo>
                <a:lnTo>
                  <a:pt x="0" y="52069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610444" y="4243476"/>
            <a:ext cx="1823720" cy="443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solidFill>
                  <a:srgbClr val="535353"/>
                </a:solidFill>
                <a:latin typeface="Gill Sans MT"/>
                <a:cs typeface="Gill Sans MT"/>
              </a:rPr>
              <a:t>AM</a:t>
            </a:r>
            <a:r>
              <a:rPr sz="2800" spc="-95" dirty="0">
                <a:solidFill>
                  <a:srgbClr val="535353"/>
                </a:solidFill>
                <a:latin typeface="Gill Sans MT"/>
                <a:cs typeface="Gill Sans MT"/>
              </a:rPr>
              <a:t>B</a:t>
            </a:r>
            <a:r>
              <a:rPr sz="2800" spc="-75" dirty="0">
                <a:solidFill>
                  <a:srgbClr val="535353"/>
                </a:solidFill>
                <a:latin typeface="Gill Sans MT"/>
                <a:cs typeface="Gill Sans MT"/>
              </a:rPr>
              <a:t>IE</a:t>
            </a:r>
            <a:r>
              <a:rPr sz="2800" spc="-30" dirty="0">
                <a:solidFill>
                  <a:srgbClr val="535353"/>
                </a:solidFill>
                <a:latin typeface="Gill Sans MT"/>
                <a:cs typeface="Gill Sans MT"/>
              </a:rPr>
              <a:t>N</a:t>
            </a:r>
            <a:r>
              <a:rPr sz="2800" spc="-375" dirty="0">
                <a:solidFill>
                  <a:srgbClr val="535353"/>
                </a:solidFill>
                <a:latin typeface="Gill Sans MT"/>
                <a:cs typeface="Gill Sans MT"/>
              </a:rPr>
              <a:t>T</a:t>
            </a:r>
            <a:r>
              <a:rPr sz="2800" spc="-30" dirty="0">
                <a:solidFill>
                  <a:srgbClr val="535353"/>
                </a:solidFill>
                <a:latin typeface="Gill Sans MT"/>
                <a:cs typeface="Gill Sans MT"/>
              </a:rPr>
              <a:t>AL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203949" y="4222745"/>
            <a:ext cx="2476500" cy="520700"/>
          </a:xfrm>
          <a:custGeom>
            <a:avLst/>
            <a:gdLst/>
            <a:ahLst/>
            <a:cxnLst/>
            <a:rect l="l" t="t" r="r" b="b"/>
            <a:pathLst>
              <a:path w="2476500" h="520700">
                <a:moveTo>
                  <a:pt x="0" y="0"/>
                </a:moveTo>
                <a:lnTo>
                  <a:pt x="2476500" y="0"/>
                </a:lnTo>
                <a:lnTo>
                  <a:pt x="2476500" y="520699"/>
                </a:lnTo>
                <a:lnTo>
                  <a:pt x="0" y="52069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258483" y="4243476"/>
            <a:ext cx="2377440" cy="443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40" dirty="0">
                <a:solidFill>
                  <a:srgbClr val="535353"/>
                </a:solidFill>
                <a:latin typeface="Gill Sans MT"/>
                <a:cs typeface="Gill Sans MT"/>
              </a:rPr>
              <a:t>MARCO</a:t>
            </a:r>
            <a:r>
              <a:rPr sz="2800" spc="-7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800" spc="-45" dirty="0">
                <a:solidFill>
                  <a:srgbClr val="535353"/>
                </a:solidFill>
                <a:latin typeface="Gill Sans MT"/>
                <a:cs typeface="Gill Sans MT"/>
              </a:rPr>
              <a:t>LEGAL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60349" y="4870444"/>
            <a:ext cx="2870200" cy="1943100"/>
          </a:xfrm>
          <a:custGeom>
            <a:avLst/>
            <a:gdLst/>
            <a:ahLst/>
            <a:cxnLst/>
            <a:rect l="l" t="t" r="r" b="b"/>
            <a:pathLst>
              <a:path w="2870200" h="1943100">
                <a:moveTo>
                  <a:pt x="0" y="0"/>
                </a:moveTo>
                <a:lnTo>
                  <a:pt x="2870203" y="0"/>
                </a:lnTo>
                <a:lnTo>
                  <a:pt x="2870203" y="1943104"/>
                </a:lnTo>
                <a:lnTo>
                  <a:pt x="0" y="1943104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07464" y="4923370"/>
            <a:ext cx="2566035" cy="1837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 algn="ctr">
              <a:lnSpc>
                <a:spcPts val="2400"/>
              </a:lnSpc>
            </a:pPr>
            <a:r>
              <a:rPr sz="2100" spc="-40" dirty="0">
                <a:solidFill>
                  <a:srgbClr val="535353"/>
                </a:solidFill>
                <a:latin typeface="Gill Sans MT"/>
                <a:cs typeface="Gill Sans MT"/>
              </a:rPr>
              <a:t>Disminución </a:t>
            </a:r>
            <a:r>
              <a:rPr sz="2100" spc="-50" dirty="0">
                <a:solidFill>
                  <a:srgbClr val="535353"/>
                </a:solidFill>
                <a:latin typeface="Gill Sans MT"/>
                <a:cs typeface="Gill Sans MT"/>
              </a:rPr>
              <a:t>Costes </a:t>
            </a:r>
            <a:r>
              <a:rPr sz="2100" dirty="0">
                <a:solidFill>
                  <a:srgbClr val="535353"/>
                </a:solidFill>
                <a:latin typeface="Gill Sans MT"/>
                <a:cs typeface="Gill Sans MT"/>
              </a:rPr>
              <a:t>de  </a:t>
            </a:r>
            <a:r>
              <a:rPr sz="2100" spc="-35" dirty="0">
                <a:solidFill>
                  <a:srgbClr val="535353"/>
                </a:solidFill>
                <a:latin typeface="Gill Sans MT"/>
                <a:cs typeface="Gill Sans MT"/>
              </a:rPr>
              <a:t>gestión </a:t>
            </a:r>
            <a:r>
              <a:rPr sz="2100" spc="-45" dirty="0">
                <a:solidFill>
                  <a:srgbClr val="535353"/>
                </a:solidFill>
                <a:latin typeface="Gill Sans MT"/>
                <a:cs typeface="Gill Sans MT"/>
              </a:rPr>
              <a:t>y </a:t>
            </a:r>
            <a:r>
              <a:rPr sz="2100" spc="-30" dirty="0">
                <a:solidFill>
                  <a:srgbClr val="535353"/>
                </a:solidFill>
                <a:latin typeface="Gill Sans MT"/>
                <a:cs typeface="Gill Sans MT"/>
              </a:rPr>
              <a:t>transporte,  actualmente</a:t>
            </a:r>
            <a:r>
              <a:rPr sz="2100" spc="-2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100" spc="-45" dirty="0">
                <a:solidFill>
                  <a:srgbClr val="535353"/>
                </a:solidFill>
                <a:latin typeface="Gill Sans MT"/>
                <a:cs typeface="Gill Sans MT"/>
              </a:rPr>
              <a:t>oscila</a:t>
            </a:r>
            <a:r>
              <a:rPr sz="2100" spc="-2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100" spc="-45" dirty="0">
                <a:solidFill>
                  <a:srgbClr val="535353"/>
                </a:solidFill>
                <a:latin typeface="Gill Sans MT"/>
                <a:cs typeface="Gill Sans MT"/>
              </a:rPr>
              <a:t>entre  </a:t>
            </a:r>
            <a:r>
              <a:rPr sz="2100" spc="-10" dirty="0">
                <a:solidFill>
                  <a:srgbClr val="535353"/>
                </a:solidFill>
                <a:latin typeface="Gill Sans MT"/>
                <a:cs typeface="Gill Sans MT"/>
              </a:rPr>
              <a:t>120- </a:t>
            </a:r>
            <a:r>
              <a:rPr sz="2100" spc="-45" dirty="0">
                <a:solidFill>
                  <a:srgbClr val="535353"/>
                </a:solidFill>
                <a:latin typeface="Gill Sans MT"/>
                <a:cs typeface="Gill Sans MT"/>
              </a:rPr>
              <a:t>$ </a:t>
            </a:r>
            <a:r>
              <a:rPr sz="2100" spc="-135" dirty="0">
                <a:solidFill>
                  <a:srgbClr val="535353"/>
                </a:solidFill>
                <a:latin typeface="Gill Sans MT"/>
                <a:cs typeface="Gill Sans MT"/>
              </a:rPr>
              <a:t>Kg </a:t>
            </a:r>
            <a:r>
              <a:rPr sz="2100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2100" spc="-55" dirty="0">
                <a:solidFill>
                  <a:srgbClr val="535353"/>
                </a:solidFill>
                <a:latin typeface="Gill Sans MT"/>
                <a:cs typeface="Gill Sans MT"/>
              </a:rPr>
              <a:t>LR</a:t>
            </a:r>
            <a:r>
              <a:rPr sz="2100" spc="12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100" spc="15" dirty="0">
                <a:solidFill>
                  <a:srgbClr val="535353"/>
                </a:solidFill>
                <a:latin typeface="Gill Sans MT"/>
                <a:cs typeface="Gill Sans MT"/>
              </a:rPr>
              <a:t>(70%</a:t>
            </a:r>
            <a:endParaRPr sz="2100">
              <a:latin typeface="Gill Sans MT"/>
              <a:cs typeface="Gill Sans MT"/>
            </a:endParaRPr>
          </a:p>
          <a:p>
            <a:pPr marL="459740" marR="452755" algn="ctr">
              <a:lnSpc>
                <a:spcPts val="2400"/>
              </a:lnSpc>
            </a:pPr>
            <a:r>
              <a:rPr sz="2100" spc="-30" dirty="0">
                <a:solidFill>
                  <a:srgbClr val="535353"/>
                </a:solidFill>
                <a:latin typeface="Gill Sans MT"/>
                <a:cs typeface="Gill Sans MT"/>
              </a:rPr>
              <a:t>lodo</a:t>
            </a:r>
            <a:r>
              <a:rPr sz="2100" spc="-35" dirty="0">
                <a:solidFill>
                  <a:srgbClr val="535353"/>
                </a:solidFill>
                <a:latin typeface="Gill Sans MT"/>
                <a:cs typeface="Gill Sans MT"/>
              </a:rPr>
              <a:t> tratado </a:t>
            </a:r>
            <a:r>
              <a:rPr sz="2100" spc="-15" dirty="0">
                <a:solidFill>
                  <a:srgbClr val="535353"/>
                </a:solidFill>
                <a:latin typeface="Gill Sans MT"/>
                <a:cs typeface="Gill Sans MT"/>
              </a:rPr>
              <a:t>en </a:t>
            </a:r>
            <a:r>
              <a:rPr sz="2100" spc="-1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100" spc="-30" dirty="0">
                <a:solidFill>
                  <a:srgbClr val="535353"/>
                </a:solidFill>
                <a:latin typeface="Gill Sans MT"/>
                <a:cs typeface="Gill Sans MT"/>
              </a:rPr>
              <a:t>continente)</a:t>
            </a:r>
            <a:endParaRPr sz="2100">
              <a:latin typeface="Gill Sans MT"/>
              <a:cs typeface="Gill Sans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49849" y="6818248"/>
            <a:ext cx="2881185" cy="7950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346453" y="4972044"/>
            <a:ext cx="2641600" cy="1384300"/>
          </a:xfrm>
          <a:prstGeom prst="rect">
            <a:avLst/>
          </a:prstGeom>
          <a:ln w="12700">
            <a:solidFill>
              <a:srgbClr val="808785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198120" marR="192405" algn="ctr">
              <a:lnSpc>
                <a:spcPts val="2500"/>
              </a:lnSpc>
              <a:spcBef>
                <a:spcPts val="360"/>
              </a:spcBef>
            </a:pPr>
            <a:r>
              <a:rPr sz="2200" spc="-25" dirty="0">
                <a:solidFill>
                  <a:srgbClr val="535353"/>
                </a:solidFill>
                <a:latin typeface="Gill Sans MT"/>
                <a:cs typeface="Gill Sans MT"/>
              </a:rPr>
              <a:t>EC-PVM </a:t>
            </a:r>
            <a:r>
              <a:rPr sz="2200" spc="-35" dirty="0">
                <a:solidFill>
                  <a:srgbClr val="535353"/>
                </a:solidFill>
                <a:latin typeface="Gill Sans MT"/>
                <a:cs typeface="Gill Sans MT"/>
              </a:rPr>
              <a:t>garantiza la  </a:t>
            </a:r>
            <a:r>
              <a:rPr sz="2200" spc="-30" dirty="0">
                <a:solidFill>
                  <a:srgbClr val="535353"/>
                </a:solidFill>
                <a:latin typeface="Gill Sans MT"/>
                <a:cs typeface="Gill Sans MT"/>
              </a:rPr>
              <a:t>seguridad</a:t>
            </a:r>
            <a:r>
              <a:rPr sz="2200" spc="-19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200" spc="-25" dirty="0">
                <a:solidFill>
                  <a:srgbClr val="535353"/>
                </a:solidFill>
                <a:latin typeface="Gill Sans MT"/>
                <a:cs typeface="Gill Sans MT"/>
              </a:rPr>
              <a:t>Ambiental  </a:t>
            </a:r>
            <a:r>
              <a:rPr sz="2200" spc="-15" dirty="0">
                <a:solidFill>
                  <a:srgbClr val="535353"/>
                </a:solidFill>
                <a:latin typeface="Gill Sans MT"/>
                <a:cs typeface="Gill Sans MT"/>
              </a:rPr>
              <a:t>en </a:t>
            </a:r>
            <a:r>
              <a:rPr sz="2200" spc="-40" dirty="0">
                <a:solidFill>
                  <a:srgbClr val="535353"/>
                </a:solidFill>
                <a:latin typeface="Gill Sans MT"/>
                <a:cs typeface="Gill Sans MT"/>
              </a:rPr>
              <a:t>Ecosistema  </a:t>
            </a:r>
            <a:r>
              <a:rPr sz="2200" spc="-30" dirty="0">
                <a:solidFill>
                  <a:srgbClr val="535353"/>
                </a:solidFill>
                <a:latin typeface="Gill Sans MT"/>
                <a:cs typeface="Gill Sans MT"/>
              </a:rPr>
              <a:t>Antártico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338448" y="6361048"/>
            <a:ext cx="2655658" cy="571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203949" y="4997446"/>
            <a:ext cx="2476500" cy="774700"/>
          </a:xfrm>
          <a:prstGeom prst="rect">
            <a:avLst/>
          </a:prstGeom>
          <a:ln w="12699">
            <a:solidFill>
              <a:srgbClr val="808785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213360" marR="196215" indent="205104">
              <a:lnSpc>
                <a:spcPts val="2600"/>
              </a:lnSpc>
              <a:spcBef>
                <a:spcPts val="360"/>
              </a:spcBef>
            </a:pPr>
            <a:r>
              <a:rPr sz="2300" spc="-35" dirty="0">
                <a:solidFill>
                  <a:srgbClr val="535353"/>
                </a:solidFill>
                <a:latin typeface="Gill Sans MT"/>
                <a:cs typeface="Gill Sans MT"/>
              </a:rPr>
              <a:t>Cumplimiento  </a:t>
            </a:r>
            <a:r>
              <a:rPr sz="2300" spc="-70" dirty="0">
                <a:solidFill>
                  <a:srgbClr val="535353"/>
                </a:solidFill>
                <a:latin typeface="Gill Sans MT"/>
                <a:cs typeface="Gill Sans MT"/>
              </a:rPr>
              <a:t>Tratado</a:t>
            </a:r>
            <a:r>
              <a:rPr sz="2300" spc="-20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300" spc="-35" dirty="0">
                <a:solidFill>
                  <a:srgbClr val="535353"/>
                </a:solidFill>
                <a:latin typeface="Gill Sans MT"/>
                <a:cs typeface="Gill Sans MT"/>
              </a:rPr>
              <a:t>Antártico</a:t>
            </a:r>
            <a:endParaRPr sz="2300">
              <a:latin typeface="Gill Sans MT"/>
              <a:cs typeface="Gill Sans MT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201333" y="5777407"/>
            <a:ext cx="2491549" cy="3276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502003" y="3461397"/>
            <a:ext cx="3789679" cy="825500"/>
          </a:xfrm>
          <a:custGeom>
            <a:avLst/>
            <a:gdLst/>
            <a:ahLst/>
            <a:cxnLst/>
            <a:rect l="l" t="t" r="r" b="b"/>
            <a:pathLst>
              <a:path w="3789679" h="825500">
                <a:moveTo>
                  <a:pt x="3789210" y="0"/>
                </a:moveTo>
                <a:lnTo>
                  <a:pt x="20422" y="21896"/>
                </a:lnTo>
                <a:lnTo>
                  <a:pt x="0" y="825186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521193" y="3461372"/>
            <a:ext cx="0" cy="779145"/>
          </a:xfrm>
          <a:custGeom>
            <a:avLst/>
            <a:gdLst/>
            <a:ahLst/>
            <a:cxnLst/>
            <a:rect l="l" t="t" r="r" b="b"/>
            <a:pathLst>
              <a:path h="779145">
                <a:moveTo>
                  <a:pt x="0" y="0"/>
                </a:moveTo>
                <a:lnTo>
                  <a:pt x="0" y="778734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378696" y="3441703"/>
            <a:ext cx="3785870" cy="828675"/>
          </a:xfrm>
          <a:custGeom>
            <a:avLst/>
            <a:gdLst/>
            <a:ahLst/>
            <a:cxnLst/>
            <a:rect l="l" t="t" r="r" b="b"/>
            <a:pathLst>
              <a:path w="3785870" h="828675">
                <a:moveTo>
                  <a:pt x="0" y="0"/>
                </a:moveTo>
                <a:lnTo>
                  <a:pt x="3785365" y="12699"/>
                </a:lnTo>
                <a:lnTo>
                  <a:pt x="3771890" y="828626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390900" y="7505700"/>
            <a:ext cx="2552700" cy="1905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159500" y="7505700"/>
            <a:ext cx="2578100" cy="1905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1600" y="7632700"/>
            <a:ext cx="3149600" cy="17526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9277354" y="4298945"/>
            <a:ext cx="3454400" cy="469900"/>
          </a:xfrm>
          <a:prstGeom prst="rect">
            <a:avLst/>
          </a:prstGeom>
          <a:ln w="12700">
            <a:solidFill>
              <a:srgbClr val="808785"/>
            </a:solidFill>
          </a:ln>
        </p:spPr>
        <p:txBody>
          <a:bodyPr vert="horz" wrap="square" lIns="0" tIns="10795" rIns="0" bIns="0" rtlCol="0">
            <a:spAutoFit/>
          </a:bodyPr>
          <a:lstStyle/>
          <a:p>
            <a:pPr marL="55244">
              <a:lnSpc>
                <a:spcPct val="100000"/>
              </a:lnSpc>
              <a:spcBef>
                <a:spcPts val="85"/>
              </a:spcBef>
            </a:pPr>
            <a:r>
              <a:rPr sz="2500" spc="-30" dirty="0">
                <a:solidFill>
                  <a:srgbClr val="535353"/>
                </a:solidFill>
                <a:latin typeface="Gill Sans MT"/>
                <a:cs typeface="Gill Sans MT"/>
              </a:rPr>
              <a:t>LÍNEAS</a:t>
            </a:r>
            <a:r>
              <a:rPr sz="2500" spc="-5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500" spc="-60" dirty="0">
                <a:solidFill>
                  <a:srgbClr val="535353"/>
                </a:solidFill>
                <a:latin typeface="Gill Sans MT"/>
                <a:cs typeface="Gill Sans MT"/>
              </a:rPr>
              <a:t>INVESTIGACIÓN</a:t>
            </a:r>
            <a:endParaRPr sz="2500">
              <a:latin typeface="Gill Sans MT"/>
              <a:cs typeface="Gill Sans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947143" y="4870446"/>
            <a:ext cx="3810000" cy="1028700"/>
          </a:xfrm>
          <a:prstGeom prst="rect">
            <a:avLst/>
          </a:prstGeom>
          <a:ln w="12700">
            <a:solidFill>
              <a:srgbClr val="808785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marL="61594" marR="38735" indent="-21590" algn="ctr">
              <a:lnSpc>
                <a:spcPts val="2400"/>
              </a:lnSpc>
              <a:spcBef>
                <a:spcPts val="370"/>
              </a:spcBef>
            </a:pPr>
            <a:r>
              <a:rPr sz="2100" u="heavy" spc="-25" dirty="0">
                <a:solidFill>
                  <a:srgbClr val="535353"/>
                </a:solidFill>
                <a:latin typeface="Gill Sans MT"/>
                <a:cs typeface="Gill Sans MT"/>
              </a:rPr>
              <a:t>- </a:t>
            </a:r>
            <a:r>
              <a:rPr sz="2100" u="heavy" spc="-55" dirty="0">
                <a:solidFill>
                  <a:srgbClr val="535353"/>
                </a:solidFill>
                <a:latin typeface="Gill Sans MT"/>
                <a:cs typeface="Gill Sans MT"/>
              </a:rPr>
              <a:t>Política </a:t>
            </a:r>
            <a:r>
              <a:rPr sz="2100" u="heavy" spc="-45" dirty="0">
                <a:solidFill>
                  <a:srgbClr val="535353"/>
                </a:solidFill>
                <a:latin typeface="Gill Sans MT"/>
                <a:cs typeface="Gill Sans MT"/>
              </a:rPr>
              <a:t>Costera </a:t>
            </a:r>
            <a:r>
              <a:rPr sz="2100" u="heavy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2100" u="heavy" spc="-20" dirty="0">
                <a:solidFill>
                  <a:srgbClr val="535353"/>
                </a:solidFill>
                <a:latin typeface="Gill Sans MT"/>
                <a:cs typeface="Gill Sans MT"/>
              </a:rPr>
              <a:t>Ecuador</a:t>
            </a:r>
            <a:r>
              <a:rPr sz="2100" spc="-20" dirty="0">
                <a:solidFill>
                  <a:srgbClr val="535353"/>
                </a:solidFill>
                <a:latin typeface="Gill Sans MT"/>
                <a:cs typeface="Gill Sans MT"/>
              </a:rPr>
              <a:t>: </a:t>
            </a:r>
            <a:r>
              <a:rPr sz="2100" spc="-35" dirty="0">
                <a:solidFill>
                  <a:srgbClr val="535353"/>
                </a:solidFill>
                <a:latin typeface="Gill Sans MT"/>
                <a:cs typeface="Gill Sans MT"/>
              </a:rPr>
              <a:t>Art.  </a:t>
            </a:r>
            <a:r>
              <a:rPr sz="2100" dirty="0">
                <a:solidFill>
                  <a:srgbClr val="535353"/>
                </a:solidFill>
                <a:latin typeface="Gill Sans MT"/>
                <a:cs typeface="Gill Sans MT"/>
              </a:rPr>
              <a:t>4 </a:t>
            </a:r>
            <a:r>
              <a:rPr sz="2100" spc="-30" dirty="0">
                <a:solidFill>
                  <a:srgbClr val="535353"/>
                </a:solidFill>
                <a:latin typeface="Gill Sans MT"/>
                <a:cs typeface="Gill Sans MT"/>
              </a:rPr>
              <a:t>(Preservación biodiversidad),</a:t>
            </a:r>
            <a:r>
              <a:rPr sz="2100" spc="-29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100" spc="-35" dirty="0">
                <a:solidFill>
                  <a:srgbClr val="535353"/>
                </a:solidFill>
                <a:latin typeface="Gill Sans MT"/>
                <a:cs typeface="Gill Sans MT"/>
              </a:rPr>
              <a:t>Art.</a:t>
            </a:r>
            <a:endParaRPr sz="2100">
              <a:latin typeface="Gill Sans MT"/>
              <a:cs typeface="Gill Sans MT"/>
            </a:endParaRPr>
          </a:p>
          <a:p>
            <a:pPr algn="ctr">
              <a:lnSpc>
                <a:spcPts val="2340"/>
              </a:lnSpc>
            </a:pPr>
            <a:r>
              <a:rPr sz="2100" dirty="0">
                <a:solidFill>
                  <a:srgbClr val="535353"/>
                </a:solidFill>
                <a:latin typeface="Gill Sans MT"/>
                <a:cs typeface="Gill Sans MT"/>
              </a:rPr>
              <a:t>8 </a:t>
            </a:r>
            <a:r>
              <a:rPr sz="2100" spc="20" dirty="0">
                <a:solidFill>
                  <a:srgbClr val="535353"/>
                </a:solidFill>
                <a:latin typeface="Gill Sans MT"/>
                <a:cs typeface="Gill Sans MT"/>
              </a:rPr>
              <a:t>( </a:t>
            </a:r>
            <a:r>
              <a:rPr sz="2100" spc="-95" dirty="0">
                <a:solidFill>
                  <a:srgbClr val="535353"/>
                </a:solidFill>
                <a:latin typeface="Gill Sans MT"/>
                <a:cs typeface="Gill Sans MT"/>
              </a:rPr>
              <a:t>Inv.</a:t>
            </a:r>
            <a:r>
              <a:rPr sz="2100" spc="-22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100" spc="-45" dirty="0">
                <a:solidFill>
                  <a:srgbClr val="535353"/>
                </a:solidFill>
                <a:latin typeface="Gill Sans MT"/>
                <a:cs typeface="Gill Sans MT"/>
              </a:rPr>
              <a:t>Interdisciplinaria)</a:t>
            </a:r>
            <a:endParaRPr sz="2100">
              <a:latin typeface="Gill Sans MT"/>
              <a:cs typeface="Gill Sans MT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8938399" y="5904407"/>
            <a:ext cx="3821214" cy="4292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8858244" y="6000746"/>
            <a:ext cx="3975100" cy="952500"/>
          </a:xfrm>
          <a:prstGeom prst="rect">
            <a:avLst/>
          </a:prstGeom>
          <a:ln w="12700">
            <a:solidFill>
              <a:srgbClr val="808785"/>
            </a:solidFill>
          </a:ln>
        </p:spPr>
        <p:txBody>
          <a:bodyPr vert="horz" wrap="square" lIns="0" tIns="49530" rIns="0" bIns="0" rtlCol="0">
            <a:spAutoFit/>
          </a:bodyPr>
          <a:lstStyle/>
          <a:p>
            <a:pPr marL="116839" marR="102235" algn="ctr">
              <a:lnSpc>
                <a:spcPts val="2200"/>
              </a:lnSpc>
              <a:spcBef>
                <a:spcPts val="390"/>
              </a:spcBef>
            </a:pPr>
            <a:r>
              <a:rPr sz="1900" u="sng" spc="-20" dirty="0">
                <a:solidFill>
                  <a:srgbClr val="535353"/>
                </a:solidFill>
                <a:latin typeface="Gill Sans MT"/>
                <a:cs typeface="Gill Sans MT"/>
              </a:rPr>
              <a:t>- </a:t>
            </a:r>
            <a:r>
              <a:rPr sz="1900" u="sng" spc="-25" dirty="0">
                <a:solidFill>
                  <a:srgbClr val="535353"/>
                </a:solidFill>
                <a:latin typeface="Gill Sans MT"/>
                <a:cs typeface="Gill Sans MT"/>
              </a:rPr>
              <a:t>PNBV </a:t>
            </a:r>
            <a:r>
              <a:rPr sz="1900" u="sng" spc="-10" dirty="0">
                <a:solidFill>
                  <a:srgbClr val="535353"/>
                </a:solidFill>
                <a:latin typeface="Gill Sans MT"/>
                <a:cs typeface="Gill Sans MT"/>
              </a:rPr>
              <a:t>2013-2017: </a:t>
            </a:r>
            <a:r>
              <a:rPr sz="1900" spc="-35" dirty="0">
                <a:solidFill>
                  <a:srgbClr val="535353"/>
                </a:solidFill>
                <a:latin typeface="Gill Sans MT"/>
                <a:cs typeface="Gill Sans MT"/>
              </a:rPr>
              <a:t>Obj. </a:t>
            </a:r>
            <a:r>
              <a:rPr sz="1900" spc="-30" dirty="0">
                <a:solidFill>
                  <a:srgbClr val="535353"/>
                </a:solidFill>
                <a:latin typeface="Gill Sans MT"/>
                <a:cs typeface="Gill Sans MT"/>
              </a:rPr>
              <a:t>7.6</a:t>
            </a:r>
            <a:r>
              <a:rPr sz="1900" spc="-25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900" spc="-40" dirty="0">
                <a:solidFill>
                  <a:srgbClr val="535353"/>
                </a:solidFill>
                <a:latin typeface="Gill Sans MT"/>
                <a:cs typeface="Gill Sans MT"/>
              </a:rPr>
              <a:t>(Gestionar  </a:t>
            </a:r>
            <a:r>
              <a:rPr sz="1900" spc="-30" dirty="0">
                <a:solidFill>
                  <a:srgbClr val="535353"/>
                </a:solidFill>
                <a:latin typeface="Gill Sans MT"/>
                <a:cs typeface="Gill Sans MT"/>
              </a:rPr>
              <a:t>patrimonio </a:t>
            </a:r>
            <a:r>
              <a:rPr sz="1900" spc="-40" dirty="0">
                <a:solidFill>
                  <a:srgbClr val="535353"/>
                </a:solidFill>
                <a:latin typeface="Gill Sans MT"/>
                <a:cs typeface="Gill Sans MT"/>
              </a:rPr>
              <a:t>hídrico </a:t>
            </a:r>
            <a:r>
              <a:rPr sz="1900" spc="-85" dirty="0">
                <a:solidFill>
                  <a:srgbClr val="535353"/>
                </a:solidFill>
                <a:latin typeface="Gill Sans MT"/>
                <a:cs typeface="Gill Sans MT"/>
              </a:rPr>
              <a:t>: </a:t>
            </a:r>
            <a:r>
              <a:rPr sz="1900" spc="-25" dirty="0">
                <a:solidFill>
                  <a:srgbClr val="535353"/>
                </a:solidFill>
                <a:latin typeface="Gill Sans MT"/>
                <a:cs typeface="Gill Sans MT"/>
              </a:rPr>
              <a:t>Descarga </a:t>
            </a:r>
            <a:r>
              <a:rPr sz="1900" spc="-20" dirty="0">
                <a:solidFill>
                  <a:srgbClr val="535353"/>
                </a:solidFill>
                <a:latin typeface="Gill Sans MT"/>
                <a:cs typeface="Gill Sans MT"/>
              </a:rPr>
              <a:t>aguas  </a:t>
            </a:r>
            <a:r>
              <a:rPr sz="1900" spc="-40" dirty="0">
                <a:solidFill>
                  <a:srgbClr val="535353"/>
                </a:solidFill>
                <a:latin typeface="Gill Sans MT"/>
                <a:cs typeface="Gill Sans MT"/>
              </a:rPr>
              <a:t>residuales </a:t>
            </a:r>
            <a:r>
              <a:rPr sz="1900" spc="-50" dirty="0">
                <a:solidFill>
                  <a:srgbClr val="535353"/>
                </a:solidFill>
                <a:latin typeface="Gill Sans MT"/>
                <a:cs typeface="Gill Sans MT"/>
              </a:rPr>
              <a:t>,regular </a:t>
            </a:r>
            <a:r>
              <a:rPr sz="1900" spc="-35" dirty="0">
                <a:solidFill>
                  <a:srgbClr val="535353"/>
                </a:solidFill>
                <a:latin typeface="Gill Sans MT"/>
                <a:cs typeface="Gill Sans MT"/>
              </a:rPr>
              <a:t>contam. </a:t>
            </a:r>
            <a:r>
              <a:rPr sz="1900" spc="-60" dirty="0">
                <a:solidFill>
                  <a:srgbClr val="535353"/>
                </a:solidFill>
                <a:latin typeface="Gill Sans MT"/>
                <a:cs typeface="Gill Sans MT"/>
              </a:rPr>
              <a:t>R</a:t>
            </a:r>
            <a:r>
              <a:rPr sz="1900" spc="-7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900" spc="-40" dirty="0">
                <a:solidFill>
                  <a:srgbClr val="535353"/>
                </a:solidFill>
                <a:latin typeface="Gill Sans MT"/>
                <a:cs typeface="Gill Sans MT"/>
              </a:rPr>
              <a:t>hídrico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857957" y="6959917"/>
            <a:ext cx="3982097" cy="39878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153393" y="3460026"/>
            <a:ext cx="0" cy="779145"/>
          </a:xfrm>
          <a:custGeom>
            <a:avLst/>
            <a:gdLst/>
            <a:ahLst/>
            <a:cxnLst/>
            <a:rect l="l" t="t" r="r" b="b"/>
            <a:pathLst>
              <a:path h="779145">
                <a:moveTo>
                  <a:pt x="0" y="0"/>
                </a:moveTo>
                <a:lnTo>
                  <a:pt x="0" y="778734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309100" y="7162800"/>
            <a:ext cx="3136900" cy="23622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0630" y="460717"/>
            <a:ext cx="12203430" cy="704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205605" algn="l"/>
              </a:tabLst>
            </a:pPr>
            <a:r>
              <a:rPr sz="4500" spc="-65" dirty="0"/>
              <a:t>CRONOGRAMA	</a:t>
            </a:r>
            <a:r>
              <a:rPr sz="4500" spc="-50" dirty="0"/>
              <a:t>DE </a:t>
            </a:r>
            <a:r>
              <a:rPr sz="4500" spc="-80" dirty="0"/>
              <a:t>TRABAJO </a:t>
            </a:r>
            <a:r>
              <a:rPr sz="4500" spc="-50" dirty="0"/>
              <a:t>EN LA</a:t>
            </a:r>
            <a:r>
              <a:rPr sz="4500" spc="-785" dirty="0"/>
              <a:t> </a:t>
            </a:r>
            <a:r>
              <a:rPr sz="4500" spc="-114" dirty="0"/>
              <a:t>ANTÁRTIDA</a:t>
            </a:r>
            <a:endParaRPr sz="45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54050" y="1746250"/>
          <a:ext cx="12107315" cy="81357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8700"/>
                <a:gridCol w="2474239"/>
                <a:gridCol w="1778000"/>
                <a:gridCol w="3815956"/>
                <a:gridCol w="3010420"/>
              </a:tblGrid>
              <a:tr h="1014648">
                <a:tc>
                  <a:txBody>
                    <a:bodyPr/>
                    <a:lstStyle/>
                    <a:p>
                      <a:pPr marL="89535" marR="81915" algn="ctr">
                        <a:lnSpc>
                          <a:spcPts val="2400"/>
                        </a:lnSpc>
                        <a:spcBef>
                          <a:spcPts val="380"/>
                        </a:spcBef>
                      </a:pPr>
                      <a:r>
                        <a:rPr sz="210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PRIMER  </a:t>
                      </a:r>
                      <a:r>
                        <a:rPr sz="2100" spc="-1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AÑO  </a:t>
                      </a:r>
                      <a:r>
                        <a:rPr sz="210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2017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  <a:solidFill>
                      <a:srgbClr val="AB180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565785">
                        <a:lnSpc>
                          <a:spcPct val="100000"/>
                        </a:lnSpc>
                      </a:pPr>
                      <a:r>
                        <a:rPr sz="2100" spc="-6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ACTIVIDAD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  <a:solidFill>
                      <a:srgbClr val="AB180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3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FECHA</a:t>
                      </a:r>
                      <a:r>
                        <a:rPr sz="2100" spc="-9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6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INICIO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  <a:solidFill>
                      <a:srgbClr val="AB180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962025">
                        <a:lnSpc>
                          <a:spcPct val="100000"/>
                        </a:lnSpc>
                      </a:pPr>
                      <a:r>
                        <a:rPr sz="2100" spc="-4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METODOLOGÍA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  <a:solidFill>
                      <a:srgbClr val="AB180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25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RECURSOS</a:t>
                      </a:r>
                      <a:r>
                        <a:rPr sz="2100" spc="-9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5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MATERIALES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  <a:solidFill>
                      <a:srgbClr val="AB1802"/>
                    </a:solidFill>
                  </a:tcPr>
                </a:tc>
              </a:tr>
              <a:tr h="101464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1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  <a:solidFill>
                      <a:srgbClr val="808785"/>
                    </a:solidFill>
                  </a:tcPr>
                </a:tc>
                <a:tc>
                  <a:txBody>
                    <a:bodyPr/>
                    <a:lstStyle/>
                    <a:p>
                      <a:pPr marL="405130" marR="397510" indent="59055">
                        <a:lnSpc>
                          <a:spcPts val="2400"/>
                        </a:lnSpc>
                        <a:spcBef>
                          <a:spcPts val="1580"/>
                        </a:spcBef>
                      </a:pP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Revisión </a:t>
                      </a:r>
                      <a:r>
                        <a:rPr sz="2100" spc="-9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PTAR 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operativa</a:t>
                      </a:r>
                      <a:r>
                        <a:rPr sz="2100" spc="-5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actual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1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ENE-2017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060" marR="69850" algn="ctr">
                        <a:lnSpc>
                          <a:spcPts val="2400"/>
                        </a:lnSpc>
                        <a:spcBef>
                          <a:spcPts val="380"/>
                        </a:spcBef>
                      </a:pP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Análisis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variables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operacionales:  </a:t>
                      </a: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Cálculo relación </a:t>
                      </a: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F/M (Alimento/ 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microorganismo)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215" marR="188595" indent="-635" algn="ctr">
                        <a:lnSpc>
                          <a:spcPts val="2400"/>
                        </a:lnSpc>
                        <a:spcBef>
                          <a:spcPts val="380"/>
                        </a:spcBef>
                      </a:pP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Caudalímetro,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medidor  </a:t>
                      </a:r>
                      <a:r>
                        <a:rPr sz="2100" spc="-5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multiparámetros,</a:t>
                      </a:r>
                      <a:r>
                        <a:rPr sz="2100" spc="-19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botellas 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DBO5,</a:t>
                      </a:r>
                      <a:r>
                        <a:rPr sz="2100" spc="-2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1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DQO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</a:tr>
              <a:tr h="10146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2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  <a:solidFill>
                      <a:srgbClr val="808785"/>
                    </a:solidFill>
                  </a:tcPr>
                </a:tc>
                <a:tc>
                  <a:txBody>
                    <a:bodyPr/>
                    <a:lstStyle/>
                    <a:p>
                      <a:pPr marL="176530" marR="168910" algn="ctr">
                        <a:lnSpc>
                          <a:spcPts val="2400"/>
                        </a:lnSpc>
                        <a:spcBef>
                          <a:spcPts val="380"/>
                        </a:spcBef>
                      </a:pP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Revisión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la </a:t>
                      </a:r>
                      <a:r>
                        <a:rPr sz="2100" spc="-9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PTAR 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propuesta </a:t>
                      </a:r>
                      <a:r>
                        <a:rPr sz="2100" spc="-2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para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el 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2017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1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ENE-2017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1760" marR="104139" algn="ctr">
                        <a:lnSpc>
                          <a:spcPts val="2400"/>
                        </a:lnSpc>
                        <a:spcBef>
                          <a:spcPts val="380"/>
                        </a:spcBef>
                      </a:pP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Análisis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variables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operacionales  </a:t>
                      </a: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y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condiciones </a:t>
                      </a:r>
                      <a:r>
                        <a:rPr sz="2100" spc="-5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ambientales:T,  </a:t>
                      </a:r>
                      <a:r>
                        <a:rPr sz="2100" spc="-2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Humedad,</a:t>
                      </a:r>
                      <a:r>
                        <a:rPr sz="2100" spc="-18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accesibilidad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0840" marR="362585" indent="32384">
                        <a:lnSpc>
                          <a:spcPts val="2400"/>
                        </a:lnSpc>
                        <a:spcBef>
                          <a:spcPts val="1580"/>
                        </a:spcBef>
                      </a:pP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Equipos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medición 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parámetros</a:t>
                      </a:r>
                      <a:r>
                        <a:rPr sz="2100" spc="-9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portátiles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</a:tr>
              <a:tr h="10146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3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  <a:solidFill>
                      <a:srgbClr val="808785"/>
                    </a:solidFill>
                  </a:tcPr>
                </a:tc>
                <a:tc>
                  <a:txBody>
                    <a:bodyPr/>
                    <a:lstStyle/>
                    <a:p>
                      <a:pPr marL="244475" marR="161290" indent="-76200">
                        <a:lnSpc>
                          <a:spcPts val="2400"/>
                        </a:lnSpc>
                        <a:spcBef>
                          <a:spcPts val="1580"/>
                        </a:spcBef>
                      </a:pP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Análisis </a:t>
                      </a: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del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volumen  </a:t>
                      </a:r>
                      <a:r>
                        <a:rPr sz="2100" spc="-2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generado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lodos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FEB-2017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20800" marR="329565" indent="-984250">
                        <a:lnSpc>
                          <a:spcPts val="2400"/>
                        </a:lnSpc>
                        <a:spcBef>
                          <a:spcPts val="1580"/>
                        </a:spcBef>
                      </a:pP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Cálculo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Índice </a:t>
                      </a: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volumétrico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 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lodos</a:t>
                      </a:r>
                      <a:r>
                        <a:rPr sz="2100" spc="-8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(IVL)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Cono</a:t>
                      </a:r>
                      <a:r>
                        <a:rPr sz="2100" spc="-8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Imhoff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</a:tr>
              <a:tr h="10146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4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  <a:solidFill>
                      <a:srgbClr val="808785"/>
                    </a:solidFill>
                  </a:tcPr>
                </a:tc>
                <a:tc>
                  <a:txBody>
                    <a:bodyPr/>
                    <a:lstStyle/>
                    <a:p>
                      <a:pPr marL="945515" marR="241300" indent="-696595">
                        <a:lnSpc>
                          <a:spcPts val="2400"/>
                        </a:lnSpc>
                        <a:spcBef>
                          <a:spcPts val="1580"/>
                        </a:spcBef>
                      </a:pP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Caracterización</a:t>
                      </a:r>
                      <a:r>
                        <a:rPr sz="2100" spc="-10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 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lodos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FEB-2017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139" marR="75565" algn="ctr">
                        <a:lnSpc>
                          <a:spcPts val="2400"/>
                        </a:lnSpc>
                        <a:spcBef>
                          <a:spcPts val="380"/>
                        </a:spcBef>
                      </a:pP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Determinación </a:t>
                      </a:r>
                      <a:r>
                        <a:rPr sz="2100" spc="-5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Prop.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Fco-Qca:</a:t>
                      </a:r>
                      <a:r>
                        <a:rPr sz="2100" spc="-27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pH,  </a:t>
                      </a:r>
                      <a:r>
                        <a:rPr sz="2100" spc="-2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Humedad,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Conductividad,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DBO5,  C,</a:t>
                      </a:r>
                      <a:r>
                        <a:rPr sz="2100" spc="-19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5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N,</a:t>
                      </a:r>
                      <a:r>
                        <a:rPr sz="2100" spc="-19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5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Ca,</a:t>
                      </a:r>
                      <a:r>
                        <a:rPr sz="2100" spc="-19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Fe.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8910" marR="161290" algn="ctr">
                        <a:lnSpc>
                          <a:spcPts val="2400"/>
                        </a:lnSpc>
                        <a:spcBef>
                          <a:spcPts val="380"/>
                        </a:spcBef>
                      </a:pP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Equipos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2100" spc="-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medición</a:t>
                      </a:r>
                      <a:r>
                        <a:rPr sz="2100" spc="-2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EC-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1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PVM/ </a:t>
                      </a: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Equipos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portátiles  medición</a:t>
                      </a:r>
                      <a:r>
                        <a:rPr sz="2100" spc="-7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UDLA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</a:tr>
              <a:tr h="10037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5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  <a:solidFill>
                      <a:srgbClr val="808785"/>
                    </a:solidFill>
                  </a:tcPr>
                </a:tc>
                <a:tc>
                  <a:txBody>
                    <a:bodyPr/>
                    <a:lstStyle/>
                    <a:p>
                      <a:pPr marL="265430" marR="257810" algn="ctr">
                        <a:lnSpc>
                          <a:spcPts val="2400"/>
                        </a:lnSpc>
                        <a:spcBef>
                          <a:spcPts val="380"/>
                        </a:spcBef>
                      </a:pPr>
                      <a:r>
                        <a:rPr sz="2100" spc="-9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Toma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muestras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caracterización </a:t>
                      </a:r>
                      <a:r>
                        <a:rPr sz="2100" spc="-1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en 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continente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FEB-2017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22985" marR="539750" indent="-475615">
                        <a:lnSpc>
                          <a:spcPts val="2400"/>
                        </a:lnSpc>
                        <a:spcBef>
                          <a:spcPts val="1480"/>
                        </a:spcBef>
                      </a:pP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Aislamiento,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purificación</a:t>
                      </a:r>
                      <a:r>
                        <a:rPr sz="2100" spc="-15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y 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selección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2100" spc="-1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m.o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170" marR="82550" algn="ctr">
                        <a:lnSpc>
                          <a:spcPts val="2400"/>
                        </a:lnSpc>
                        <a:spcBef>
                          <a:spcPts val="380"/>
                        </a:spcBef>
                      </a:pPr>
                      <a:r>
                        <a:rPr sz="2100" spc="-2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-Medio </a:t>
                      </a:r>
                      <a:r>
                        <a:rPr sz="2100" spc="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PCA </a:t>
                      </a:r>
                      <a:r>
                        <a:rPr sz="2100" spc="2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(</a:t>
                      </a: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Plate</a:t>
                      </a:r>
                      <a:r>
                        <a:rPr sz="2100" spc="-1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Count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Agar)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  <a:p>
                      <a:pPr algn="ctr">
                        <a:lnSpc>
                          <a:spcPts val="2340"/>
                        </a:lnSpc>
                      </a:pPr>
                      <a:r>
                        <a:rPr sz="2100" spc="-2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-Papel </a:t>
                      </a:r>
                      <a:r>
                        <a:rPr sz="2100" spc="-4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filtro</a:t>
                      </a:r>
                      <a:r>
                        <a:rPr sz="2100" spc="-6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5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estéril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</a:tr>
              <a:tr h="16382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dirty="0">
                          <a:solidFill>
                            <a:srgbClr val="FFFFFF"/>
                          </a:solidFill>
                          <a:latin typeface="Gill Sans MT"/>
                          <a:cs typeface="Gill Sans MT"/>
                        </a:rPr>
                        <a:t>6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  <a:solidFill>
                      <a:srgbClr val="80878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60325" marR="52705" indent="-635" algn="ctr">
                        <a:lnSpc>
                          <a:spcPts val="2400"/>
                        </a:lnSpc>
                        <a:spcBef>
                          <a:spcPts val="5"/>
                        </a:spcBef>
                      </a:pP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Ejecución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 </a:t>
                      </a:r>
                      <a:r>
                        <a:rPr sz="2100" spc="-1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pruebas 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piloto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 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estabilización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</a:t>
                      </a:r>
                      <a:r>
                        <a:rPr sz="2100" spc="-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lodos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FEB-2017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00405" indent="-649605">
                        <a:lnSpc>
                          <a:spcPts val="2460"/>
                        </a:lnSpc>
                        <a:spcBef>
                          <a:spcPts val="200"/>
                        </a:spcBef>
                        <a:buClr>
                          <a:srgbClr val="535353"/>
                        </a:buClr>
                        <a:buSzPct val="80952"/>
                        <a:buChar char="-"/>
                        <a:tabLst>
                          <a:tab pos="1041400" algn="l"/>
                          <a:tab pos="1042035" algn="l"/>
                        </a:tabLst>
                      </a:pPr>
                      <a:r>
                        <a:rPr sz="2100" spc="-1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Secado/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5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Biosólidos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  <a:p>
                      <a:pPr marL="700405" marR="455295" indent="-649605">
                        <a:lnSpc>
                          <a:spcPts val="2400"/>
                        </a:lnSpc>
                        <a:spcBef>
                          <a:spcPts val="120"/>
                        </a:spcBef>
                        <a:buClr>
                          <a:srgbClr val="535353"/>
                        </a:buClr>
                        <a:buSzPct val="80952"/>
                        <a:buChar char="-"/>
                        <a:tabLst>
                          <a:tab pos="873760" algn="l"/>
                          <a:tab pos="874394" algn="l"/>
                        </a:tabLst>
                      </a:pP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- </a:t>
                      </a:r>
                      <a:r>
                        <a:rPr sz="2100" spc="-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Coaprovechamiento 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energético</a:t>
                      </a:r>
                      <a:r>
                        <a:rPr sz="2100" spc="-10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2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(Compostaje)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  <a:p>
                      <a:pPr marL="774700" marR="382270" indent="-723900">
                        <a:lnSpc>
                          <a:spcPts val="2400"/>
                        </a:lnSpc>
                        <a:buClr>
                          <a:srgbClr val="535353"/>
                        </a:buClr>
                        <a:buSzPct val="80952"/>
                        <a:buChar char="-"/>
                        <a:tabLst>
                          <a:tab pos="648970" algn="l"/>
                          <a:tab pos="649605" algn="l"/>
                        </a:tabLst>
                      </a:pP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-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Recuperación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de P </a:t>
                      </a:r>
                      <a:r>
                        <a:rPr sz="2100" spc="-8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(Trat. 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biológico) </a:t>
                      </a:r>
                      <a:r>
                        <a:rPr sz="210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/ </a:t>
                      </a:r>
                      <a:r>
                        <a:rPr sz="2100" spc="-5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reutilización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6245" indent="-385445">
                        <a:lnSpc>
                          <a:spcPts val="2460"/>
                        </a:lnSpc>
                        <a:spcBef>
                          <a:spcPts val="200"/>
                        </a:spcBef>
                        <a:buClr>
                          <a:srgbClr val="535353"/>
                        </a:buClr>
                        <a:buSzPct val="80952"/>
                        <a:buChar char="-"/>
                        <a:tabLst>
                          <a:tab pos="447040" algn="l"/>
                          <a:tab pos="447675" algn="l"/>
                        </a:tabLst>
                      </a:pPr>
                      <a:r>
                        <a:rPr sz="2100" spc="-6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Calor </a:t>
                      </a:r>
                      <a:r>
                        <a:rPr sz="2100" spc="-2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generado</a:t>
                      </a:r>
                      <a:r>
                        <a:rPr sz="2100" spc="3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Planta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  <a:p>
                      <a:pPr marL="993775">
                        <a:lnSpc>
                          <a:spcPts val="2400"/>
                        </a:lnSpc>
                      </a:pP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incineración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  <a:p>
                      <a:pPr marL="436245" marR="173990" indent="-385445">
                        <a:lnSpc>
                          <a:spcPts val="2400"/>
                        </a:lnSpc>
                        <a:spcBef>
                          <a:spcPts val="120"/>
                        </a:spcBef>
                        <a:buClr>
                          <a:srgbClr val="535353"/>
                        </a:buClr>
                        <a:buSzPct val="80952"/>
                        <a:buChar char="-"/>
                        <a:tabLst>
                          <a:tab pos="419100" algn="l"/>
                          <a:tab pos="419734" algn="l"/>
                        </a:tabLst>
                      </a:pP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- </a:t>
                      </a:r>
                      <a:r>
                        <a:rPr sz="2100" spc="-4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Lugar </a:t>
                      </a: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emplazamiento  polígono</a:t>
                      </a:r>
                      <a:r>
                        <a:rPr sz="2100" spc="-6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3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experimental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  <a:p>
                      <a:pPr marL="1129030" indent="-1078230">
                        <a:lnSpc>
                          <a:spcPts val="2340"/>
                        </a:lnSpc>
                        <a:buClr>
                          <a:srgbClr val="535353"/>
                        </a:buClr>
                        <a:buSzPct val="80952"/>
                        <a:buChar char="-"/>
                        <a:tabLst>
                          <a:tab pos="1129030" algn="l"/>
                          <a:tab pos="1129665" algn="l"/>
                        </a:tabLst>
                      </a:pPr>
                      <a:r>
                        <a:rPr sz="2100" spc="-2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-</a:t>
                      </a:r>
                      <a:r>
                        <a:rPr sz="2100" spc="-75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2100" spc="-50" dirty="0">
                          <a:solidFill>
                            <a:srgbClr val="5A5F5E"/>
                          </a:solidFill>
                          <a:latin typeface="Gill Sans MT"/>
                          <a:cs typeface="Gill Sans MT"/>
                        </a:rPr>
                        <a:t>Reactor</a:t>
                      </a:r>
                      <a:endParaRPr sz="21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B4B4B4"/>
                      </a:solidFill>
                      <a:prstDash val="solid"/>
                    </a:lnL>
                    <a:lnR w="12700">
                      <a:solidFill>
                        <a:srgbClr val="B4B4B4"/>
                      </a:solidFill>
                      <a:prstDash val="solid"/>
                    </a:lnR>
                    <a:lnT w="12700">
                      <a:solidFill>
                        <a:srgbClr val="B4B4B4"/>
                      </a:solidFill>
                      <a:prstDash val="solid"/>
                    </a:lnT>
                    <a:lnB w="12700">
                      <a:solidFill>
                        <a:srgbClr val="B4B4B4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object 76"/>
          <p:cNvSpPr/>
          <p:nvPr/>
        </p:nvSpPr>
        <p:spPr>
          <a:xfrm>
            <a:off x="280394" y="162026"/>
            <a:ext cx="12446000" cy="9753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1760156" y="363892"/>
            <a:ext cx="6193790" cy="1075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 algn="ctr">
              <a:lnSpc>
                <a:spcPts val="2800"/>
              </a:lnSpc>
            </a:pPr>
            <a:r>
              <a:rPr sz="2500" spc="-55" dirty="0">
                <a:solidFill>
                  <a:srgbClr val="535353"/>
                </a:solidFill>
                <a:latin typeface="Gill Sans MT"/>
                <a:cs typeface="Gill Sans MT"/>
              </a:rPr>
              <a:t>DIAGRAMA </a:t>
            </a:r>
            <a:r>
              <a:rPr sz="2500" spc="-30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2500" spc="-45" dirty="0">
                <a:solidFill>
                  <a:srgbClr val="535353"/>
                </a:solidFill>
                <a:latin typeface="Gill Sans MT"/>
                <a:cs typeface="Gill Sans MT"/>
              </a:rPr>
              <a:t>TRABAJO </a:t>
            </a:r>
            <a:r>
              <a:rPr sz="2500" spc="-30" dirty="0">
                <a:solidFill>
                  <a:srgbClr val="535353"/>
                </a:solidFill>
                <a:latin typeface="Gill Sans MT"/>
                <a:cs typeface="Gill Sans MT"/>
              </a:rPr>
              <a:t>- </a:t>
            </a:r>
            <a:r>
              <a:rPr sz="2500" spc="-65" dirty="0">
                <a:solidFill>
                  <a:srgbClr val="535353"/>
                </a:solidFill>
                <a:latin typeface="Gill Sans MT"/>
                <a:cs typeface="Gill Sans MT"/>
              </a:rPr>
              <a:t>ACTIVIDADES  </a:t>
            </a:r>
            <a:r>
              <a:rPr sz="2500" spc="-45" dirty="0">
                <a:solidFill>
                  <a:srgbClr val="535353"/>
                </a:solidFill>
                <a:latin typeface="Gill Sans MT"/>
                <a:cs typeface="Gill Sans MT"/>
              </a:rPr>
              <a:t>PRIMERA </a:t>
            </a:r>
            <a:r>
              <a:rPr sz="2500" spc="-50" dirty="0">
                <a:solidFill>
                  <a:srgbClr val="535353"/>
                </a:solidFill>
                <a:latin typeface="Gill Sans MT"/>
                <a:cs typeface="Gill Sans MT"/>
              </a:rPr>
              <a:t>FASE </a:t>
            </a:r>
            <a:r>
              <a:rPr sz="2500" spc="-75" dirty="0">
                <a:solidFill>
                  <a:srgbClr val="535353"/>
                </a:solidFill>
                <a:latin typeface="Gill Sans MT"/>
                <a:cs typeface="Gill Sans MT"/>
              </a:rPr>
              <a:t>XXI </a:t>
            </a:r>
            <a:r>
              <a:rPr sz="2500" spc="-50" dirty="0">
                <a:solidFill>
                  <a:srgbClr val="535353"/>
                </a:solidFill>
                <a:latin typeface="Gill Sans MT"/>
                <a:cs typeface="Gill Sans MT"/>
              </a:rPr>
              <a:t>EXPEDICIÓN ANTÁRTICA  </a:t>
            </a:r>
            <a:r>
              <a:rPr sz="2500" spc="-65" dirty="0">
                <a:solidFill>
                  <a:srgbClr val="535353"/>
                </a:solidFill>
                <a:latin typeface="Gill Sans MT"/>
                <a:cs typeface="Gill Sans MT"/>
              </a:rPr>
              <a:t>PROJECT </a:t>
            </a:r>
            <a:r>
              <a:rPr sz="2500" spc="-70" dirty="0">
                <a:solidFill>
                  <a:srgbClr val="535353"/>
                </a:solidFill>
                <a:latin typeface="Gill Sans MT"/>
                <a:cs typeface="Gill Sans MT"/>
              </a:rPr>
              <a:t>“SEWAGE</a:t>
            </a:r>
            <a:r>
              <a:rPr sz="2500" spc="-22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500" spc="-55" dirty="0">
                <a:solidFill>
                  <a:srgbClr val="535353"/>
                </a:solidFill>
                <a:latin typeface="Gill Sans MT"/>
                <a:cs typeface="Gill Sans MT"/>
              </a:rPr>
              <a:t>SLUDGE"</a:t>
            </a:r>
            <a:endParaRPr sz="2500">
              <a:latin typeface="Gill Sans MT"/>
              <a:cs typeface="Gill Sans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600702" y="2120904"/>
            <a:ext cx="1587500" cy="647700"/>
          </a:xfrm>
          <a:prstGeom prst="rect">
            <a:avLst/>
          </a:prstGeom>
          <a:ln w="25400">
            <a:solidFill>
              <a:srgbClr val="808785"/>
            </a:solidFill>
          </a:ln>
        </p:spPr>
        <p:txBody>
          <a:bodyPr vert="horz" wrap="square" lIns="0" tIns="635" rIns="0" bIns="0" rtlCol="0">
            <a:spAutoFit/>
          </a:bodyPr>
          <a:lstStyle/>
          <a:p>
            <a:pPr marL="272415">
              <a:lnSpc>
                <a:spcPct val="100000"/>
              </a:lnSpc>
              <a:spcBef>
                <a:spcPts val="5"/>
              </a:spcBef>
            </a:pPr>
            <a:r>
              <a:rPr sz="3600" spc="-150" dirty="0"/>
              <a:t>PTAR</a:t>
            </a:r>
            <a:endParaRPr sz="3600"/>
          </a:p>
        </p:txBody>
      </p:sp>
      <p:sp>
        <p:nvSpPr>
          <p:cNvPr id="4" name="object 4"/>
          <p:cNvSpPr/>
          <p:nvPr/>
        </p:nvSpPr>
        <p:spPr>
          <a:xfrm>
            <a:off x="5473699" y="4279900"/>
            <a:ext cx="1720265" cy="603250"/>
          </a:xfrm>
          <a:custGeom>
            <a:avLst/>
            <a:gdLst/>
            <a:ahLst/>
            <a:cxnLst/>
            <a:rect l="l" t="t" r="r" b="b"/>
            <a:pathLst>
              <a:path w="698500" h="647700">
                <a:moveTo>
                  <a:pt x="0" y="647700"/>
                </a:moveTo>
                <a:lnTo>
                  <a:pt x="698411" y="647700"/>
                </a:lnTo>
                <a:lnTo>
                  <a:pt x="698411" y="0"/>
                </a:lnTo>
                <a:lnTo>
                  <a:pt x="0" y="0"/>
                </a:lnTo>
                <a:lnTo>
                  <a:pt x="0" y="647700"/>
                </a:lnTo>
                <a:close/>
              </a:path>
            </a:pathLst>
          </a:custGeom>
          <a:solidFill>
            <a:srgbClr val="D997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511800" y="4287494"/>
            <a:ext cx="1679308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30" dirty="0">
                <a:solidFill>
                  <a:srgbClr val="FFFFFF"/>
                </a:solidFill>
                <a:latin typeface="Gill Sans MT"/>
                <a:cs typeface="Gill Sans MT"/>
              </a:rPr>
              <a:t>SL</a:t>
            </a:r>
            <a:endParaRPr sz="3200" dirty="0">
              <a:latin typeface="Gill Sans MT"/>
              <a:cs typeface="Gill Sans M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71500" y="2768600"/>
            <a:ext cx="2717800" cy="838200"/>
          </a:xfrm>
          <a:custGeom>
            <a:avLst/>
            <a:gdLst/>
            <a:ahLst/>
            <a:cxnLst/>
            <a:rect l="l" t="t" r="r" b="b"/>
            <a:pathLst>
              <a:path w="2717800" h="838200">
                <a:moveTo>
                  <a:pt x="0" y="0"/>
                </a:moveTo>
                <a:lnTo>
                  <a:pt x="2717800" y="0"/>
                </a:lnTo>
                <a:lnTo>
                  <a:pt x="2717800" y="838200"/>
                </a:lnTo>
                <a:lnTo>
                  <a:pt x="0" y="838200"/>
                </a:lnTo>
                <a:lnTo>
                  <a:pt x="0" y="0"/>
                </a:lnTo>
                <a:close/>
              </a:path>
            </a:pathLst>
          </a:custGeom>
          <a:solidFill>
            <a:srgbClr val="3D45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72259" y="2819945"/>
            <a:ext cx="2319020" cy="744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7720" marR="5080" indent="-795655">
              <a:lnSpc>
                <a:spcPts val="2900"/>
              </a:lnSpc>
            </a:pPr>
            <a:r>
              <a:rPr sz="2600" spc="-60" dirty="0">
                <a:solidFill>
                  <a:srgbClr val="FFFFFF"/>
                </a:solidFill>
                <a:latin typeface="Gill Sans MT"/>
                <a:cs typeface="Gill Sans MT"/>
              </a:rPr>
              <a:t>1.</a:t>
            </a:r>
            <a:r>
              <a:rPr sz="2600" spc="-27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600" spc="-55" dirty="0">
                <a:solidFill>
                  <a:srgbClr val="FFFFFF"/>
                </a:solidFill>
                <a:latin typeface="Gill Sans MT"/>
                <a:cs typeface="Gill Sans MT"/>
              </a:rPr>
              <a:t>Caracterización  </a:t>
            </a:r>
            <a:r>
              <a:rPr sz="2600" spc="-50" dirty="0">
                <a:solidFill>
                  <a:srgbClr val="FFFFFF"/>
                </a:solidFill>
                <a:latin typeface="Gill Sans MT"/>
                <a:cs typeface="Gill Sans MT"/>
              </a:rPr>
              <a:t>lodos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23900" y="6121400"/>
            <a:ext cx="2730500" cy="1003300"/>
          </a:xfrm>
          <a:custGeom>
            <a:avLst/>
            <a:gdLst/>
            <a:ahLst/>
            <a:cxnLst/>
            <a:rect l="l" t="t" r="r" b="b"/>
            <a:pathLst>
              <a:path w="2730500" h="1003300">
                <a:moveTo>
                  <a:pt x="0" y="0"/>
                </a:moveTo>
                <a:lnTo>
                  <a:pt x="2730500" y="0"/>
                </a:lnTo>
                <a:lnTo>
                  <a:pt x="2730500" y="1003300"/>
                </a:lnTo>
                <a:lnTo>
                  <a:pt x="0" y="1003300"/>
                </a:lnTo>
                <a:lnTo>
                  <a:pt x="0" y="0"/>
                </a:lnTo>
                <a:close/>
              </a:path>
            </a:pathLst>
          </a:custGeom>
          <a:solidFill>
            <a:srgbClr val="3D45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79268" y="6166091"/>
            <a:ext cx="2626360" cy="717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79730">
              <a:lnSpc>
                <a:spcPts val="2800"/>
              </a:lnSpc>
            </a:pPr>
            <a:r>
              <a:rPr sz="2400" spc="-50" dirty="0">
                <a:solidFill>
                  <a:srgbClr val="FFFFFF"/>
                </a:solidFill>
                <a:latin typeface="Gill Sans MT"/>
                <a:cs typeface="Gill Sans MT"/>
              </a:rPr>
              <a:t>2. </a:t>
            </a:r>
            <a:r>
              <a:rPr sz="2400" spc="-30" dirty="0">
                <a:solidFill>
                  <a:srgbClr val="FFFFFF"/>
                </a:solidFill>
                <a:latin typeface="Gill Sans MT"/>
                <a:cs typeface="Gill Sans MT"/>
              </a:rPr>
              <a:t>Identificación  </a:t>
            </a:r>
            <a:r>
              <a:rPr sz="2400" spc="-35" dirty="0">
                <a:solidFill>
                  <a:srgbClr val="FFFFFF"/>
                </a:solidFill>
                <a:latin typeface="Gill Sans MT"/>
                <a:cs typeface="Gill Sans MT"/>
              </a:rPr>
              <a:t>organismos</a:t>
            </a:r>
            <a:r>
              <a:rPr sz="2400" spc="-4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35" dirty="0">
                <a:solidFill>
                  <a:srgbClr val="FFFFFF"/>
                </a:solidFill>
                <a:latin typeface="Gill Sans MT"/>
                <a:cs typeface="Gill Sans MT"/>
              </a:rPr>
              <a:t>asociados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41900" y="6121400"/>
            <a:ext cx="2311400" cy="1003300"/>
          </a:xfrm>
          <a:custGeom>
            <a:avLst/>
            <a:gdLst/>
            <a:ahLst/>
            <a:cxnLst/>
            <a:rect l="l" t="t" r="r" b="b"/>
            <a:pathLst>
              <a:path w="2311400" h="1003300">
                <a:moveTo>
                  <a:pt x="0" y="0"/>
                </a:moveTo>
                <a:lnTo>
                  <a:pt x="2311400" y="0"/>
                </a:lnTo>
                <a:lnTo>
                  <a:pt x="2311400" y="1003300"/>
                </a:lnTo>
                <a:lnTo>
                  <a:pt x="0" y="1003300"/>
                </a:lnTo>
                <a:lnTo>
                  <a:pt x="0" y="0"/>
                </a:lnTo>
                <a:close/>
              </a:path>
            </a:pathLst>
          </a:custGeom>
          <a:solidFill>
            <a:srgbClr val="3D45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087353" y="6127622"/>
            <a:ext cx="982344" cy="412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spc="-60" dirty="0">
                <a:solidFill>
                  <a:srgbClr val="FFFFFF"/>
                </a:solidFill>
                <a:latin typeface="Gill Sans MT"/>
                <a:cs typeface="Gill Sans MT"/>
              </a:rPr>
              <a:t>3.</a:t>
            </a:r>
            <a:r>
              <a:rPr sz="2600" spc="-30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600" spc="-25" dirty="0">
                <a:solidFill>
                  <a:srgbClr val="FFFFFF"/>
                </a:solidFill>
                <a:latin typeface="Gill Sans MT"/>
                <a:cs typeface="Gill Sans MT"/>
              </a:rPr>
              <a:t>Selec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03240" y="6495922"/>
            <a:ext cx="1990725" cy="412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dirty="0">
                <a:solidFill>
                  <a:srgbClr val="FFFFFF"/>
                </a:solidFill>
                <a:latin typeface="Gill Sans MT"/>
                <a:cs typeface="Gill Sans MT"/>
              </a:rPr>
              <a:t>emp</a:t>
            </a:r>
            <a:r>
              <a:rPr sz="2600" spc="-45" dirty="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sz="2600" spc="-35" dirty="0">
                <a:solidFill>
                  <a:srgbClr val="FFFFFF"/>
                </a:solidFill>
                <a:latin typeface="Gill Sans MT"/>
                <a:cs typeface="Gill Sans MT"/>
              </a:rPr>
              <a:t>zamien</a:t>
            </a:r>
            <a:r>
              <a:rPr sz="2600" spc="-85" dirty="0">
                <a:solidFill>
                  <a:srgbClr val="FFFFFF"/>
                </a:solidFill>
                <a:latin typeface="Gill Sans MT"/>
                <a:cs typeface="Gill Sans MT"/>
              </a:rPr>
              <a:t>t</a:t>
            </a:r>
            <a:r>
              <a:rPr sz="2600" spc="-30" dirty="0">
                <a:solidFill>
                  <a:srgbClr val="FFFFFF"/>
                </a:solidFill>
                <a:latin typeface="Gill Sans MT"/>
                <a:cs typeface="Gill Sans MT"/>
              </a:rPr>
              <a:t>o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347200" y="6210300"/>
            <a:ext cx="3238500" cy="1244600"/>
          </a:xfrm>
          <a:custGeom>
            <a:avLst/>
            <a:gdLst/>
            <a:ahLst/>
            <a:cxnLst/>
            <a:rect l="l" t="t" r="r" b="b"/>
            <a:pathLst>
              <a:path w="3238500" h="1244600">
                <a:moveTo>
                  <a:pt x="0" y="0"/>
                </a:moveTo>
                <a:lnTo>
                  <a:pt x="3238500" y="0"/>
                </a:lnTo>
                <a:lnTo>
                  <a:pt x="3238500" y="1244600"/>
                </a:lnTo>
                <a:lnTo>
                  <a:pt x="0" y="1244600"/>
                </a:lnTo>
                <a:lnTo>
                  <a:pt x="0" y="0"/>
                </a:lnTo>
                <a:close/>
              </a:path>
            </a:pathLst>
          </a:custGeom>
          <a:solidFill>
            <a:srgbClr val="3D45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531298" y="6255587"/>
            <a:ext cx="2867660" cy="1151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31140">
              <a:lnSpc>
                <a:spcPts val="3000"/>
              </a:lnSpc>
            </a:pPr>
            <a:r>
              <a:rPr sz="2700" spc="-60" dirty="0">
                <a:solidFill>
                  <a:srgbClr val="FFFFFF"/>
                </a:solidFill>
                <a:latin typeface="Gill Sans MT"/>
                <a:cs typeface="Gill Sans MT"/>
              </a:rPr>
              <a:t>4. </a:t>
            </a:r>
            <a:r>
              <a:rPr sz="2700" spc="-45" dirty="0">
                <a:solidFill>
                  <a:srgbClr val="FFFFFF"/>
                </a:solidFill>
                <a:latin typeface="Gill Sans MT"/>
                <a:cs typeface="Gill Sans MT"/>
              </a:rPr>
              <a:t>Diseño </a:t>
            </a:r>
            <a:r>
              <a:rPr sz="2700" spc="-35" dirty="0">
                <a:solidFill>
                  <a:srgbClr val="FFFFFF"/>
                </a:solidFill>
                <a:latin typeface="Gill Sans MT"/>
                <a:cs typeface="Gill Sans MT"/>
              </a:rPr>
              <a:t>Sistema  </a:t>
            </a:r>
            <a:r>
              <a:rPr sz="2700" spc="-45" dirty="0">
                <a:solidFill>
                  <a:srgbClr val="FFFFFF"/>
                </a:solidFill>
                <a:latin typeface="Gill Sans MT"/>
                <a:cs typeface="Gill Sans MT"/>
              </a:rPr>
              <a:t>tratamiento </a:t>
            </a:r>
            <a:r>
              <a:rPr sz="2700" spc="-40" dirty="0">
                <a:solidFill>
                  <a:srgbClr val="FFFFFF"/>
                </a:solidFill>
                <a:latin typeface="Gill Sans MT"/>
                <a:cs typeface="Gill Sans MT"/>
              </a:rPr>
              <a:t>Lodos </a:t>
            </a:r>
            <a:r>
              <a:rPr sz="2700" spc="-60" dirty="0">
                <a:solidFill>
                  <a:srgbClr val="FFFFFF"/>
                </a:solidFill>
                <a:latin typeface="Gill Sans MT"/>
                <a:cs typeface="Gill Sans MT"/>
              </a:rPr>
              <a:t>y  </a:t>
            </a:r>
            <a:r>
              <a:rPr sz="2700" spc="-35" dirty="0">
                <a:solidFill>
                  <a:srgbClr val="FFFFFF"/>
                </a:solidFill>
                <a:latin typeface="Gill Sans MT"/>
                <a:cs typeface="Gill Sans MT"/>
              </a:rPr>
              <a:t>operaciones</a:t>
            </a:r>
            <a:r>
              <a:rPr sz="2700" spc="-100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700" spc="-55" dirty="0">
                <a:solidFill>
                  <a:srgbClr val="FFFFFF"/>
                </a:solidFill>
                <a:latin typeface="Gill Sans MT"/>
                <a:cs typeface="Gill Sans MT"/>
              </a:rPr>
              <a:t>unitarias</a:t>
            </a:r>
            <a:endParaRPr sz="2700">
              <a:latin typeface="Gill Sans MT"/>
              <a:cs typeface="Gill Sans MT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9601200" y="2286000"/>
            <a:ext cx="2844800" cy="1003300"/>
          </a:xfrm>
          <a:custGeom>
            <a:avLst/>
            <a:gdLst/>
            <a:ahLst/>
            <a:cxnLst/>
            <a:rect l="l" t="t" r="r" b="b"/>
            <a:pathLst>
              <a:path w="2844800" h="1003300">
                <a:moveTo>
                  <a:pt x="0" y="0"/>
                </a:moveTo>
                <a:lnTo>
                  <a:pt x="2844800" y="0"/>
                </a:lnTo>
                <a:lnTo>
                  <a:pt x="2844800" y="1003300"/>
                </a:lnTo>
                <a:lnTo>
                  <a:pt x="0" y="1003300"/>
                </a:lnTo>
                <a:lnTo>
                  <a:pt x="0" y="0"/>
                </a:lnTo>
                <a:close/>
              </a:path>
            </a:pathLst>
          </a:custGeom>
          <a:solidFill>
            <a:srgbClr val="3D45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9651466" y="2335288"/>
            <a:ext cx="2737485" cy="8172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60070">
              <a:lnSpc>
                <a:spcPts val="3200"/>
              </a:lnSpc>
            </a:pPr>
            <a:r>
              <a:rPr sz="2700" spc="-50" dirty="0">
                <a:solidFill>
                  <a:srgbClr val="FFFFFF"/>
                </a:solidFill>
                <a:latin typeface="Gill Sans MT"/>
                <a:cs typeface="Gill Sans MT"/>
              </a:rPr>
              <a:t>5. </a:t>
            </a:r>
            <a:r>
              <a:rPr sz="2700" spc="-30" dirty="0">
                <a:solidFill>
                  <a:srgbClr val="FFFFFF"/>
                </a:solidFill>
                <a:latin typeface="Gill Sans MT"/>
                <a:cs typeface="Gill Sans MT"/>
              </a:rPr>
              <a:t>Ejecución  </a:t>
            </a:r>
            <a:r>
              <a:rPr sz="2700" spc="-5" dirty="0">
                <a:solidFill>
                  <a:srgbClr val="FFFFFF"/>
                </a:solidFill>
                <a:latin typeface="Gill Sans MT"/>
                <a:cs typeface="Gill Sans MT"/>
              </a:rPr>
              <a:t>pruebas</a:t>
            </a:r>
            <a:r>
              <a:rPr sz="2700" spc="-4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700" spc="-35" dirty="0">
                <a:solidFill>
                  <a:srgbClr val="FFFFFF"/>
                </a:solidFill>
                <a:latin typeface="Gill Sans MT"/>
                <a:cs typeface="Gill Sans MT"/>
              </a:rPr>
              <a:t>laboratorio</a:t>
            </a:r>
            <a:endParaRPr sz="27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59395" y="3965359"/>
            <a:ext cx="2159635" cy="438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70"/>
              </a:lnSpc>
            </a:pPr>
            <a:r>
              <a:rPr sz="1400" spc="-30" dirty="0">
                <a:solidFill>
                  <a:srgbClr val="535353"/>
                </a:solidFill>
                <a:latin typeface="Gill Sans MT"/>
                <a:cs typeface="Gill Sans MT"/>
              </a:rPr>
              <a:t>Datos </a:t>
            </a:r>
            <a:r>
              <a:rPr sz="1400" spc="-45" dirty="0">
                <a:solidFill>
                  <a:srgbClr val="535353"/>
                </a:solidFill>
                <a:latin typeface="Gill Sans MT"/>
                <a:cs typeface="Gill Sans MT"/>
              </a:rPr>
              <a:t>Us, </a:t>
            </a:r>
            <a:r>
              <a:rPr sz="1400" spc="-25" dirty="0">
                <a:solidFill>
                  <a:srgbClr val="535353"/>
                </a:solidFill>
                <a:latin typeface="Gill Sans MT"/>
                <a:cs typeface="Gill Sans MT"/>
              </a:rPr>
              <a:t>pH, </a:t>
            </a:r>
            <a:r>
              <a:rPr sz="1400" spc="-145" dirty="0">
                <a:solidFill>
                  <a:srgbClr val="535353"/>
                </a:solidFill>
                <a:latin typeface="Gill Sans MT"/>
                <a:cs typeface="Gill Sans MT"/>
              </a:rPr>
              <a:t>T, </a:t>
            </a:r>
            <a:r>
              <a:rPr sz="1400" spc="20" dirty="0">
                <a:solidFill>
                  <a:srgbClr val="535353"/>
                </a:solidFill>
                <a:latin typeface="Gill Sans MT"/>
                <a:cs typeface="Gill Sans MT"/>
              </a:rPr>
              <a:t>% </a:t>
            </a:r>
            <a:r>
              <a:rPr sz="1400" spc="-45" dirty="0">
                <a:solidFill>
                  <a:srgbClr val="535353"/>
                </a:solidFill>
                <a:latin typeface="Gill Sans MT"/>
                <a:cs typeface="Gill Sans MT"/>
              </a:rPr>
              <a:t>H, </a:t>
            </a:r>
            <a:r>
              <a:rPr sz="1400" spc="20" dirty="0">
                <a:solidFill>
                  <a:srgbClr val="535353"/>
                </a:solidFill>
                <a:latin typeface="Gill Sans MT"/>
                <a:cs typeface="Gill Sans MT"/>
              </a:rPr>
              <a:t>% </a:t>
            </a:r>
            <a:r>
              <a:rPr sz="1400" dirty="0">
                <a:solidFill>
                  <a:srgbClr val="535353"/>
                </a:solidFill>
                <a:latin typeface="Gill Sans MT"/>
                <a:cs typeface="Gill Sans MT"/>
              </a:rPr>
              <a:t>SSV</a:t>
            </a:r>
            <a:r>
              <a:rPr sz="1400" spc="1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400" spc="-65" dirty="0">
                <a:solidFill>
                  <a:srgbClr val="535353"/>
                </a:solidFill>
                <a:latin typeface="Gill Sans MT"/>
                <a:cs typeface="Gill Sans MT"/>
              </a:rPr>
              <a:t>,</a:t>
            </a:r>
            <a:endParaRPr sz="1400">
              <a:latin typeface="Gill Sans MT"/>
              <a:cs typeface="Gill Sans MT"/>
            </a:endParaRPr>
          </a:p>
          <a:p>
            <a:pPr marR="6985" algn="ctr">
              <a:lnSpc>
                <a:spcPts val="1670"/>
              </a:lnSpc>
            </a:pPr>
            <a:r>
              <a:rPr sz="1400" spc="-15" dirty="0">
                <a:solidFill>
                  <a:srgbClr val="535353"/>
                </a:solidFill>
                <a:latin typeface="Gill Sans MT"/>
                <a:cs typeface="Gill Sans MT"/>
              </a:rPr>
              <a:t>capacidad</a:t>
            </a:r>
            <a:r>
              <a:rPr sz="1400" spc="32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400" spc="-35" dirty="0">
                <a:solidFill>
                  <a:srgbClr val="535353"/>
                </a:solidFill>
                <a:latin typeface="Gill Sans MT"/>
                <a:cs typeface="Gill Sans MT"/>
              </a:rPr>
              <a:t>retención.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8921753" y="4616448"/>
            <a:ext cx="1155700" cy="520700"/>
          </a:xfrm>
          <a:custGeom>
            <a:avLst/>
            <a:gdLst/>
            <a:ahLst/>
            <a:cxnLst/>
            <a:rect l="l" t="t" r="r" b="b"/>
            <a:pathLst>
              <a:path w="1155700" h="520700">
                <a:moveTo>
                  <a:pt x="0" y="0"/>
                </a:moveTo>
                <a:lnTo>
                  <a:pt x="1155699" y="0"/>
                </a:lnTo>
                <a:lnTo>
                  <a:pt x="1155699" y="520699"/>
                </a:lnTo>
                <a:lnTo>
                  <a:pt x="0" y="52069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9283992" y="4648301"/>
            <a:ext cx="735330" cy="390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50" spc="-5" dirty="0">
                <a:latin typeface="Gill Sans MT"/>
                <a:cs typeface="Gill Sans MT"/>
              </a:rPr>
              <a:t>V</a:t>
            </a:r>
            <a:r>
              <a:rPr sz="2450" spc="-35" dirty="0">
                <a:latin typeface="Gill Sans MT"/>
                <a:cs typeface="Gill Sans MT"/>
              </a:rPr>
              <a:t>IM</a:t>
            </a:r>
            <a:r>
              <a:rPr sz="2450" spc="20" dirty="0">
                <a:latin typeface="Gill Sans MT"/>
                <a:cs typeface="Gill Sans MT"/>
              </a:rPr>
              <a:t>A</a:t>
            </a:r>
            <a:endParaRPr sz="2450">
              <a:latin typeface="Gill Sans MT"/>
              <a:cs typeface="Gill Sans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913294" y="2767634"/>
            <a:ext cx="3422015" cy="3853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7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000" dirty="0">
              <a:latin typeface="Times New Roman"/>
              <a:cs typeface="Times New Roman"/>
            </a:endParaRPr>
          </a:p>
          <a:p>
            <a:pPr algn="r">
              <a:lnSpc>
                <a:spcPct val="100000"/>
              </a:lnSpc>
            </a:pPr>
            <a:r>
              <a:rPr sz="2700" spc="-35" dirty="0">
                <a:latin typeface="Gill Sans MT"/>
                <a:cs typeface="Gill Sans MT"/>
              </a:rPr>
              <a:t>U</a:t>
            </a:r>
            <a:endParaRPr sz="2700" dirty="0">
              <a:latin typeface="Gill Sans MT"/>
              <a:cs typeface="Gill Sans MT"/>
            </a:endParaRPr>
          </a:p>
          <a:p>
            <a:pPr>
              <a:lnSpc>
                <a:spcPts val="3379"/>
              </a:lnSpc>
              <a:spcBef>
                <a:spcPts val="2135"/>
              </a:spcBef>
            </a:pPr>
            <a:r>
              <a:rPr sz="3200" spc="-55" dirty="0">
                <a:solidFill>
                  <a:srgbClr val="FFFFFF"/>
                </a:solidFill>
                <a:latin typeface="Gill Sans MT"/>
                <a:cs typeface="Gill Sans MT"/>
              </a:rPr>
              <a:t>UDGE</a:t>
            </a:r>
            <a:endParaRPr sz="3200" dirty="0">
              <a:latin typeface="Gill Sans MT"/>
              <a:cs typeface="Gill Sans MT"/>
            </a:endParaRPr>
          </a:p>
          <a:p>
            <a:pPr marR="30480" algn="r">
              <a:lnSpc>
                <a:spcPts val="2420"/>
              </a:lnSpc>
            </a:pPr>
            <a:r>
              <a:rPr sz="2450" spc="15" dirty="0">
                <a:latin typeface="Gill Sans MT"/>
                <a:cs typeface="Gill Sans MT"/>
              </a:rPr>
              <a:t>P</a:t>
            </a:r>
            <a:r>
              <a:rPr sz="2450" spc="-10" dirty="0">
                <a:latin typeface="Gill Sans MT"/>
                <a:cs typeface="Gill Sans MT"/>
              </a:rPr>
              <a:t>E</a:t>
            </a:r>
            <a:endParaRPr sz="2450" dirty="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</a:pPr>
            <a:endParaRPr sz="25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5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43510">
              <a:lnSpc>
                <a:spcPct val="100000"/>
              </a:lnSpc>
              <a:tabLst>
                <a:tab pos="864869" algn="l"/>
              </a:tabLst>
            </a:pPr>
            <a:r>
              <a:rPr sz="2600" spc="-50" dirty="0">
                <a:solidFill>
                  <a:srgbClr val="FFFFFF"/>
                </a:solidFill>
                <a:latin typeface="Gill Sans MT"/>
                <a:cs typeface="Gill Sans MT"/>
              </a:rPr>
              <a:t>ción	</a:t>
            </a:r>
            <a:r>
              <a:rPr sz="2600" spc="-75" dirty="0">
                <a:solidFill>
                  <a:srgbClr val="FFFFFF"/>
                </a:solidFill>
                <a:latin typeface="Gill Sans MT"/>
                <a:cs typeface="Gill Sans MT"/>
              </a:rPr>
              <a:t>sitio</a:t>
            </a:r>
            <a:endParaRPr sz="2600" dirty="0">
              <a:latin typeface="Gill Sans MT"/>
              <a:cs typeface="Gill Sans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454246" y="4663389"/>
            <a:ext cx="2388235" cy="1026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9550" marR="5080" indent="-196850">
              <a:lnSpc>
                <a:spcPts val="1600"/>
              </a:lnSpc>
              <a:buClr>
                <a:srgbClr val="535353"/>
              </a:buClr>
              <a:buSzPct val="82142"/>
              <a:buChar char="-"/>
              <a:tabLst>
                <a:tab pos="177165" algn="l"/>
              </a:tabLst>
            </a:pPr>
            <a:r>
              <a:rPr sz="1400" spc="-60" dirty="0">
                <a:solidFill>
                  <a:srgbClr val="0433FF"/>
                </a:solidFill>
                <a:latin typeface="Gill Sans MT"/>
                <a:cs typeface="Gill Sans MT"/>
              </a:rPr>
              <a:t>D.O </a:t>
            </a:r>
            <a:r>
              <a:rPr sz="1400" spc="10" dirty="0">
                <a:solidFill>
                  <a:srgbClr val="0433FF"/>
                </a:solidFill>
                <a:latin typeface="Gill Sans MT"/>
                <a:cs typeface="Gill Sans MT"/>
              </a:rPr>
              <a:t>( </a:t>
            </a:r>
            <a:r>
              <a:rPr sz="1400" spc="-20" dirty="0">
                <a:solidFill>
                  <a:srgbClr val="0433FF"/>
                </a:solidFill>
                <a:latin typeface="Gill Sans MT"/>
                <a:cs typeface="Gill Sans MT"/>
              </a:rPr>
              <a:t>Lodo </a:t>
            </a:r>
            <a:r>
              <a:rPr sz="1400" spc="100" dirty="0">
                <a:solidFill>
                  <a:srgbClr val="0433FF"/>
                </a:solidFill>
                <a:latin typeface="Gill Sans MT"/>
                <a:cs typeface="Gill Sans MT"/>
              </a:rPr>
              <a:t>+ </a:t>
            </a:r>
            <a:r>
              <a:rPr sz="1400" spc="-25" dirty="0">
                <a:solidFill>
                  <a:srgbClr val="0433FF"/>
                </a:solidFill>
                <a:latin typeface="Gill Sans MT"/>
                <a:cs typeface="Gill Sans MT"/>
              </a:rPr>
              <a:t>m.e </a:t>
            </a:r>
            <a:r>
              <a:rPr sz="1400" spc="100" dirty="0">
                <a:solidFill>
                  <a:srgbClr val="0433FF"/>
                </a:solidFill>
                <a:latin typeface="Gill Sans MT"/>
                <a:cs typeface="Gill Sans MT"/>
              </a:rPr>
              <a:t>+ </a:t>
            </a:r>
            <a:r>
              <a:rPr sz="1400" spc="-10" dirty="0">
                <a:solidFill>
                  <a:srgbClr val="0433FF"/>
                </a:solidFill>
                <a:latin typeface="Gill Sans MT"/>
                <a:cs typeface="Gill Sans MT"/>
              </a:rPr>
              <a:t>efluente)  </a:t>
            </a:r>
            <a:r>
              <a:rPr sz="1400" spc="-20" dirty="0">
                <a:solidFill>
                  <a:srgbClr val="0433FF"/>
                </a:solidFill>
                <a:latin typeface="Gill Sans MT"/>
                <a:cs typeface="Gill Sans MT"/>
              </a:rPr>
              <a:t>Capacidad </a:t>
            </a:r>
            <a:r>
              <a:rPr sz="1400" spc="-30" dirty="0">
                <a:solidFill>
                  <a:srgbClr val="0433FF"/>
                </a:solidFill>
                <a:latin typeface="Gill Sans MT"/>
                <a:cs typeface="Gill Sans MT"/>
              </a:rPr>
              <a:t>intercambio</a:t>
            </a:r>
            <a:r>
              <a:rPr sz="1400" spc="2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400" spc="-35" dirty="0">
                <a:solidFill>
                  <a:srgbClr val="0433FF"/>
                </a:solidFill>
                <a:latin typeface="Gill Sans MT"/>
                <a:cs typeface="Gill Sans MT"/>
              </a:rPr>
              <a:t>iónico</a:t>
            </a:r>
            <a:endParaRPr sz="1400">
              <a:latin typeface="Gill Sans MT"/>
              <a:cs typeface="Gill Sans MT"/>
            </a:endParaRPr>
          </a:p>
          <a:p>
            <a:pPr marL="245745" indent="-233045">
              <a:lnSpc>
                <a:spcPts val="1500"/>
              </a:lnSpc>
              <a:buClr>
                <a:srgbClr val="535353"/>
              </a:buClr>
              <a:buSzPct val="82142"/>
              <a:buChar char="-"/>
              <a:tabLst>
                <a:tab pos="245745" algn="l"/>
                <a:tab pos="246379" algn="l"/>
              </a:tabLst>
            </a:pPr>
            <a:r>
              <a:rPr sz="1400" spc="20" dirty="0">
                <a:solidFill>
                  <a:srgbClr val="0433FF"/>
                </a:solidFill>
                <a:latin typeface="Gill Sans MT"/>
                <a:cs typeface="Gill Sans MT"/>
              </a:rPr>
              <a:t>% </a:t>
            </a:r>
            <a:r>
              <a:rPr sz="1400" spc="-30" dirty="0">
                <a:solidFill>
                  <a:srgbClr val="0433FF"/>
                </a:solidFill>
                <a:latin typeface="Gill Sans MT"/>
                <a:cs typeface="Gill Sans MT"/>
              </a:rPr>
              <a:t>Retención </a:t>
            </a:r>
            <a:r>
              <a:rPr sz="1400" spc="-20" dirty="0">
                <a:solidFill>
                  <a:srgbClr val="0433FF"/>
                </a:solidFill>
                <a:latin typeface="Gill Sans MT"/>
                <a:cs typeface="Gill Sans MT"/>
              </a:rPr>
              <a:t>agua,</a:t>
            </a:r>
            <a:r>
              <a:rPr sz="1400" spc="-13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400" spc="-10" dirty="0">
                <a:solidFill>
                  <a:srgbClr val="0433FF"/>
                </a:solidFill>
                <a:latin typeface="Gill Sans MT"/>
                <a:cs typeface="Gill Sans MT"/>
              </a:rPr>
              <a:t>Humedad</a:t>
            </a:r>
            <a:endParaRPr sz="1400">
              <a:latin typeface="Gill Sans MT"/>
              <a:cs typeface="Gill Sans MT"/>
            </a:endParaRPr>
          </a:p>
          <a:p>
            <a:pPr marL="549275" indent="-536575">
              <a:lnSpc>
                <a:spcPts val="1600"/>
              </a:lnSpc>
              <a:buClr>
                <a:srgbClr val="535353"/>
              </a:buClr>
              <a:buSzPct val="82142"/>
              <a:buChar char="-"/>
              <a:tabLst>
                <a:tab pos="549275" algn="l"/>
                <a:tab pos="549910" algn="l"/>
              </a:tabLst>
            </a:pPr>
            <a:r>
              <a:rPr sz="1400" spc="-30" dirty="0">
                <a:solidFill>
                  <a:srgbClr val="0433FF"/>
                </a:solidFill>
                <a:latin typeface="Gill Sans MT"/>
                <a:cs typeface="Gill Sans MT"/>
              </a:rPr>
              <a:t>Diseño </a:t>
            </a:r>
            <a:r>
              <a:rPr sz="1400" spc="-25" dirty="0">
                <a:solidFill>
                  <a:srgbClr val="0433FF"/>
                </a:solidFill>
                <a:latin typeface="Gill Sans MT"/>
                <a:cs typeface="Gill Sans MT"/>
              </a:rPr>
              <a:t>experimental</a:t>
            </a:r>
            <a:endParaRPr sz="1400">
              <a:latin typeface="Gill Sans MT"/>
              <a:cs typeface="Gill Sans MT"/>
            </a:endParaRPr>
          </a:p>
          <a:p>
            <a:pPr marL="210185">
              <a:lnSpc>
                <a:spcPts val="1670"/>
              </a:lnSpc>
            </a:pPr>
            <a:r>
              <a:rPr sz="1400" spc="10" dirty="0">
                <a:solidFill>
                  <a:srgbClr val="0433FF"/>
                </a:solidFill>
                <a:latin typeface="Gill Sans MT"/>
                <a:cs typeface="Gill Sans MT"/>
              </a:rPr>
              <a:t>( </a:t>
            </a:r>
            <a:r>
              <a:rPr sz="1400" spc="-35" dirty="0">
                <a:solidFill>
                  <a:srgbClr val="0433FF"/>
                </a:solidFill>
                <a:latin typeface="Gill Sans MT"/>
                <a:cs typeface="Gill Sans MT"/>
              </a:rPr>
              <a:t>réplicas </a:t>
            </a:r>
            <a:r>
              <a:rPr sz="1400" spc="-25" dirty="0">
                <a:solidFill>
                  <a:srgbClr val="0433FF"/>
                </a:solidFill>
                <a:latin typeface="Gill Sans MT"/>
                <a:cs typeface="Gill Sans MT"/>
              </a:rPr>
              <a:t>—-aleatorio</a:t>
            </a:r>
            <a:r>
              <a:rPr sz="1400" spc="-15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400" spc="-20" dirty="0">
                <a:solidFill>
                  <a:srgbClr val="0433FF"/>
                </a:solidFill>
                <a:latin typeface="Gill Sans MT"/>
                <a:cs typeface="Gill Sans MT"/>
              </a:rPr>
              <a:t>simple)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454246" y="3521227"/>
            <a:ext cx="73660" cy="197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200">
              <a:latin typeface="Gill Sans MT"/>
              <a:cs typeface="Gill Sans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454246" y="3953027"/>
            <a:ext cx="73660" cy="197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200">
              <a:latin typeface="Gill Sans MT"/>
              <a:cs typeface="Gill Sans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939144" y="3511918"/>
            <a:ext cx="1586230" cy="656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85775" marR="13335" indent="-464820">
              <a:lnSpc>
                <a:spcPts val="1700"/>
              </a:lnSpc>
            </a:pPr>
            <a:r>
              <a:rPr sz="1450" spc="-5" dirty="0">
                <a:solidFill>
                  <a:srgbClr val="0433FF"/>
                </a:solidFill>
                <a:latin typeface="Gill Sans MT"/>
                <a:cs typeface="Gill Sans MT"/>
              </a:rPr>
              <a:t>Degradación</a:t>
            </a:r>
            <a:r>
              <a:rPr sz="1450" spc="-55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450" spc="-15" dirty="0">
                <a:solidFill>
                  <a:srgbClr val="0433FF"/>
                </a:solidFill>
                <a:latin typeface="Gill Sans MT"/>
                <a:cs typeface="Gill Sans MT"/>
              </a:rPr>
              <a:t>materia  </a:t>
            </a:r>
            <a:r>
              <a:rPr sz="1450" spc="-10" dirty="0">
                <a:solidFill>
                  <a:srgbClr val="0433FF"/>
                </a:solidFill>
                <a:latin typeface="Gill Sans MT"/>
                <a:cs typeface="Gill Sans MT"/>
              </a:rPr>
              <a:t>orgánica</a:t>
            </a:r>
            <a:endParaRPr sz="1450">
              <a:latin typeface="Gill Sans MT"/>
              <a:cs typeface="Gill Sans MT"/>
            </a:endParaRPr>
          </a:p>
          <a:p>
            <a:pPr marL="12700">
              <a:lnSpc>
                <a:spcPts val="1650"/>
              </a:lnSpc>
            </a:pPr>
            <a:r>
              <a:rPr sz="1450" spc="-20" dirty="0">
                <a:solidFill>
                  <a:srgbClr val="0433FF"/>
                </a:solidFill>
                <a:latin typeface="Gill Sans MT"/>
                <a:cs typeface="Gill Sans MT"/>
              </a:rPr>
              <a:t>Cálculo  </a:t>
            </a:r>
            <a:r>
              <a:rPr sz="1450" spc="-25" dirty="0">
                <a:solidFill>
                  <a:srgbClr val="0433FF"/>
                </a:solidFill>
                <a:latin typeface="Gill Sans MT"/>
                <a:cs typeface="Gill Sans MT"/>
              </a:rPr>
              <a:t>relación</a:t>
            </a:r>
            <a:r>
              <a:rPr sz="1450" spc="2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450" spc="-5" dirty="0">
                <a:solidFill>
                  <a:srgbClr val="0433FF"/>
                </a:solidFill>
                <a:latin typeface="Gill Sans MT"/>
                <a:cs typeface="Gill Sans MT"/>
              </a:rPr>
              <a:t>F/M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828046" y="7520711"/>
            <a:ext cx="97155" cy="289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87774" y="7489697"/>
            <a:ext cx="1573530" cy="351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-65" dirty="0">
                <a:solidFill>
                  <a:srgbClr val="535353"/>
                </a:solidFill>
                <a:latin typeface="Gill Sans MT"/>
                <a:cs typeface="Gill Sans MT"/>
              </a:rPr>
              <a:t>1.Toma</a:t>
            </a:r>
            <a:r>
              <a:rPr sz="2200" spc="-8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200" spc="-40" dirty="0">
                <a:solidFill>
                  <a:srgbClr val="535353"/>
                </a:solidFill>
                <a:latin typeface="Gill Sans MT"/>
                <a:cs typeface="Gill Sans MT"/>
              </a:rPr>
              <a:t>Datos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245063" y="7807197"/>
            <a:ext cx="1259205" cy="351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-50" dirty="0">
                <a:solidFill>
                  <a:srgbClr val="535353"/>
                </a:solidFill>
                <a:latin typeface="Gill Sans MT"/>
                <a:cs typeface="Gill Sans MT"/>
              </a:rPr>
              <a:t>incin</a:t>
            </a:r>
            <a:r>
              <a:rPr sz="2200" spc="-80" dirty="0">
                <a:solidFill>
                  <a:srgbClr val="535353"/>
                </a:solidFill>
                <a:latin typeface="Gill Sans MT"/>
                <a:cs typeface="Gill Sans MT"/>
              </a:rPr>
              <a:t>e</a:t>
            </a:r>
            <a:r>
              <a:rPr sz="2200" spc="-15" dirty="0">
                <a:solidFill>
                  <a:srgbClr val="535353"/>
                </a:solidFill>
                <a:latin typeface="Gill Sans MT"/>
                <a:cs typeface="Gill Sans MT"/>
              </a:rPr>
              <a:t>r</a:t>
            </a:r>
            <a:r>
              <a:rPr sz="2200" spc="-5" dirty="0">
                <a:solidFill>
                  <a:srgbClr val="535353"/>
                </a:solidFill>
                <a:latin typeface="Gill Sans MT"/>
                <a:cs typeface="Gill Sans MT"/>
              </a:rPr>
              <a:t>ad</a:t>
            </a:r>
            <a:r>
              <a:rPr sz="2200" spc="-85" dirty="0">
                <a:solidFill>
                  <a:srgbClr val="535353"/>
                </a:solidFill>
                <a:latin typeface="Gill Sans MT"/>
                <a:cs typeface="Gill Sans MT"/>
              </a:rPr>
              <a:t>or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165848" y="7461254"/>
            <a:ext cx="2463800" cy="1181100"/>
          </a:xfrm>
          <a:prstGeom prst="rect">
            <a:avLst/>
          </a:prstGeom>
          <a:ln w="12700">
            <a:solidFill>
              <a:srgbClr val="5A5F5E"/>
            </a:solidFill>
          </a:ln>
        </p:spPr>
        <p:txBody>
          <a:bodyPr vert="horz" wrap="square" lIns="0" tIns="33655" rIns="0" bIns="0" rtlCol="0">
            <a:spAutoFit/>
          </a:bodyPr>
          <a:lstStyle/>
          <a:p>
            <a:pPr marL="276225" indent="-215900">
              <a:lnSpc>
                <a:spcPts val="2080"/>
              </a:lnSpc>
              <a:spcBef>
                <a:spcPts val="265"/>
              </a:spcBef>
              <a:buClr>
                <a:srgbClr val="535353"/>
              </a:buClr>
              <a:buSzPct val="80555"/>
              <a:buChar char="-"/>
              <a:tabLst>
                <a:tab pos="273050" algn="l"/>
              </a:tabLst>
            </a:pPr>
            <a:r>
              <a:rPr sz="1800" spc="-40" dirty="0">
                <a:solidFill>
                  <a:srgbClr val="0433FF"/>
                </a:solidFill>
                <a:latin typeface="Gill Sans MT"/>
                <a:cs typeface="Gill Sans MT"/>
              </a:rPr>
              <a:t>Potencial calórico</a:t>
            </a:r>
            <a:r>
              <a:rPr sz="1800" spc="-1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800" spc="-30" dirty="0">
                <a:solidFill>
                  <a:srgbClr val="0433FF"/>
                </a:solidFill>
                <a:latin typeface="Gill Sans MT"/>
                <a:cs typeface="Gill Sans MT"/>
              </a:rPr>
              <a:t>lodos</a:t>
            </a:r>
            <a:endParaRPr sz="1800">
              <a:latin typeface="Gill Sans MT"/>
              <a:cs typeface="Gill Sans MT"/>
            </a:endParaRPr>
          </a:p>
          <a:p>
            <a:pPr marL="276225" marR="212725" indent="-215900">
              <a:lnSpc>
                <a:spcPts val="2000"/>
              </a:lnSpc>
              <a:spcBef>
                <a:spcPts val="120"/>
              </a:spcBef>
              <a:buClr>
                <a:srgbClr val="535353"/>
              </a:buClr>
              <a:buSzPct val="80555"/>
              <a:buChar char="-"/>
              <a:tabLst>
                <a:tab pos="432434" algn="l"/>
                <a:tab pos="433070" algn="l"/>
              </a:tabLst>
            </a:pPr>
            <a:r>
              <a:rPr sz="1800" spc="-70" dirty="0">
                <a:solidFill>
                  <a:srgbClr val="0433FF"/>
                </a:solidFill>
                <a:latin typeface="Gill Sans MT"/>
                <a:cs typeface="Gill Sans MT"/>
              </a:rPr>
              <a:t>Trazas </a:t>
            </a:r>
            <a:r>
              <a:rPr sz="1800" spc="-45" dirty="0">
                <a:solidFill>
                  <a:srgbClr val="0433FF"/>
                </a:solidFill>
                <a:latin typeface="Gill Sans MT"/>
                <a:cs typeface="Gill Sans MT"/>
              </a:rPr>
              <a:t>calor </a:t>
            </a:r>
            <a:r>
              <a:rPr sz="1800" spc="-40" dirty="0">
                <a:solidFill>
                  <a:srgbClr val="0433FF"/>
                </a:solidFill>
                <a:latin typeface="Gill Sans MT"/>
                <a:cs typeface="Gill Sans MT"/>
              </a:rPr>
              <a:t>residual  </a:t>
            </a:r>
            <a:r>
              <a:rPr sz="1800" spc="-30" dirty="0">
                <a:solidFill>
                  <a:srgbClr val="0433FF"/>
                </a:solidFill>
                <a:latin typeface="Gill Sans MT"/>
                <a:cs typeface="Gill Sans MT"/>
              </a:rPr>
              <a:t>(Coaprovechamiento</a:t>
            </a:r>
            <a:endParaRPr sz="1800">
              <a:latin typeface="Gill Sans MT"/>
              <a:cs typeface="Gill Sans MT"/>
            </a:endParaRPr>
          </a:p>
          <a:p>
            <a:pPr marL="8255" algn="ctr">
              <a:lnSpc>
                <a:spcPts val="1960"/>
              </a:lnSpc>
            </a:pPr>
            <a:r>
              <a:rPr sz="1800" spc="-25" dirty="0">
                <a:solidFill>
                  <a:srgbClr val="0433FF"/>
                </a:solidFill>
                <a:latin typeface="Gill Sans MT"/>
                <a:cs typeface="Gill Sans MT"/>
              </a:rPr>
              <a:t>energético)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828046" y="8740885"/>
            <a:ext cx="97155" cy="289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087774" y="8709873"/>
            <a:ext cx="1573530" cy="351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-65" dirty="0">
                <a:solidFill>
                  <a:srgbClr val="535353"/>
                </a:solidFill>
                <a:latin typeface="Gill Sans MT"/>
                <a:cs typeface="Gill Sans MT"/>
              </a:rPr>
              <a:t>2.Toma</a:t>
            </a:r>
            <a:r>
              <a:rPr sz="2200" spc="-8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200" spc="-40" dirty="0">
                <a:solidFill>
                  <a:srgbClr val="535353"/>
                </a:solidFill>
                <a:latin typeface="Gill Sans MT"/>
                <a:cs typeface="Gill Sans MT"/>
              </a:rPr>
              <a:t>Datos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305668" y="9027373"/>
            <a:ext cx="1137920" cy="351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-65" dirty="0">
                <a:solidFill>
                  <a:srgbClr val="535353"/>
                </a:solidFill>
                <a:latin typeface="Gill Sans MT"/>
                <a:cs typeface="Gill Sans MT"/>
              </a:rPr>
              <a:t>sitio</a:t>
            </a:r>
            <a:r>
              <a:rPr sz="2200" spc="-8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200" spc="-35" dirty="0">
                <a:solidFill>
                  <a:srgbClr val="535353"/>
                </a:solidFill>
                <a:latin typeface="Gill Sans MT"/>
                <a:cs typeface="Gill Sans MT"/>
              </a:rPr>
              <a:t>Empl.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165848" y="8693150"/>
            <a:ext cx="2463800" cy="952500"/>
          </a:xfrm>
          <a:prstGeom prst="rect">
            <a:avLst/>
          </a:prstGeom>
          <a:ln w="12700">
            <a:solidFill>
              <a:srgbClr val="5A5F5E"/>
            </a:solidFill>
          </a:ln>
        </p:spPr>
        <p:txBody>
          <a:bodyPr vert="horz" wrap="square" lIns="0" tIns="51435" rIns="0" bIns="0" rtlCol="0">
            <a:spAutoFit/>
          </a:bodyPr>
          <a:lstStyle/>
          <a:p>
            <a:pPr marL="487680" marR="77470" indent="-427990">
              <a:lnSpc>
                <a:spcPts val="2100"/>
              </a:lnSpc>
              <a:spcBef>
                <a:spcPts val="405"/>
              </a:spcBef>
              <a:tabLst>
                <a:tab pos="305435" algn="l"/>
              </a:tabLst>
            </a:pPr>
            <a:r>
              <a:rPr sz="2250" spc="-7" baseline="1851" dirty="0">
                <a:solidFill>
                  <a:srgbClr val="535353"/>
                </a:solidFill>
                <a:latin typeface="Gill Sans MT"/>
                <a:cs typeface="Gill Sans MT"/>
              </a:rPr>
              <a:t>-	</a:t>
            </a:r>
            <a:r>
              <a:rPr sz="1850" spc="-35" dirty="0">
                <a:solidFill>
                  <a:srgbClr val="0433FF"/>
                </a:solidFill>
                <a:latin typeface="Gill Sans MT"/>
                <a:cs typeface="Gill Sans MT"/>
              </a:rPr>
              <a:t>Variables </a:t>
            </a:r>
            <a:r>
              <a:rPr sz="1850" spc="-15" dirty="0">
                <a:solidFill>
                  <a:srgbClr val="0433FF"/>
                </a:solidFill>
                <a:latin typeface="Gill Sans MT"/>
                <a:cs typeface="Gill Sans MT"/>
              </a:rPr>
              <a:t>ambientales- </a:t>
            </a:r>
            <a:r>
              <a:rPr sz="1850" spc="-25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850" spc="-20" dirty="0">
                <a:solidFill>
                  <a:srgbClr val="0433FF"/>
                </a:solidFill>
                <a:latin typeface="Gill Sans MT"/>
                <a:cs typeface="Gill Sans MT"/>
              </a:rPr>
              <a:t>condicionantes </a:t>
            </a:r>
            <a:r>
              <a:rPr sz="1850" spc="25" dirty="0">
                <a:solidFill>
                  <a:srgbClr val="0433FF"/>
                </a:solidFill>
                <a:latin typeface="Gill Sans MT"/>
                <a:cs typeface="Gill Sans MT"/>
              </a:rPr>
              <a:t>(</a:t>
            </a:r>
            <a:r>
              <a:rPr sz="1850" spc="-32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850" spc="-180" dirty="0">
                <a:solidFill>
                  <a:srgbClr val="0433FF"/>
                </a:solidFill>
                <a:latin typeface="Gill Sans MT"/>
                <a:cs typeface="Gill Sans MT"/>
              </a:rPr>
              <a:t>T,</a:t>
            </a:r>
            <a:endParaRPr sz="1850">
              <a:latin typeface="Gill Sans MT"/>
              <a:cs typeface="Gill Sans MT"/>
            </a:endParaRPr>
          </a:p>
          <a:p>
            <a:pPr marL="725170">
              <a:lnSpc>
                <a:spcPts val="2050"/>
              </a:lnSpc>
            </a:pPr>
            <a:r>
              <a:rPr sz="1850" spc="-20" dirty="0">
                <a:solidFill>
                  <a:srgbClr val="0433FF"/>
                </a:solidFill>
                <a:latin typeface="Gill Sans MT"/>
                <a:cs typeface="Gill Sans MT"/>
              </a:rPr>
              <a:t>accesibilidad)</a:t>
            </a:r>
            <a:endParaRPr sz="1850">
              <a:latin typeface="Gill Sans MT"/>
              <a:cs typeface="Gill Sans M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191091" y="8003654"/>
            <a:ext cx="97155" cy="289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456749" y="7998040"/>
            <a:ext cx="2106295" cy="960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635" algn="ctr">
              <a:lnSpc>
                <a:spcPts val="2500"/>
              </a:lnSpc>
            </a:pPr>
            <a:r>
              <a:rPr sz="2200" spc="-45" dirty="0">
                <a:solidFill>
                  <a:srgbClr val="535353"/>
                </a:solidFill>
                <a:latin typeface="Gill Sans MT"/>
                <a:cs typeface="Gill Sans MT"/>
              </a:rPr>
              <a:t>Descripción  </a:t>
            </a:r>
            <a:r>
              <a:rPr sz="2200" spc="-50" dirty="0">
                <a:solidFill>
                  <a:srgbClr val="535353"/>
                </a:solidFill>
                <a:latin typeface="Gill Sans MT"/>
                <a:cs typeface="Gill Sans MT"/>
              </a:rPr>
              <a:t>Procesos unitarios-  correlación</a:t>
            </a:r>
            <a:endParaRPr sz="2200">
              <a:latin typeface="Gill Sans MT"/>
              <a:cs typeface="Gill Sans MT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1741151" y="8096246"/>
            <a:ext cx="1168400" cy="762000"/>
          </a:xfrm>
          <a:custGeom>
            <a:avLst/>
            <a:gdLst/>
            <a:ahLst/>
            <a:cxnLst/>
            <a:rect l="l" t="t" r="r" b="b"/>
            <a:pathLst>
              <a:path w="1168400" h="762000">
                <a:moveTo>
                  <a:pt x="0" y="0"/>
                </a:moveTo>
                <a:lnTo>
                  <a:pt x="1168399" y="0"/>
                </a:lnTo>
                <a:lnTo>
                  <a:pt x="1168399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11797474" y="8150212"/>
            <a:ext cx="1058545" cy="594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7190" indent="-364490">
              <a:lnSpc>
                <a:spcPts val="1530"/>
              </a:lnSpc>
              <a:buClr>
                <a:srgbClr val="535353"/>
              </a:buClr>
              <a:buSzPct val="80769"/>
              <a:buChar char="-"/>
              <a:tabLst>
                <a:tab pos="377190" algn="l"/>
                <a:tab pos="377825" algn="l"/>
              </a:tabLst>
            </a:pPr>
            <a:r>
              <a:rPr sz="1300" spc="-10" dirty="0">
                <a:solidFill>
                  <a:srgbClr val="0433FF"/>
                </a:solidFill>
                <a:latin typeface="Gill Sans MT"/>
                <a:cs typeface="Gill Sans MT"/>
              </a:rPr>
              <a:t>-</a:t>
            </a:r>
            <a:r>
              <a:rPr sz="1300" spc="-8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300" dirty="0">
                <a:solidFill>
                  <a:srgbClr val="0433FF"/>
                </a:solidFill>
                <a:latin typeface="Gill Sans MT"/>
                <a:cs typeface="Gill Sans MT"/>
              </a:rPr>
              <a:t>SS-TG</a:t>
            </a:r>
            <a:endParaRPr sz="1300">
              <a:latin typeface="Gill Sans MT"/>
              <a:cs typeface="Gill Sans MT"/>
            </a:endParaRPr>
          </a:p>
          <a:p>
            <a:pPr marL="287020" indent="-274320">
              <a:lnSpc>
                <a:spcPts val="1500"/>
              </a:lnSpc>
              <a:buClr>
                <a:srgbClr val="535353"/>
              </a:buClr>
              <a:buSzPct val="80769"/>
              <a:buChar char="-"/>
              <a:tabLst>
                <a:tab pos="287020" algn="l"/>
                <a:tab pos="287655" algn="l"/>
              </a:tabLst>
            </a:pPr>
            <a:r>
              <a:rPr sz="1300" spc="-40" dirty="0">
                <a:solidFill>
                  <a:srgbClr val="0433FF"/>
                </a:solidFill>
                <a:latin typeface="Gill Sans MT"/>
                <a:cs typeface="Gill Sans MT"/>
              </a:rPr>
              <a:t>PTAR</a:t>
            </a:r>
            <a:r>
              <a:rPr sz="1300" spc="-7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300" spc="-15" dirty="0">
                <a:solidFill>
                  <a:srgbClr val="0433FF"/>
                </a:solidFill>
                <a:latin typeface="Gill Sans MT"/>
                <a:cs typeface="Gill Sans MT"/>
              </a:rPr>
              <a:t>vieja</a:t>
            </a:r>
            <a:endParaRPr sz="1300">
              <a:latin typeface="Gill Sans MT"/>
              <a:cs typeface="Gill Sans MT"/>
            </a:endParaRPr>
          </a:p>
          <a:p>
            <a:pPr marL="236854" indent="-224154">
              <a:lnSpc>
                <a:spcPts val="1530"/>
              </a:lnSpc>
              <a:buClr>
                <a:srgbClr val="535353"/>
              </a:buClr>
              <a:buSzPct val="80769"/>
              <a:buChar char="-"/>
              <a:tabLst>
                <a:tab pos="236854" algn="l"/>
                <a:tab pos="237490" algn="l"/>
              </a:tabLst>
            </a:pPr>
            <a:r>
              <a:rPr sz="1300" spc="-40" dirty="0">
                <a:solidFill>
                  <a:srgbClr val="0433FF"/>
                </a:solidFill>
                <a:latin typeface="Gill Sans MT"/>
                <a:cs typeface="Gill Sans MT"/>
              </a:rPr>
              <a:t>PTAR</a:t>
            </a:r>
            <a:r>
              <a:rPr sz="1300" spc="-9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300" dirty="0">
                <a:solidFill>
                  <a:srgbClr val="0433FF"/>
                </a:solidFill>
                <a:latin typeface="Gill Sans MT"/>
                <a:cs typeface="Gill Sans MT"/>
              </a:rPr>
              <a:t>nueva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895349" y="7435849"/>
            <a:ext cx="2070100" cy="520700"/>
          </a:xfrm>
          <a:custGeom>
            <a:avLst/>
            <a:gdLst/>
            <a:ahLst/>
            <a:cxnLst/>
            <a:rect l="l" t="t" r="r" b="b"/>
            <a:pathLst>
              <a:path w="2070100" h="520700">
                <a:moveTo>
                  <a:pt x="0" y="0"/>
                </a:moveTo>
                <a:lnTo>
                  <a:pt x="2070105" y="0"/>
                </a:lnTo>
                <a:lnTo>
                  <a:pt x="2070105" y="520699"/>
                </a:lnTo>
                <a:lnTo>
                  <a:pt x="0" y="52069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951209" y="7471435"/>
            <a:ext cx="1948180" cy="290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33045" algn="l"/>
              </a:tabLst>
            </a:pPr>
            <a:r>
              <a:rPr sz="1500" spc="-15" dirty="0">
                <a:solidFill>
                  <a:srgbClr val="535353"/>
                </a:solidFill>
                <a:latin typeface="Gill Sans MT"/>
                <a:cs typeface="Gill Sans MT"/>
              </a:rPr>
              <a:t>-	</a:t>
            </a: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Colección</a:t>
            </a:r>
            <a:r>
              <a:rPr sz="1800" spc="-4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800" spc="-10" dirty="0">
                <a:solidFill>
                  <a:srgbClr val="535353"/>
                </a:solidFill>
                <a:latin typeface="Gill Sans MT"/>
                <a:cs typeface="Gill Sans MT"/>
              </a:rPr>
              <a:t>samples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09389" y="8320232"/>
            <a:ext cx="92710" cy="1143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6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6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650" spc="-1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50">
              <a:latin typeface="Gill Sans MT"/>
              <a:cs typeface="Gill Sans MT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865460" y="8310325"/>
            <a:ext cx="1909445" cy="1177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2300"/>
              </a:lnSpc>
            </a:pPr>
            <a:r>
              <a:rPr sz="2050" spc="-45" dirty="0">
                <a:solidFill>
                  <a:srgbClr val="0433FF"/>
                </a:solidFill>
                <a:latin typeface="Gill Sans MT"/>
                <a:cs typeface="Gill Sans MT"/>
              </a:rPr>
              <a:t>G</a:t>
            </a:r>
            <a:r>
              <a:rPr sz="2050" spc="-40" dirty="0">
                <a:solidFill>
                  <a:srgbClr val="0433FF"/>
                </a:solidFill>
                <a:latin typeface="Gill Sans MT"/>
                <a:cs typeface="Gill Sans MT"/>
              </a:rPr>
              <a:t>eore</a:t>
            </a:r>
            <a:r>
              <a:rPr sz="2050" spc="-55" dirty="0">
                <a:solidFill>
                  <a:srgbClr val="0433FF"/>
                </a:solidFill>
                <a:latin typeface="Gill Sans MT"/>
                <a:cs typeface="Gill Sans MT"/>
              </a:rPr>
              <a:t>f</a:t>
            </a:r>
            <a:r>
              <a:rPr sz="2050" spc="-40" dirty="0">
                <a:solidFill>
                  <a:srgbClr val="0433FF"/>
                </a:solidFill>
                <a:latin typeface="Gill Sans MT"/>
                <a:cs typeface="Gill Sans MT"/>
              </a:rPr>
              <a:t>eren</a:t>
            </a:r>
            <a:r>
              <a:rPr sz="2050" spc="-35" dirty="0">
                <a:solidFill>
                  <a:srgbClr val="0433FF"/>
                </a:solidFill>
                <a:latin typeface="Gill Sans MT"/>
                <a:cs typeface="Gill Sans MT"/>
              </a:rPr>
              <a:t>ciación  </a:t>
            </a:r>
            <a:r>
              <a:rPr sz="2050" spc="-55" dirty="0">
                <a:solidFill>
                  <a:srgbClr val="0433FF"/>
                </a:solidFill>
                <a:latin typeface="Gill Sans MT"/>
                <a:cs typeface="Gill Sans MT"/>
              </a:rPr>
              <a:t>Taxonomía  </a:t>
            </a:r>
            <a:r>
              <a:rPr sz="2050" spc="-45" dirty="0">
                <a:solidFill>
                  <a:srgbClr val="0433FF"/>
                </a:solidFill>
                <a:latin typeface="Gill Sans MT"/>
                <a:cs typeface="Gill Sans MT"/>
              </a:rPr>
              <a:t>Análisis </a:t>
            </a:r>
            <a:r>
              <a:rPr sz="2050" spc="45" dirty="0">
                <a:solidFill>
                  <a:srgbClr val="0433FF"/>
                </a:solidFill>
                <a:latin typeface="Gill Sans MT"/>
                <a:cs typeface="Gill Sans MT"/>
              </a:rPr>
              <a:t>% </a:t>
            </a:r>
            <a:r>
              <a:rPr sz="2050" spc="-55" dirty="0">
                <a:solidFill>
                  <a:srgbClr val="0433FF"/>
                </a:solidFill>
                <a:latin typeface="Gill Sans MT"/>
                <a:cs typeface="Gill Sans MT"/>
              </a:rPr>
              <a:t>H,  </a:t>
            </a:r>
            <a:r>
              <a:rPr sz="2050" spc="-45" dirty="0">
                <a:solidFill>
                  <a:srgbClr val="0433FF"/>
                </a:solidFill>
                <a:latin typeface="Gill Sans MT"/>
                <a:cs typeface="Gill Sans MT"/>
              </a:rPr>
              <a:t>Análisis </a:t>
            </a:r>
            <a:r>
              <a:rPr sz="2050" spc="45" dirty="0">
                <a:solidFill>
                  <a:srgbClr val="0433FF"/>
                </a:solidFill>
                <a:latin typeface="Gill Sans MT"/>
                <a:cs typeface="Gill Sans MT"/>
              </a:rPr>
              <a:t>%</a:t>
            </a:r>
            <a:r>
              <a:rPr sz="2050" spc="-15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2050" spc="5" dirty="0">
                <a:solidFill>
                  <a:srgbClr val="0433FF"/>
                </a:solidFill>
                <a:latin typeface="Gill Sans MT"/>
                <a:cs typeface="Gill Sans MT"/>
              </a:rPr>
              <a:t>SSV</a:t>
            </a:r>
            <a:endParaRPr sz="2050">
              <a:latin typeface="Gill Sans MT"/>
              <a:cs typeface="Gill Sans MT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96850" y="4895848"/>
            <a:ext cx="2171700" cy="965200"/>
          </a:xfrm>
          <a:custGeom>
            <a:avLst/>
            <a:gdLst/>
            <a:ahLst/>
            <a:cxnLst/>
            <a:rect l="l" t="t" r="r" b="b"/>
            <a:pathLst>
              <a:path w="2171700" h="965200">
                <a:moveTo>
                  <a:pt x="0" y="0"/>
                </a:moveTo>
                <a:lnTo>
                  <a:pt x="2171693" y="0"/>
                </a:lnTo>
                <a:lnTo>
                  <a:pt x="2171693" y="965199"/>
                </a:lnTo>
                <a:lnTo>
                  <a:pt x="0" y="965199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241762" y="4972570"/>
            <a:ext cx="7239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5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150">
              <a:latin typeface="Gill Sans MT"/>
              <a:cs typeface="Gill Sans M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70456" y="4960912"/>
            <a:ext cx="1781810" cy="8235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65735">
              <a:lnSpc>
                <a:spcPts val="1600"/>
              </a:lnSpc>
            </a:pPr>
            <a:r>
              <a:rPr sz="1400" spc="-35" dirty="0">
                <a:solidFill>
                  <a:srgbClr val="0433FF"/>
                </a:solidFill>
                <a:latin typeface="Gill Sans MT"/>
                <a:cs typeface="Gill Sans MT"/>
              </a:rPr>
              <a:t>2. Análisis </a:t>
            </a:r>
            <a:r>
              <a:rPr sz="1400" spc="-15" dirty="0">
                <a:solidFill>
                  <a:srgbClr val="0433FF"/>
                </a:solidFill>
                <a:latin typeface="Gill Sans MT"/>
                <a:cs typeface="Gill Sans MT"/>
              </a:rPr>
              <a:t>afluente </a:t>
            </a:r>
            <a:r>
              <a:rPr sz="1400" spc="-35" dirty="0">
                <a:solidFill>
                  <a:srgbClr val="0433FF"/>
                </a:solidFill>
                <a:latin typeface="Gill Sans MT"/>
                <a:cs typeface="Gill Sans MT"/>
              </a:rPr>
              <a:t>y  </a:t>
            </a:r>
            <a:r>
              <a:rPr sz="1400" spc="-15" dirty="0">
                <a:solidFill>
                  <a:srgbClr val="0433FF"/>
                </a:solidFill>
                <a:latin typeface="Gill Sans MT"/>
                <a:cs typeface="Gill Sans MT"/>
              </a:rPr>
              <a:t>efluente </a:t>
            </a:r>
            <a:r>
              <a:rPr sz="1400" spc="10" dirty="0">
                <a:solidFill>
                  <a:srgbClr val="0433FF"/>
                </a:solidFill>
                <a:latin typeface="Gill Sans MT"/>
                <a:cs typeface="Gill Sans MT"/>
              </a:rPr>
              <a:t>( </a:t>
            </a:r>
            <a:r>
              <a:rPr sz="1400" spc="-30" dirty="0">
                <a:solidFill>
                  <a:srgbClr val="0433FF"/>
                </a:solidFill>
                <a:latin typeface="Gill Sans MT"/>
                <a:cs typeface="Gill Sans MT"/>
              </a:rPr>
              <a:t>Datos</a:t>
            </a:r>
            <a:r>
              <a:rPr sz="140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400" spc="-50" dirty="0">
                <a:solidFill>
                  <a:srgbClr val="0433FF"/>
                </a:solidFill>
                <a:latin typeface="Gill Sans MT"/>
                <a:cs typeface="Gill Sans MT"/>
              </a:rPr>
              <a:t>Karem)</a:t>
            </a:r>
            <a:endParaRPr sz="1400">
              <a:latin typeface="Gill Sans MT"/>
              <a:cs typeface="Gill Sans MT"/>
            </a:endParaRPr>
          </a:p>
          <a:p>
            <a:pPr marL="670560" marR="55880" indent="-607695">
              <a:lnSpc>
                <a:spcPts val="1600"/>
              </a:lnSpc>
            </a:pPr>
            <a:r>
              <a:rPr sz="1400" spc="100" dirty="0">
                <a:solidFill>
                  <a:srgbClr val="0433FF"/>
                </a:solidFill>
                <a:latin typeface="Gill Sans MT"/>
                <a:cs typeface="Gill Sans MT"/>
              </a:rPr>
              <a:t>+ </a:t>
            </a:r>
            <a:r>
              <a:rPr sz="1400" spc="-35" dirty="0">
                <a:solidFill>
                  <a:srgbClr val="0433FF"/>
                </a:solidFill>
                <a:latin typeface="Gill Sans MT"/>
                <a:cs typeface="Gill Sans MT"/>
              </a:rPr>
              <a:t>Análisis </a:t>
            </a:r>
            <a:r>
              <a:rPr sz="1400" spc="-25" dirty="0">
                <a:solidFill>
                  <a:srgbClr val="0433FF"/>
                </a:solidFill>
                <a:latin typeface="Gill Sans MT"/>
                <a:cs typeface="Gill Sans MT"/>
              </a:rPr>
              <a:t>lodo </a:t>
            </a:r>
            <a:r>
              <a:rPr sz="1400" spc="10" dirty="0">
                <a:solidFill>
                  <a:srgbClr val="0433FF"/>
                </a:solidFill>
                <a:latin typeface="Gill Sans MT"/>
                <a:cs typeface="Gill Sans MT"/>
              </a:rPr>
              <a:t>( </a:t>
            </a:r>
            <a:r>
              <a:rPr sz="1400" spc="-30" dirty="0">
                <a:solidFill>
                  <a:srgbClr val="0433FF"/>
                </a:solidFill>
                <a:latin typeface="Gill Sans MT"/>
                <a:cs typeface="Gill Sans MT"/>
              </a:rPr>
              <a:t>Datos  </a:t>
            </a:r>
            <a:r>
              <a:rPr sz="1400" spc="-20" dirty="0">
                <a:solidFill>
                  <a:srgbClr val="0433FF"/>
                </a:solidFill>
                <a:latin typeface="Gill Sans MT"/>
                <a:cs typeface="Gill Sans MT"/>
              </a:rPr>
              <a:t>Paola)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457450" y="4895846"/>
            <a:ext cx="2082800" cy="825500"/>
          </a:xfrm>
          <a:prstGeom prst="rect">
            <a:avLst/>
          </a:prstGeom>
          <a:ln w="12700">
            <a:solidFill>
              <a:srgbClr val="5A5F5E"/>
            </a:solidFill>
          </a:ln>
        </p:spPr>
        <p:txBody>
          <a:bodyPr vert="horz" wrap="square" lIns="0" tIns="50165" rIns="0" bIns="0" rtlCol="0">
            <a:spAutoFit/>
          </a:bodyPr>
          <a:lstStyle/>
          <a:p>
            <a:pPr marL="285750" marR="63500" indent="-226060">
              <a:lnSpc>
                <a:spcPts val="1800"/>
              </a:lnSpc>
              <a:spcBef>
                <a:spcPts val="395"/>
              </a:spcBef>
              <a:tabLst>
                <a:tab pos="498475" algn="l"/>
              </a:tabLst>
            </a:pPr>
            <a:r>
              <a:rPr sz="1950" spc="-22" baseline="4273" dirty="0">
                <a:solidFill>
                  <a:srgbClr val="535353"/>
                </a:solidFill>
                <a:latin typeface="Gill Sans MT"/>
                <a:cs typeface="Gill Sans MT"/>
              </a:rPr>
              <a:t>-		</a:t>
            </a:r>
            <a:r>
              <a:rPr sz="1550" spc="-40" dirty="0">
                <a:solidFill>
                  <a:srgbClr val="0433FF"/>
                </a:solidFill>
                <a:latin typeface="Gill Sans MT"/>
                <a:cs typeface="Gill Sans MT"/>
              </a:rPr>
              <a:t>3.</a:t>
            </a:r>
            <a:r>
              <a:rPr sz="1550" spc="-145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550" spc="-35" dirty="0">
                <a:solidFill>
                  <a:srgbClr val="0433FF"/>
                </a:solidFill>
                <a:latin typeface="Gill Sans MT"/>
                <a:cs typeface="Gill Sans MT"/>
              </a:rPr>
              <a:t>Cálculo</a:t>
            </a:r>
            <a:r>
              <a:rPr sz="1550" spc="-25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550" spc="-35" dirty="0">
                <a:solidFill>
                  <a:srgbClr val="0433FF"/>
                </a:solidFill>
                <a:latin typeface="Gill Sans MT"/>
                <a:cs typeface="Gill Sans MT"/>
              </a:rPr>
              <a:t>Índice </a:t>
            </a:r>
            <a:r>
              <a:rPr sz="1550" spc="-25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550" spc="-45" dirty="0">
                <a:solidFill>
                  <a:srgbClr val="0433FF"/>
                </a:solidFill>
                <a:latin typeface="Gill Sans MT"/>
                <a:cs typeface="Gill Sans MT"/>
              </a:rPr>
              <a:t>Volumétrico </a:t>
            </a:r>
            <a:r>
              <a:rPr sz="1550" spc="-5" dirty="0">
                <a:solidFill>
                  <a:srgbClr val="0433FF"/>
                </a:solidFill>
                <a:latin typeface="Gill Sans MT"/>
                <a:cs typeface="Gill Sans MT"/>
              </a:rPr>
              <a:t>de</a:t>
            </a:r>
            <a:r>
              <a:rPr sz="155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550" spc="-30" dirty="0">
                <a:solidFill>
                  <a:srgbClr val="0433FF"/>
                </a:solidFill>
                <a:latin typeface="Gill Sans MT"/>
                <a:cs typeface="Gill Sans MT"/>
              </a:rPr>
              <a:t>lodos</a:t>
            </a:r>
            <a:endParaRPr sz="1550">
              <a:latin typeface="Gill Sans MT"/>
              <a:cs typeface="Gill Sans MT"/>
            </a:endParaRPr>
          </a:p>
          <a:p>
            <a:pPr marL="551180">
              <a:lnSpc>
                <a:spcPts val="1760"/>
              </a:lnSpc>
            </a:pPr>
            <a:r>
              <a:rPr sz="1550" spc="-25" dirty="0">
                <a:solidFill>
                  <a:srgbClr val="0433FF"/>
                </a:solidFill>
                <a:latin typeface="Gill Sans MT"/>
                <a:cs typeface="Gill Sans MT"/>
              </a:rPr>
              <a:t>(IVL-C.</a:t>
            </a:r>
            <a:r>
              <a:rPr sz="1550" spc="-215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550" spc="-20" dirty="0">
                <a:solidFill>
                  <a:srgbClr val="0433FF"/>
                </a:solidFill>
                <a:latin typeface="Gill Sans MT"/>
                <a:cs typeface="Gill Sans MT"/>
              </a:rPr>
              <a:t>Imhoff)</a:t>
            </a:r>
            <a:endParaRPr sz="1550">
              <a:latin typeface="Gill Sans MT"/>
              <a:cs typeface="Gill Sans MT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311787" y="4438154"/>
            <a:ext cx="136525" cy="114935"/>
          </a:xfrm>
          <a:custGeom>
            <a:avLst/>
            <a:gdLst/>
            <a:ahLst/>
            <a:cxnLst/>
            <a:rect l="l" t="t" r="r" b="b"/>
            <a:pathLst>
              <a:path w="136525" h="114935">
                <a:moveTo>
                  <a:pt x="61925" y="0"/>
                </a:moveTo>
                <a:lnTo>
                  <a:pt x="0" y="105028"/>
                </a:lnTo>
                <a:lnTo>
                  <a:pt x="135991" y="114426"/>
                </a:lnTo>
                <a:lnTo>
                  <a:pt x="61925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184853" y="2755904"/>
            <a:ext cx="0" cy="1384300"/>
          </a:xfrm>
          <a:custGeom>
            <a:avLst/>
            <a:gdLst/>
            <a:ahLst/>
            <a:cxnLst/>
            <a:rect l="l" t="t" r="r" b="b"/>
            <a:pathLst>
              <a:path h="1384300">
                <a:moveTo>
                  <a:pt x="0" y="0"/>
                </a:moveTo>
                <a:lnTo>
                  <a:pt x="0" y="1384295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149340" y="41275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20" h="121920">
                <a:moveTo>
                  <a:pt x="121920" y="0"/>
                </a:moveTo>
                <a:lnTo>
                  <a:pt x="0" y="0"/>
                </a:lnTo>
                <a:lnTo>
                  <a:pt x="60960" y="121920"/>
                </a:lnTo>
                <a:lnTo>
                  <a:pt x="121920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136640" y="60071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20" h="121920">
                <a:moveTo>
                  <a:pt x="121920" y="0"/>
                </a:moveTo>
                <a:lnTo>
                  <a:pt x="0" y="0"/>
                </a:lnTo>
                <a:lnTo>
                  <a:pt x="60960" y="121920"/>
                </a:lnTo>
                <a:lnTo>
                  <a:pt x="121920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0" name="object 50"/>
          <p:cNvGraphicFramePr>
            <a:graphicFrameLocks noGrp="1"/>
          </p:cNvGraphicFramePr>
          <p:nvPr/>
        </p:nvGraphicFramePr>
        <p:xfrm>
          <a:off x="8953497" y="3581398"/>
          <a:ext cx="1517646" cy="82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5699"/>
                <a:gridCol w="361947"/>
              </a:tblGrid>
              <a:tr h="254001">
                <a:tc rowSpan="2">
                  <a:txBody>
                    <a:bodyPr/>
                    <a:lstStyle/>
                    <a:p>
                      <a:pPr marL="368300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2700" spc="-35" dirty="0">
                          <a:latin typeface="Gill Sans MT"/>
                          <a:cs typeface="Gill Sans MT"/>
                        </a:rPr>
                        <a:t>DLA</a:t>
                      </a:r>
                      <a:endParaRPr sz="27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27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5A5F5E"/>
                      </a:solidFill>
                      <a:prstDash val="solid"/>
                    </a:lnB>
                  </a:tcPr>
                </a:tc>
              </a:tr>
              <a:tr h="26669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27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5A5F5E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51" name="object 51"/>
          <p:cNvSpPr/>
          <p:nvPr/>
        </p:nvSpPr>
        <p:spPr>
          <a:xfrm>
            <a:off x="10471150" y="3803650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0" y="76200"/>
                </a:lnTo>
                <a:lnTo>
                  <a:pt x="762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202343" y="6560236"/>
            <a:ext cx="124460" cy="133350"/>
          </a:xfrm>
          <a:custGeom>
            <a:avLst/>
            <a:gdLst/>
            <a:ahLst/>
            <a:cxnLst/>
            <a:rect l="l" t="t" r="r" b="b"/>
            <a:pathLst>
              <a:path w="124459" h="133350">
                <a:moveTo>
                  <a:pt x="95072" y="0"/>
                </a:moveTo>
                <a:lnTo>
                  <a:pt x="0" y="76327"/>
                </a:lnTo>
                <a:lnTo>
                  <a:pt x="123850" y="133235"/>
                </a:lnTo>
                <a:lnTo>
                  <a:pt x="95072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737763" y="4894402"/>
            <a:ext cx="732790" cy="1697355"/>
          </a:xfrm>
          <a:custGeom>
            <a:avLst/>
            <a:gdLst/>
            <a:ahLst/>
            <a:cxnLst/>
            <a:rect l="l" t="t" r="r" b="b"/>
            <a:pathLst>
              <a:path w="732789" h="1697354">
                <a:moveTo>
                  <a:pt x="276363" y="1697164"/>
                </a:moveTo>
                <a:lnTo>
                  <a:pt x="245669" y="1649850"/>
                </a:lnTo>
                <a:lnTo>
                  <a:pt x="216780" y="1602999"/>
                </a:lnTo>
                <a:lnTo>
                  <a:pt x="189695" y="1556611"/>
                </a:lnTo>
                <a:lnTo>
                  <a:pt x="164415" y="1510686"/>
                </a:lnTo>
                <a:lnTo>
                  <a:pt x="140940" y="1465224"/>
                </a:lnTo>
                <a:lnTo>
                  <a:pt x="119269" y="1420225"/>
                </a:lnTo>
                <a:lnTo>
                  <a:pt x="99404" y="1375689"/>
                </a:lnTo>
                <a:lnTo>
                  <a:pt x="81343" y="1331617"/>
                </a:lnTo>
                <a:lnTo>
                  <a:pt x="65087" y="1288007"/>
                </a:lnTo>
                <a:lnTo>
                  <a:pt x="50636" y="1244861"/>
                </a:lnTo>
                <a:lnTo>
                  <a:pt x="37990" y="1202177"/>
                </a:lnTo>
                <a:lnTo>
                  <a:pt x="27148" y="1159957"/>
                </a:lnTo>
                <a:lnTo>
                  <a:pt x="18111" y="1118200"/>
                </a:lnTo>
                <a:lnTo>
                  <a:pt x="10879" y="1076905"/>
                </a:lnTo>
                <a:lnTo>
                  <a:pt x="5452" y="1036074"/>
                </a:lnTo>
                <a:lnTo>
                  <a:pt x="1830" y="995706"/>
                </a:lnTo>
                <a:lnTo>
                  <a:pt x="12" y="955801"/>
                </a:lnTo>
                <a:lnTo>
                  <a:pt x="0" y="916359"/>
                </a:lnTo>
                <a:lnTo>
                  <a:pt x="1792" y="877381"/>
                </a:lnTo>
                <a:lnTo>
                  <a:pt x="5388" y="838865"/>
                </a:lnTo>
                <a:lnTo>
                  <a:pt x="10790" y="800812"/>
                </a:lnTo>
                <a:lnTo>
                  <a:pt x="17996" y="763223"/>
                </a:lnTo>
                <a:lnTo>
                  <a:pt x="27008" y="726096"/>
                </a:lnTo>
                <a:lnTo>
                  <a:pt x="37824" y="689433"/>
                </a:lnTo>
                <a:lnTo>
                  <a:pt x="50445" y="653233"/>
                </a:lnTo>
                <a:lnTo>
                  <a:pt x="64870" y="617496"/>
                </a:lnTo>
                <a:lnTo>
                  <a:pt x="81101" y="582221"/>
                </a:lnTo>
                <a:lnTo>
                  <a:pt x="99136" y="547410"/>
                </a:lnTo>
                <a:lnTo>
                  <a:pt x="118976" y="513063"/>
                </a:lnTo>
                <a:lnTo>
                  <a:pt x="140621" y="479178"/>
                </a:lnTo>
                <a:lnTo>
                  <a:pt x="164070" y="445756"/>
                </a:lnTo>
                <a:lnTo>
                  <a:pt x="189325" y="412797"/>
                </a:lnTo>
                <a:lnTo>
                  <a:pt x="216384" y="380302"/>
                </a:lnTo>
                <a:lnTo>
                  <a:pt x="245248" y="348269"/>
                </a:lnTo>
                <a:lnTo>
                  <a:pt x="275917" y="316700"/>
                </a:lnTo>
                <a:lnTo>
                  <a:pt x="308390" y="285593"/>
                </a:lnTo>
                <a:lnTo>
                  <a:pt x="342669" y="254950"/>
                </a:lnTo>
                <a:lnTo>
                  <a:pt x="378752" y="224770"/>
                </a:lnTo>
                <a:lnTo>
                  <a:pt x="416640" y="195053"/>
                </a:lnTo>
                <a:lnTo>
                  <a:pt x="456333" y="165799"/>
                </a:lnTo>
                <a:lnTo>
                  <a:pt x="497830" y="137008"/>
                </a:lnTo>
                <a:lnTo>
                  <a:pt x="541132" y="108680"/>
                </a:lnTo>
                <a:lnTo>
                  <a:pt x="586240" y="80815"/>
                </a:lnTo>
                <a:lnTo>
                  <a:pt x="633152" y="53414"/>
                </a:lnTo>
                <a:lnTo>
                  <a:pt x="681868" y="26475"/>
                </a:lnTo>
                <a:lnTo>
                  <a:pt x="732390" y="0"/>
                </a:lnTo>
              </a:path>
            </a:pathLst>
          </a:custGeom>
          <a:ln w="25400">
            <a:solidFill>
              <a:srgbClr val="5A5F5E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425951" y="2946403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2700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387850" y="3244850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0"/>
                </a:moveTo>
                <a:lnTo>
                  <a:pt x="0" y="0"/>
                </a:lnTo>
                <a:lnTo>
                  <a:pt x="38100" y="76200"/>
                </a:lnTo>
                <a:lnTo>
                  <a:pt x="7620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00050" y="6794505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399"/>
                </a:moveTo>
                <a:lnTo>
                  <a:pt x="0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93699" y="6800853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30200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80999" y="7702550"/>
            <a:ext cx="533400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400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854445" y="6616694"/>
            <a:ext cx="0" cy="2273300"/>
          </a:xfrm>
          <a:custGeom>
            <a:avLst/>
            <a:gdLst/>
            <a:ahLst/>
            <a:cxnLst/>
            <a:rect l="l" t="t" r="r" b="b"/>
            <a:pathLst>
              <a:path h="2273300">
                <a:moveTo>
                  <a:pt x="0" y="2273305"/>
                </a:moveTo>
                <a:lnTo>
                  <a:pt x="0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848093" y="6623044"/>
            <a:ext cx="1168400" cy="0"/>
          </a:xfrm>
          <a:custGeom>
            <a:avLst/>
            <a:gdLst/>
            <a:ahLst/>
            <a:cxnLst/>
            <a:rect l="l" t="t" r="r" b="b"/>
            <a:pathLst>
              <a:path w="1168400">
                <a:moveTo>
                  <a:pt x="0" y="0"/>
                </a:moveTo>
                <a:lnTo>
                  <a:pt x="1168400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835403" y="7702550"/>
            <a:ext cx="279400" cy="0"/>
          </a:xfrm>
          <a:custGeom>
            <a:avLst/>
            <a:gdLst/>
            <a:ahLst/>
            <a:cxnLst/>
            <a:rect l="l" t="t" r="r" b="b"/>
            <a:pathLst>
              <a:path w="279400">
                <a:moveTo>
                  <a:pt x="0" y="0"/>
                </a:moveTo>
                <a:lnTo>
                  <a:pt x="279399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852583" y="8898202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4">
                <a:moveTo>
                  <a:pt x="0" y="0"/>
                </a:moveTo>
                <a:lnTo>
                  <a:pt x="252978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47650" y="3200405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399"/>
                </a:moveTo>
                <a:lnTo>
                  <a:pt x="0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41300" y="4121151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30199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41300" y="3194047"/>
            <a:ext cx="330200" cy="0"/>
          </a:xfrm>
          <a:custGeom>
            <a:avLst/>
            <a:gdLst/>
            <a:ahLst/>
            <a:cxnLst/>
            <a:rect l="l" t="t" r="r" b="b"/>
            <a:pathLst>
              <a:path w="330200">
                <a:moveTo>
                  <a:pt x="0" y="0"/>
                </a:moveTo>
                <a:lnTo>
                  <a:pt x="330199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934445" y="6781800"/>
            <a:ext cx="0" cy="1714500"/>
          </a:xfrm>
          <a:custGeom>
            <a:avLst/>
            <a:gdLst/>
            <a:ahLst/>
            <a:cxnLst/>
            <a:rect l="l" t="t" r="r" b="b"/>
            <a:pathLst>
              <a:path h="1714500">
                <a:moveTo>
                  <a:pt x="0" y="1714500"/>
                </a:moveTo>
                <a:lnTo>
                  <a:pt x="0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926194" y="6784085"/>
            <a:ext cx="418465" cy="0"/>
          </a:xfrm>
          <a:custGeom>
            <a:avLst/>
            <a:gdLst/>
            <a:ahLst/>
            <a:cxnLst/>
            <a:rect l="l" t="t" r="r" b="b"/>
            <a:pathLst>
              <a:path w="418465">
                <a:moveTo>
                  <a:pt x="0" y="0"/>
                </a:moveTo>
                <a:lnTo>
                  <a:pt x="418078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924556" y="8482800"/>
            <a:ext cx="418465" cy="0"/>
          </a:xfrm>
          <a:custGeom>
            <a:avLst/>
            <a:gdLst/>
            <a:ahLst/>
            <a:cxnLst/>
            <a:rect l="l" t="t" r="r" b="b"/>
            <a:pathLst>
              <a:path w="418465">
                <a:moveTo>
                  <a:pt x="0" y="0"/>
                </a:moveTo>
                <a:lnTo>
                  <a:pt x="418078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0058395" y="4883150"/>
            <a:ext cx="266700" cy="0"/>
          </a:xfrm>
          <a:custGeom>
            <a:avLst/>
            <a:gdLst/>
            <a:ahLst/>
            <a:cxnLst/>
            <a:rect l="l" t="t" r="r" b="b"/>
            <a:pathLst>
              <a:path w="266700">
                <a:moveTo>
                  <a:pt x="0" y="0"/>
                </a:moveTo>
                <a:lnTo>
                  <a:pt x="258215" y="0"/>
                </a:lnTo>
                <a:lnTo>
                  <a:pt x="266699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0318750" y="4845050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0" y="76200"/>
                </a:lnTo>
                <a:lnTo>
                  <a:pt x="762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227475" y="4508693"/>
            <a:ext cx="701675" cy="407670"/>
          </a:xfrm>
          <a:custGeom>
            <a:avLst/>
            <a:gdLst/>
            <a:ahLst/>
            <a:cxnLst/>
            <a:rect l="l" t="t" r="r" b="b"/>
            <a:pathLst>
              <a:path w="701675" h="407670">
                <a:moveTo>
                  <a:pt x="0" y="396271"/>
                </a:moveTo>
                <a:lnTo>
                  <a:pt x="694895" y="0"/>
                </a:lnTo>
                <a:lnTo>
                  <a:pt x="701186" y="11032"/>
                </a:lnTo>
                <a:lnTo>
                  <a:pt x="6291" y="407303"/>
                </a:lnTo>
                <a:lnTo>
                  <a:pt x="0" y="396271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939497" y="4533716"/>
            <a:ext cx="1169035" cy="383540"/>
          </a:xfrm>
          <a:custGeom>
            <a:avLst/>
            <a:gdLst/>
            <a:ahLst/>
            <a:cxnLst/>
            <a:rect l="l" t="t" r="r" b="b"/>
            <a:pathLst>
              <a:path w="1169035" h="383539">
                <a:moveTo>
                  <a:pt x="3852" y="0"/>
                </a:moveTo>
                <a:lnTo>
                  <a:pt x="1169011" y="370973"/>
                </a:lnTo>
                <a:lnTo>
                  <a:pt x="1165158" y="383075"/>
                </a:lnTo>
                <a:lnTo>
                  <a:pt x="0" y="12101"/>
                </a:lnTo>
                <a:lnTo>
                  <a:pt x="3852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566149" y="2844800"/>
            <a:ext cx="0" cy="2120900"/>
          </a:xfrm>
          <a:custGeom>
            <a:avLst/>
            <a:gdLst/>
            <a:ahLst/>
            <a:cxnLst/>
            <a:rect l="l" t="t" r="r" b="b"/>
            <a:pathLst>
              <a:path h="2120900">
                <a:moveTo>
                  <a:pt x="0" y="2120901"/>
                </a:moveTo>
                <a:lnTo>
                  <a:pt x="0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572499" y="2825744"/>
            <a:ext cx="1003300" cy="0"/>
          </a:xfrm>
          <a:custGeom>
            <a:avLst/>
            <a:gdLst/>
            <a:ahLst/>
            <a:cxnLst/>
            <a:rect l="l" t="t" r="r" b="b"/>
            <a:pathLst>
              <a:path w="1003300">
                <a:moveTo>
                  <a:pt x="0" y="0"/>
                </a:moveTo>
                <a:lnTo>
                  <a:pt x="1003299" y="0"/>
                </a:lnTo>
              </a:path>
            </a:pathLst>
          </a:custGeom>
          <a:ln w="127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6900" y="2171697"/>
            <a:ext cx="1587500" cy="647700"/>
          </a:xfrm>
          <a:custGeom>
            <a:avLst/>
            <a:gdLst/>
            <a:ahLst/>
            <a:cxnLst/>
            <a:rect l="l" t="t" r="r" b="b"/>
            <a:pathLst>
              <a:path w="1587500" h="647700">
                <a:moveTo>
                  <a:pt x="0" y="0"/>
                </a:moveTo>
                <a:lnTo>
                  <a:pt x="1587498" y="0"/>
                </a:lnTo>
                <a:lnTo>
                  <a:pt x="1587498" y="647700"/>
                </a:lnTo>
                <a:lnTo>
                  <a:pt x="0" y="6477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68448" y="2189988"/>
            <a:ext cx="1042035" cy="565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535353"/>
                </a:solidFill>
                <a:latin typeface="Gill Sans MT"/>
                <a:cs typeface="Gill Sans MT"/>
              </a:rPr>
              <a:t>P</a:t>
            </a:r>
            <a:r>
              <a:rPr sz="3600" spc="-480" dirty="0">
                <a:solidFill>
                  <a:srgbClr val="535353"/>
                </a:solidFill>
                <a:latin typeface="Gill Sans MT"/>
                <a:cs typeface="Gill Sans MT"/>
              </a:rPr>
              <a:t>T</a:t>
            </a:r>
            <a:r>
              <a:rPr sz="3600" spc="-60" dirty="0">
                <a:solidFill>
                  <a:srgbClr val="535353"/>
                </a:solidFill>
                <a:latin typeface="Gill Sans MT"/>
                <a:cs typeface="Gill Sans MT"/>
              </a:rPr>
              <a:t>AR</a:t>
            </a:r>
            <a:endParaRPr sz="3600">
              <a:latin typeface="Gill Sans MT"/>
              <a:cs typeface="Gill Sans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6900" y="3746498"/>
            <a:ext cx="1587500" cy="647700"/>
          </a:xfrm>
          <a:prstGeom prst="rect">
            <a:avLst/>
          </a:prstGeom>
          <a:ln w="25400">
            <a:solidFill>
              <a:srgbClr val="808785"/>
            </a:solidFill>
          </a:ln>
        </p:spPr>
        <p:txBody>
          <a:bodyPr vert="horz" wrap="square" lIns="0" tIns="13335" rIns="0" bIns="0" rtlCol="0">
            <a:spAutoFit/>
          </a:bodyPr>
          <a:lstStyle/>
          <a:p>
            <a:pPr marL="49530">
              <a:lnSpc>
                <a:spcPct val="100000"/>
              </a:lnSpc>
              <a:spcBef>
                <a:spcPts val="105"/>
              </a:spcBef>
            </a:pPr>
            <a:r>
              <a:rPr sz="3200" spc="-35" dirty="0">
                <a:solidFill>
                  <a:srgbClr val="535353"/>
                </a:solidFill>
                <a:latin typeface="Gill Sans MT"/>
                <a:cs typeface="Gill Sans MT"/>
              </a:rPr>
              <a:t>SLUDGE</a:t>
            </a:r>
            <a:endParaRPr sz="3200">
              <a:latin typeface="Gill Sans MT"/>
              <a:cs typeface="Gill Sans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6700" y="5651500"/>
            <a:ext cx="2717800" cy="825500"/>
          </a:xfrm>
          <a:prstGeom prst="rect">
            <a:avLst/>
          </a:prstGeom>
          <a:solidFill>
            <a:srgbClr val="AB1802"/>
          </a:solidFill>
        </p:spPr>
        <p:txBody>
          <a:bodyPr vert="horz" wrap="square" lIns="0" tIns="44450" rIns="0" bIns="0" rtlCol="0">
            <a:spAutoFit/>
          </a:bodyPr>
          <a:lstStyle/>
          <a:p>
            <a:pPr marL="410845" marR="46990" indent="-353695">
              <a:lnSpc>
                <a:spcPts val="2800"/>
              </a:lnSpc>
              <a:spcBef>
                <a:spcPts val="350"/>
              </a:spcBef>
            </a:pPr>
            <a:r>
              <a:rPr sz="2400" spc="-45" dirty="0">
                <a:solidFill>
                  <a:srgbClr val="FFFFFF"/>
                </a:solidFill>
                <a:latin typeface="Gill Sans MT"/>
                <a:cs typeface="Gill Sans MT"/>
              </a:rPr>
              <a:t>Caracterización </a:t>
            </a:r>
            <a:r>
              <a:rPr sz="2400" spc="-35" dirty="0">
                <a:solidFill>
                  <a:srgbClr val="FFFFFF"/>
                </a:solidFill>
                <a:latin typeface="Gill Sans MT"/>
                <a:cs typeface="Gill Sans MT"/>
              </a:rPr>
              <a:t>lodos  </a:t>
            </a:r>
            <a:r>
              <a:rPr sz="2400" spc="-70" dirty="0">
                <a:solidFill>
                  <a:srgbClr val="FFFFFF"/>
                </a:solidFill>
                <a:latin typeface="Gill Sans MT"/>
                <a:cs typeface="Gill Sans MT"/>
              </a:rPr>
              <a:t>NPTAR-APTAR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60349" y="6648446"/>
            <a:ext cx="2730500" cy="838200"/>
          </a:xfrm>
          <a:custGeom>
            <a:avLst/>
            <a:gdLst/>
            <a:ahLst/>
            <a:cxnLst/>
            <a:rect l="l" t="t" r="r" b="b"/>
            <a:pathLst>
              <a:path w="2730500" h="838200">
                <a:moveTo>
                  <a:pt x="0" y="0"/>
                </a:moveTo>
                <a:lnTo>
                  <a:pt x="2730496" y="0"/>
                </a:lnTo>
                <a:lnTo>
                  <a:pt x="2730496" y="838199"/>
                </a:lnTo>
                <a:lnTo>
                  <a:pt x="0" y="83819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48649" y="6695782"/>
            <a:ext cx="2372995" cy="48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830"/>
              </a:lnSpc>
            </a:pPr>
            <a:r>
              <a:rPr sz="1550" spc="-10" dirty="0">
                <a:solidFill>
                  <a:srgbClr val="0433FF"/>
                </a:solidFill>
                <a:latin typeface="Gill Sans MT"/>
                <a:cs typeface="Gill Sans MT"/>
              </a:rPr>
              <a:t>Datos </a:t>
            </a:r>
            <a:r>
              <a:rPr sz="1550" spc="-30" dirty="0">
                <a:solidFill>
                  <a:srgbClr val="0433FF"/>
                </a:solidFill>
                <a:latin typeface="Gill Sans MT"/>
                <a:cs typeface="Gill Sans MT"/>
              </a:rPr>
              <a:t>Us, </a:t>
            </a:r>
            <a:r>
              <a:rPr sz="1550" spc="-10" dirty="0">
                <a:solidFill>
                  <a:srgbClr val="0433FF"/>
                </a:solidFill>
                <a:latin typeface="Gill Sans MT"/>
                <a:cs typeface="Gill Sans MT"/>
              </a:rPr>
              <a:t>pH, </a:t>
            </a:r>
            <a:r>
              <a:rPr sz="1550" spc="-145" dirty="0">
                <a:solidFill>
                  <a:srgbClr val="0433FF"/>
                </a:solidFill>
                <a:latin typeface="Gill Sans MT"/>
                <a:cs typeface="Gill Sans MT"/>
              </a:rPr>
              <a:t>T, </a:t>
            </a:r>
            <a:r>
              <a:rPr sz="1550" spc="55" dirty="0">
                <a:solidFill>
                  <a:srgbClr val="0433FF"/>
                </a:solidFill>
                <a:latin typeface="Gill Sans MT"/>
                <a:cs typeface="Gill Sans MT"/>
              </a:rPr>
              <a:t>% </a:t>
            </a:r>
            <a:r>
              <a:rPr sz="1550" spc="-30" dirty="0">
                <a:solidFill>
                  <a:srgbClr val="0433FF"/>
                </a:solidFill>
                <a:latin typeface="Gill Sans MT"/>
                <a:cs typeface="Gill Sans MT"/>
              </a:rPr>
              <a:t>H, </a:t>
            </a:r>
            <a:r>
              <a:rPr sz="1550" spc="55" dirty="0">
                <a:solidFill>
                  <a:srgbClr val="0433FF"/>
                </a:solidFill>
                <a:latin typeface="Gill Sans MT"/>
                <a:cs typeface="Gill Sans MT"/>
              </a:rPr>
              <a:t>% </a:t>
            </a:r>
            <a:r>
              <a:rPr sz="1550" spc="20" dirty="0">
                <a:solidFill>
                  <a:srgbClr val="0433FF"/>
                </a:solidFill>
                <a:latin typeface="Gill Sans MT"/>
                <a:cs typeface="Gill Sans MT"/>
              </a:rPr>
              <a:t>SSV</a:t>
            </a:r>
            <a:r>
              <a:rPr sz="1550" spc="-165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550" spc="-60" dirty="0">
                <a:solidFill>
                  <a:srgbClr val="0433FF"/>
                </a:solidFill>
                <a:latin typeface="Gill Sans MT"/>
                <a:cs typeface="Gill Sans MT"/>
              </a:rPr>
              <a:t>,</a:t>
            </a:r>
            <a:endParaRPr sz="1550">
              <a:latin typeface="Gill Sans MT"/>
              <a:cs typeface="Gill Sans MT"/>
            </a:endParaRPr>
          </a:p>
          <a:p>
            <a:pPr marR="8890" algn="ctr">
              <a:lnSpc>
                <a:spcPts val="1830"/>
              </a:lnSpc>
            </a:pPr>
            <a:r>
              <a:rPr sz="1550" dirty="0">
                <a:solidFill>
                  <a:srgbClr val="0433FF"/>
                </a:solidFill>
                <a:latin typeface="Gill Sans MT"/>
                <a:cs typeface="Gill Sans MT"/>
              </a:rPr>
              <a:t>capacidad</a:t>
            </a:r>
            <a:r>
              <a:rPr sz="1550" spc="42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550" spc="-25" dirty="0">
                <a:solidFill>
                  <a:srgbClr val="0433FF"/>
                </a:solidFill>
                <a:latin typeface="Gill Sans MT"/>
                <a:cs typeface="Gill Sans MT"/>
              </a:rPr>
              <a:t>retención.</a:t>
            </a:r>
            <a:endParaRPr sz="1550">
              <a:latin typeface="Gill Sans MT"/>
              <a:cs typeface="Gill Sans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2550" y="7842250"/>
            <a:ext cx="1841500" cy="1130300"/>
          </a:xfrm>
          <a:prstGeom prst="rect">
            <a:avLst/>
          </a:prstGeom>
          <a:ln w="12700">
            <a:solidFill>
              <a:srgbClr val="0433FF"/>
            </a:solidFill>
          </a:ln>
        </p:spPr>
        <p:txBody>
          <a:bodyPr vert="horz" wrap="square" lIns="0" tIns="53340" rIns="0" bIns="0" rtlCol="0">
            <a:spAutoFit/>
          </a:bodyPr>
          <a:lstStyle/>
          <a:p>
            <a:pPr marL="264795" marR="55880" indent="-210185" algn="just">
              <a:lnSpc>
                <a:spcPct val="100000"/>
              </a:lnSpc>
              <a:spcBef>
                <a:spcPts val="420"/>
              </a:spcBef>
            </a:pPr>
            <a:r>
              <a:rPr sz="1875" spc="-22" baseline="6666" dirty="0">
                <a:solidFill>
                  <a:srgbClr val="535353"/>
                </a:solidFill>
                <a:latin typeface="Gill Sans MT"/>
                <a:cs typeface="Gill Sans MT"/>
              </a:rPr>
              <a:t>- </a:t>
            </a:r>
            <a:r>
              <a:rPr sz="1500" spc="-25" dirty="0">
                <a:solidFill>
                  <a:srgbClr val="535353"/>
                </a:solidFill>
                <a:latin typeface="Gill Sans MT"/>
                <a:cs typeface="Gill Sans MT"/>
              </a:rPr>
              <a:t>2. Análisis </a:t>
            </a:r>
            <a:r>
              <a:rPr sz="1500" dirty="0">
                <a:solidFill>
                  <a:srgbClr val="535353"/>
                </a:solidFill>
                <a:latin typeface="Gill Sans MT"/>
                <a:cs typeface="Gill Sans MT"/>
              </a:rPr>
              <a:t>afluente  </a:t>
            </a:r>
            <a:r>
              <a:rPr sz="1500" spc="-20" dirty="0">
                <a:solidFill>
                  <a:srgbClr val="535353"/>
                </a:solidFill>
                <a:latin typeface="Gill Sans MT"/>
                <a:cs typeface="Gill Sans MT"/>
              </a:rPr>
              <a:t>y </a:t>
            </a:r>
            <a:r>
              <a:rPr sz="1500" dirty="0">
                <a:solidFill>
                  <a:srgbClr val="535353"/>
                </a:solidFill>
                <a:latin typeface="Gill Sans MT"/>
                <a:cs typeface="Gill Sans MT"/>
              </a:rPr>
              <a:t>efluente </a:t>
            </a:r>
            <a:r>
              <a:rPr sz="1500" spc="20" dirty="0">
                <a:solidFill>
                  <a:srgbClr val="535353"/>
                </a:solidFill>
                <a:latin typeface="Gill Sans MT"/>
                <a:cs typeface="Gill Sans MT"/>
              </a:rPr>
              <a:t>( </a:t>
            </a:r>
            <a:r>
              <a:rPr sz="1500" spc="-15" dirty="0">
                <a:solidFill>
                  <a:srgbClr val="535353"/>
                </a:solidFill>
                <a:latin typeface="Gill Sans MT"/>
                <a:cs typeface="Gill Sans MT"/>
              </a:rPr>
              <a:t>Datos  </a:t>
            </a:r>
            <a:r>
              <a:rPr sz="1500" spc="-35" dirty="0">
                <a:solidFill>
                  <a:srgbClr val="535353"/>
                </a:solidFill>
                <a:latin typeface="Gill Sans MT"/>
                <a:cs typeface="Gill Sans MT"/>
              </a:rPr>
              <a:t>Karem) </a:t>
            </a:r>
            <a:r>
              <a:rPr sz="1500" spc="130" dirty="0">
                <a:solidFill>
                  <a:srgbClr val="535353"/>
                </a:solidFill>
                <a:latin typeface="Gill Sans MT"/>
                <a:cs typeface="Gill Sans MT"/>
              </a:rPr>
              <a:t>+ </a:t>
            </a:r>
            <a:r>
              <a:rPr sz="1500" spc="-25" dirty="0">
                <a:solidFill>
                  <a:srgbClr val="535353"/>
                </a:solidFill>
                <a:latin typeface="Gill Sans MT"/>
                <a:cs typeface="Gill Sans MT"/>
              </a:rPr>
              <a:t>Análisis  </a:t>
            </a:r>
            <a:r>
              <a:rPr sz="1500" spc="-10" dirty="0">
                <a:solidFill>
                  <a:srgbClr val="535353"/>
                </a:solidFill>
                <a:latin typeface="Gill Sans MT"/>
                <a:cs typeface="Gill Sans MT"/>
              </a:rPr>
              <a:t>lodo </a:t>
            </a:r>
            <a:r>
              <a:rPr sz="1500" spc="20" dirty="0">
                <a:solidFill>
                  <a:srgbClr val="535353"/>
                </a:solidFill>
                <a:latin typeface="Gill Sans MT"/>
                <a:cs typeface="Gill Sans MT"/>
              </a:rPr>
              <a:t>( </a:t>
            </a:r>
            <a:r>
              <a:rPr sz="1500" spc="-15" dirty="0">
                <a:solidFill>
                  <a:srgbClr val="535353"/>
                </a:solidFill>
                <a:latin typeface="Gill Sans MT"/>
                <a:cs typeface="Gill Sans MT"/>
              </a:rPr>
              <a:t>Datos</a:t>
            </a:r>
            <a:r>
              <a:rPr sz="1500" spc="-3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500" spc="-5" dirty="0">
                <a:solidFill>
                  <a:srgbClr val="535353"/>
                </a:solidFill>
                <a:latin typeface="Gill Sans MT"/>
                <a:cs typeface="Gill Sans MT"/>
              </a:rPr>
              <a:t>Paola)</a:t>
            </a:r>
            <a:endParaRPr sz="150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00248" y="7842250"/>
            <a:ext cx="1600200" cy="1130300"/>
          </a:xfrm>
          <a:prstGeom prst="rect">
            <a:avLst/>
          </a:prstGeom>
          <a:ln w="12700">
            <a:solidFill>
              <a:srgbClr val="0433FF"/>
            </a:solidFill>
          </a:ln>
        </p:spPr>
        <p:txBody>
          <a:bodyPr vert="horz" wrap="square" lIns="0" tIns="59690" rIns="0" bIns="0" rtlCol="0">
            <a:spAutoFit/>
          </a:bodyPr>
          <a:lstStyle/>
          <a:p>
            <a:pPr marL="281940" marR="53340" indent="-222885" algn="just">
              <a:lnSpc>
                <a:spcPts val="1800"/>
              </a:lnSpc>
              <a:spcBef>
                <a:spcPts val="470"/>
              </a:spcBef>
            </a:pPr>
            <a:r>
              <a:rPr sz="1950" spc="-30" baseline="4273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r>
              <a:rPr sz="1950" spc="480" baseline="4273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550" spc="-25" dirty="0">
                <a:solidFill>
                  <a:srgbClr val="535353"/>
                </a:solidFill>
                <a:latin typeface="Gill Sans MT"/>
                <a:cs typeface="Gill Sans MT"/>
              </a:rPr>
              <a:t>3. </a:t>
            </a:r>
            <a:r>
              <a:rPr sz="1550" spc="-20" dirty="0">
                <a:solidFill>
                  <a:srgbClr val="535353"/>
                </a:solidFill>
                <a:latin typeface="Gill Sans MT"/>
                <a:cs typeface="Gill Sans MT"/>
              </a:rPr>
              <a:t>Cálculo Índice  </a:t>
            </a:r>
            <a:r>
              <a:rPr sz="1550" spc="-30" dirty="0">
                <a:solidFill>
                  <a:srgbClr val="535353"/>
                </a:solidFill>
                <a:latin typeface="Gill Sans MT"/>
                <a:cs typeface="Gill Sans MT"/>
              </a:rPr>
              <a:t>Volumétrico </a:t>
            </a:r>
            <a:r>
              <a:rPr sz="1550" spc="10" dirty="0">
                <a:solidFill>
                  <a:srgbClr val="535353"/>
                </a:solidFill>
                <a:latin typeface="Gill Sans MT"/>
                <a:cs typeface="Gill Sans MT"/>
              </a:rPr>
              <a:t>de  </a:t>
            </a:r>
            <a:r>
              <a:rPr sz="1550" spc="-15" dirty="0">
                <a:solidFill>
                  <a:srgbClr val="535353"/>
                </a:solidFill>
                <a:latin typeface="Gill Sans MT"/>
                <a:cs typeface="Gill Sans MT"/>
              </a:rPr>
              <a:t>lodos</a:t>
            </a:r>
            <a:r>
              <a:rPr sz="1550" spc="-6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550" spc="-15" dirty="0">
                <a:solidFill>
                  <a:srgbClr val="535353"/>
                </a:solidFill>
                <a:latin typeface="Gill Sans MT"/>
                <a:cs typeface="Gill Sans MT"/>
              </a:rPr>
              <a:t>(IVL-C.</a:t>
            </a:r>
            <a:endParaRPr sz="1550">
              <a:latin typeface="Gill Sans MT"/>
              <a:cs typeface="Gill Sans MT"/>
            </a:endParaRPr>
          </a:p>
          <a:p>
            <a:pPr marL="606425">
              <a:lnSpc>
                <a:spcPts val="1750"/>
              </a:lnSpc>
            </a:pPr>
            <a:r>
              <a:rPr sz="1550" spc="-10" dirty="0">
                <a:solidFill>
                  <a:srgbClr val="535353"/>
                </a:solidFill>
                <a:latin typeface="Gill Sans MT"/>
                <a:cs typeface="Gill Sans MT"/>
              </a:rPr>
              <a:t>Imhoff)</a:t>
            </a:r>
            <a:endParaRPr sz="1550">
              <a:latin typeface="Gill Sans MT"/>
              <a:cs typeface="Gill Sans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397003" y="2806705"/>
            <a:ext cx="0" cy="774700"/>
          </a:xfrm>
          <a:custGeom>
            <a:avLst/>
            <a:gdLst/>
            <a:ahLst/>
            <a:cxnLst/>
            <a:rect l="l" t="t" r="r" b="b"/>
            <a:pathLst>
              <a:path h="774700">
                <a:moveTo>
                  <a:pt x="0" y="0"/>
                </a:moveTo>
                <a:lnTo>
                  <a:pt x="0" y="774700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336039" y="35687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19" h="121920">
                <a:moveTo>
                  <a:pt x="121919" y="0"/>
                </a:moveTo>
                <a:lnTo>
                  <a:pt x="0" y="0"/>
                </a:lnTo>
                <a:lnTo>
                  <a:pt x="60959" y="121920"/>
                </a:lnTo>
                <a:lnTo>
                  <a:pt x="121919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384294" y="4432294"/>
            <a:ext cx="0" cy="1066800"/>
          </a:xfrm>
          <a:custGeom>
            <a:avLst/>
            <a:gdLst/>
            <a:ahLst/>
            <a:cxnLst/>
            <a:rect l="l" t="t" r="r" b="b"/>
            <a:pathLst>
              <a:path h="1066800">
                <a:moveTo>
                  <a:pt x="0" y="0"/>
                </a:moveTo>
                <a:lnTo>
                  <a:pt x="0" y="1066800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23339" y="54864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19" h="121920">
                <a:moveTo>
                  <a:pt x="121919" y="0"/>
                </a:moveTo>
                <a:lnTo>
                  <a:pt x="0" y="0"/>
                </a:lnTo>
                <a:lnTo>
                  <a:pt x="60959" y="121920"/>
                </a:lnTo>
                <a:lnTo>
                  <a:pt x="121919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639125" y="7480566"/>
            <a:ext cx="1834514" cy="290830"/>
          </a:xfrm>
          <a:custGeom>
            <a:avLst/>
            <a:gdLst/>
            <a:ahLst/>
            <a:cxnLst/>
            <a:rect l="l" t="t" r="r" b="b"/>
            <a:pathLst>
              <a:path w="1834514" h="290829">
                <a:moveTo>
                  <a:pt x="0" y="145199"/>
                </a:moveTo>
                <a:lnTo>
                  <a:pt x="1833966" y="145199"/>
                </a:lnTo>
              </a:path>
            </a:pathLst>
          </a:custGeom>
          <a:ln w="290398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451021" y="7708760"/>
            <a:ext cx="130175" cy="120650"/>
          </a:xfrm>
          <a:custGeom>
            <a:avLst/>
            <a:gdLst/>
            <a:ahLst/>
            <a:cxnLst/>
            <a:rect l="l" t="t" r="r" b="b"/>
            <a:pathLst>
              <a:path w="130175" h="120650">
                <a:moveTo>
                  <a:pt x="19062" y="0"/>
                </a:moveTo>
                <a:lnTo>
                  <a:pt x="0" y="120421"/>
                </a:lnTo>
                <a:lnTo>
                  <a:pt x="129946" y="79286"/>
                </a:lnTo>
                <a:lnTo>
                  <a:pt x="19062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155694" y="7472171"/>
            <a:ext cx="475615" cy="322580"/>
          </a:xfrm>
          <a:custGeom>
            <a:avLst/>
            <a:gdLst/>
            <a:ahLst/>
            <a:cxnLst/>
            <a:rect l="l" t="t" r="r" b="b"/>
            <a:pathLst>
              <a:path w="475614" h="322579">
                <a:moveTo>
                  <a:pt x="0" y="161060"/>
                </a:moveTo>
                <a:lnTo>
                  <a:pt x="475404" y="161060"/>
                </a:lnTo>
              </a:path>
            </a:pathLst>
          </a:custGeom>
          <a:ln w="32212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65281" y="7736713"/>
            <a:ext cx="135255" cy="119380"/>
          </a:xfrm>
          <a:custGeom>
            <a:avLst/>
            <a:gdLst/>
            <a:ahLst/>
            <a:cxnLst/>
            <a:rect l="l" t="t" r="r" b="b"/>
            <a:pathLst>
              <a:path w="135255" h="119379">
                <a:moveTo>
                  <a:pt x="66738" y="0"/>
                </a:moveTo>
                <a:lnTo>
                  <a:pt x="0" y="118846"/>
                </a:lnTo>
                <a:lnTo>
                  <a:pt x="135126" y="100926"/>
                </a:lnTo>
                <a:lnTo>
                  <a:pt x="66738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699500" y="50800"/>
            <a:ext cx="4203700" cy="3238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661400" y="3340100"/>
            <a:ext cx="4267200" cy="2971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737600" y="6362700"/>
            <a:ext cx="4191000" cy="3276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204200" y="352425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99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620000" y="3524250"/>
            <a:ext cx="355600" cy="0"/>
          </a:xfrm>
          <a:custGeom>
            <a:avLst/>
            <a:gdLst/>
            <a:ahLst/>
            <a:cxnLst/>
            <a:rect l="l" t="t" r="r" b="b"/>
            <a:pathLst>
              <a:path w="355600">
                <a:moveTo>
                  <a:pt x="0" y="0"/>
                </a:moveTo>
                <a:lnTo>
                  <a:pt x="35560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023100" y="3524250"/>
            <a:ext cx="355600" cy="0"/>
          </a:xfrm>
          <a:custGeom>
            <a:avLst/>
            <a:gdLst/>
            <a:ahLst/>
            <a:cxnLst/>
            <a:rect l="l" t="t" r="r" b="b"/>
            <a:pathLst>
              <a:path w="355600">
                <a:moveTo>
                  <a:pt x="0" y="0"/>
                </a:moveTo>
                <a:lnTo>
                  <a:pt x="35560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438900" y="3524250"/>
            <a:ext cx="355600" cy="0"/>
          </a:xfrm>
          <a:custGeom>
            <a:avLst/>
            <a:gdLst/>
            <a:ahLst/>
            <a:cxnLst/>
            <a:rect l="l" t="t" r="r" b="b"/>
            <a:pathLst>
              <a:path w="355600">
                <a:moveTo>
                  <a:pt x="0" y="0"/>
                </a:moveTo>
                <a:lnTo>
                  <a:pt x="35560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854700" y="3524250"/>
            <a:ext cx="342900" cy="0"/>
          </a:xfrm>
          <a:custGeom>
            <a:avLst/>
            <a:gdLst/>
            <a:ahLst/>
            <a:cxnLst/>
            <a:rect l="l" t="t" r="r" b="b"/>
            <a:pathLst>
              <a:path w="342900">
                <a:moveTo>
                  <a:pt x="0" y="0"/>
                </a:moveTo>
                <a:lnTo>
                  <a:pt x="34290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257800" y="3524250"/>
            <a:ext cx="355600" cy="0"/>
          </a:xfrm>
          <a:custGeom>
            <a:avLst/>
            <a:gdLst/>
            <a:ahLst/>
            <a:cxnLst/>
            <a:rect l="l" t="t" r="r" b="b"/>
            <a:pathLst>
              <a:path w="355600">
                <a:moveTo>
                  <a:pt x="0" y="0"/>
                </a:moveTo>
                <a:lnTo>
                  <a:pt x="35560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673600" y="3524250"/>
            <a:ext cx="355600" cy="0"/>
          </a:xfrm>
          <a:custGeom>
            <a:avLst/>
            <a:gdLst/>
            <a:ahLst/>
            <a:cxnLst/>
            <a:rect l="l" t="t" r="r" b="b"/>
            <a:pathLst>
              <a:path w="355600">
                <a:moveTo>
                  <a:pt x="0" y="0"/>
                </a:moveTo>
                <a:lnTo>
                  <a:pt x="35560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343400" y="3524250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90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076700" y="3524250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399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746500" y="352425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60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492500" y="3524250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399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213103" y="352425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96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673600" y="2876550"/>
            <a:ext cx="3835400" cy="0"/>
          </a:xfrm>
          <a:custGeom>
            <a:avLst/>
            <a:gdLst/>
            <a:ahLst/>
            <a:cxnLst/>
            <a:rect l="l" t="t" r="r" b="b"/>
            <a:pathLst>
              <a:path w="3835400">
                <a:moveTo>
                  <a:pt x="0" y="0"/>
                </a:moveTo>
                <a:lnTo>
                  <a:pt x="3835399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076700" y="2876550"/>
            <a:ext cx="355600" cy="0"/>
          </a:xfrm>
          <a:custGeom>
            <a:avLst/>
            <a:gdLst/>
            <a:ahLst/>
            <a:cxnLst/>
            <a:rect l="l" t="t" r="r" b="b"/>
            <a:pathLst>
              <a:path w="355600">
                <a:moveTo>
                  <a:pt x="0" y="0"/>
                </a:moveTo>
                <a:lnTo>
                  <a:pt x="35560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746500" y="2876550"/>
            <a:ext cx="101600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60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492500" y="2876550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399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213103" y="287655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96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076700" y="2228850"/>
            <a:ext cx="4432300" cy="0"/>
          </a:xfrm>
          <a:custGeom>
            <a:avLst/>
            <a:gdLst/>
            <a:ahLst/>
            <a:cxnLst/>
            <a:rect l="l" t="t" r="r" b="b"/>
            <a:pathLst>
              <a:path w="4432300">
                <a:moveTo>
                  <a:pt x="0" y="0"/>
                </a:moveTo>
                <a:lnTo>
                  <a:pt x="4432299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492500" y="2228850"/>
            <a:ext cx="355600" cy="0"/>
          </a:xfrm>
          <a:custGeom>
            <a:avLst/>
            <a:gdLst/>
            <a:ahLst/>
            <a:cxnLst/>
            <a:rect l="l" t="t" r="r" b="b"/>
            <a:pathLst>
              <a:path w="355600">
                <a:moveTo>
                  <a:pt x="0" y="0"/>
                </a:moveTo>
                <a:lnTo>
                  <a:pt x="355600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213103" y="222885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96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213103" y="1581150"/>
            <a:ext cx="5295900" cy="0"/>
          </a:xfrm>
          <a:custGeom>
            <a:avLst/>
            <a:gdLst/>
            <a:ahLst/>
            <a:cxnLst/>
            <a:rect l="l" t="t" r="r" b="b"/>
            <a:pathLst>
              <a:path w="5295900">
                <a:moveTo>
                  <a:pt x="0" y="0"/>
                </a:moveTo>
                <a:lnTo>
                  <a:pt x="5295896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2888919" y="4028947"/>
            <a:ext cx="136525" cy="281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dirty="0">
                <a:solidFill>
                  <a:srgbClr val="535353"/>
                </a:solidFill>
                <a:latin typeface="Gill Sans MT"/>
                <a:cs typeface="Gill Sans MT"/>
              </a:rPr>
              <a:t>0</a:t>
            </a:r>
            <a:endParaRPr sz="1750">
              <a:latin typeface="Gill Sans MT"/>
              <a:cs typeface="Gill Sans M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738551" y="2733167"/>
            <a:ext cx="287020" cy="929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>
              <a:lnSpc>
                <a:spcPct val="100000"/>
              </a:lnSpc>
            </a:pPr>
            <a:r>
              <a:rPr sz="1750" dirty="0">
                <a:solidFill>
                  <a:srgbClr val="535353"/>
                </a:solidFill>
                <a:latin typeface="Gill Sans MT"/>
                <a:cs typeface="Gill Sans MT"/>
              </a:rPr>
              <a:t>15</a:t>
            </a:r>
            <a:endParaRPr sz="17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45"/>
              </a:spcBef>
            </a:pPr>
            <a:r>
              <a:rPr sz="1750" spc="-40" dirty="0">
                <a:solidFill>
                  <a:srgbClr val="535353"/>
                </a:solidFill>
                <a:latin typeface="Gill Sans MT"/>
                <a:cs typeface="Gill Sans MT"/>
              </a:rPr>
              <a:t>7,5</a:t>
            </a:r>
            <a:endParaRPr sz="1750">
              <a:latin typeface="Gill Sans MT"/>
              <a:cs typeface="Gill Sans MT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627452" y="2085276"/>
            <a:ext cx="398145" cy="281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spc="-25" dirty="0">
                <a:solidFill>
                  <a:srgbClr val="535353"/>
                </a:solidFill>
                <a:latin typeface="Gill Sans MT"/>
                <a:cs typeface="Gill Sans MT"/>
              </a:rPr>
              <a:t>22,5</a:t>
            </a:r>
            <a:endParaRPr sz="1750">
              <a:latin typeface="Gill Sans MT"/>
              <a:cs typeface="Gill Sans MT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3206753" y="4171950"/>
            <a:ext cx="5308600" cy="0"/>
          </a:xfrm>
          <a:custGeom>
            <a:avLst/>
            <a:gdLst/>
            <a:ahLst/>
            <a:cxnLst/>
            <a:rect l="l" t="t" r="r" b="b"/>
            <a:pathLst>
              <a:path w="5308600">
                <a:moveTo>
                  <a:pt x="0" y="0"/>
                </a:moveTo>
                <a:lnTo>
                  <a:pt x="5308596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3403053" y="4256331"/>
            <a:ext cx="209550" cy="10674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35"/>
              </a:lnSpc>
            </a:pP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ECPVM-TG01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992473" y="4256331"/>
            <a:ext cx="209550" cy="10674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35"/>
              </a:lnSpc>
            </a:pP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ECPVM-TG02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581893" y="4256343"/>
            <a:ext cx="209550" cy="135509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35"/>
              </a:lnSpc>
            </a:pP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ECPVM-LODO01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171312" y="4256343"/>
            <a:ext cx="209550" cy="135509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35"/>
              </a:lnSpc>
            </a:pP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ECPVM-LODO02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760732" y="4256352"/>
            <a:ext cx="209550" cy="13442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35"/>
              </a:lnSpc>
            </a:pP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LODO01-NP</a:t>
            </a:r>
            <a:r>
              <a:rPr sz="1450" spc="-150" dirty="0">
                <a:solidFill>
                  <a:srgbClr val="535353"/>
                </a:solidFill>
                <a:latin typeface="Gill Sans MT"/>
                <a:cs typeface="Gill Sans MT"/>
              </a:rPr>
              <a:t>T</a:t>
            </a: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AR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350152" y="4256352"/>
            <a:ext cx="209550" cy="13442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35"/>
              </a:lnSpc>
            </a:pP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LODO02-NP</a:t>
            </a:r>
            <a:r>
              <a:rPr sz="1450" spc="-150" dirty="0">
                <a:solidFill>
                  <a:srgbClr val="535353"/>
                </a:solidFill>
                <a:latin typeface="Gill Sans MT"/>
                <a:cs typeface="Gill Sans MT"/>
              </a:rPr>
              <a:t>T</a:t>
            </a: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AR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939571" y="4256352"/>
            <a:ext cx="209550" cy="13442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35"/>
              </a:lnSpc>
            </a:pP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LODO03-NP</a:t>
            </a:r>
            <a:r>
              <a:rPr sz="1450" spc="-150" dirty="0">
                <a:solidFill>
                  <a:srgbClr val="535353"/>
                </a:solidFill>
                <a:latin typeface="Gill Sans MT"/>
                <a:cs typeface="Gill Sans MT"/>
              </a:rPr>
              <a:t>T</a:t>
            </a: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AR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528991" y="4256352"/>
            <a:ext cx="209550" cy="13442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35"/>
              </a:lnSpc>
            </a:pP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LODO04-NP</a:t>
            </a:r>
            <a:r>
              <a:rPr sz="1450" spc="-150" dirty="0">
                <a:solidFill>
                  <a:srgbClr val="535353"/>
                </a:solidFill>
                <a:latin typeface="Gill Sans MT"/>
                <a:cs typeface="Gill Sans MT"/>
              </a:rPr>
              <a:t>T</a:t>
            </a: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AR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118398" y="4256352"/>
            <a:ext cx="209550" cy="13442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535"/>
              </a:lnSpc>
            </a:pP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LODO05-NP</a:t>
            </a:r>
            <a:r>
              <a:rPr sz="1450" spc="-150" dirty="0">
                <a:solidFill>
                  <a:srgbClr val="535353"/>
                </a:solidFill>
                <a:latin typeface="Gill Sans MT"/>
                <a:cs typeface="Gill Sans MT"/>
              </a:rPr>
              <a:t>T</a:t>
            </a:r>
            <a:r>
              <a:rPr sz="1450" dirty="0">
                <a:solidFill>
                  <a:srgbClr val="535353"/>
                </a:solidFill>
                <a:latin typeface="Gill Sans MT"/>
                <a:cs typeface="Gill Sans MT"/>
              </a:rPr>
              <a:t>AR</a:t>
            </a:r>
            <a:endParaRPr sz="1450">
              <a:latin typeface="Gill Sans MT"/>
              <a:cs typeface="Gill Sans MT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3517900" y="2743200"/>
            <a:ext cx="228600" cy="1422400"/>
          </a:xfrm>
          <a:custGeom>
            <a:avLst/>
            <a:gdLst/>
            <a:ahLst/>
            <a:cxnLst/>
            <a:rect l="l" t="t" r="r" b="b"/>
            <a:pathLst>
              <a:path w="228600" h="1422400">
                <a:moveTo>
                  <a:pt x="0" y="0"/>
                </a:moveTo>
                <a:lnTo>
                  <a:pt x="228600" y="0"/>
                </a:lnTo>
                <a:lnTo>
                  <a:pt x="228600" y="1422400"/>
                </a:lnTo>
                <a:lnTo>
                  <a:pt x="0" y="14224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102100" y="3441700"/>
            <a:ext cx="241300" cy="723900"/>
          </a:xfrm>
          <a:custGeom>
            <a:avLst/>
            <a:gdLst/>
            <a:ahLst/>
            <a:cxnLst/>
            <a:rect l="l" t="t" r="r" b="b"/>
            <a:pathLst>
              <a:path w="241300" h="723900">
                <a:moveTo>
                  <a:pt x="0" y="0"/>
                </a:moveTo>
                <a:lnTo>
                  <a:pt x="241300" y="0"/>
                </a:lnTo>
                <a:lnTo>
                  <a:pt x="241300" y="723900"/>
                </a:lnTo>
                <a:lnTo>
                  <a:pt x="0" y="7239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699000" y="3886200"/>
            <a:ext cx="228600" cy="279400"/>
          </a:xfrm>
          <a:custGeom>
            <a:avLst/>
            <a:gdLst/>
            <a:ahLst/>
            <a:cxnLst/>
            <a:rect l="l" t="t" r="r" b="b"/>
            <a:pathLst>
              <a:path w="228600" h="279400">
                <a:moveTo>
                  <a:pt x="0" y="0"/>
                </a:moveTo>
                <a:lnTo>
                  <a:pt x="228600" y="0"/>
                </a:lnTo>
                <a:lnTo>
                  <a:pt x="228600" y="279400"/>
                </a:lnTo>
                <a:lnTo>
                  <a:pt x="0" y="2794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283200" y="4064000"/>
            <a:ext cx="241300" cy="101600"/>
          </a:xfrm>
          <a:custGeom>
            <a:avLst/>
            <a:gdLst/>
            <a:ahLst/>
            <a:cxnLst/>
            <a:rect l="l" t="t" r="r" b="b"/>
            <a:pathLst>
              <a:path w="241300" h="101600">
                <a:moveTo>
                  <a:pt x="0" y="0"/>
                </a:moveTo>
                <a:lnTo>
                  <a:pt x="241300" y="0"/>
                </a:lnTo>
                <a:lnTo>
                  <a:pt x="241300" y="101600"/>
                </a:lnTo>
                <a:lnTo>
                  <a:pt x="0" y="1016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867400" y="4064000"/>
            <a:ext cx="241300" cy="101600"/>
          </a:xfrm>
          <a:custGeom>
            <a:avLst/>
            <a:gdLst/>
            <a:ahLst/>
            <a:cxnLst/>
            <a:rect l="l" t="t" r="r" b="b"/>
            <a:pathLst>
              <a:path w="241300" h="101600">
                <a:moveTo>
                  <a:pt x="0" y="0"/>
                </a:moveTo>
                <a:lnTo>
                  <a:pt x="241300" y="0"/>
                </a:lnTo>
                <a:lnTo>
                  <a:pt x="241300" y="101600"/>
                </a:lnTo>
                <a:lnTo>
                  <a:pt x="0" y="1016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464300" y="4064000"/>
            <a:ext cx="228600" cy="101600"/>
          </a:xfrm>
          <a:custGeom>
            <a:avLst/>
            <a:gdLst/>
            <a:ahLst/>
            <a:cxnLst/>
            <a:rect l="l" t="t" r="r" b="b"/>
            <a:pathLst>
              <a:path w="228600" h="101600">
                <a:moveTo>
                  <a:pt x="0" y="0"/>
                </a:moveTo>
                <a:lnTo>
                  <a:pt x="228600" y="0"/>
                </a:lnTo>
                <a:lnTo>
                  <a:pt x="228600" y="101600"/>
                </a:lnTo>
                <a:lnTo>
                  <a:pt x="0" y="1016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048500" y="4038600"/>
            <a:ext cx="241300" cy="127000"/>
          </a:xfrm>
          <a:custGeom>
            <a:avLst/>
            <a:gdLst/>
            <a:ahLst/>
            <a:cxnLst/>
            <a:rect l="l" t="t" r="r" b="b"/>
            <a:pathLst>
              <a:path w="241300" h="127000">
                <a:moveTo>
                  <a:pt x="0" y="0"/>
                </a:moveTo>
                <a:lnTo>
                  <a:pt x="241300" y="0"/>
                </a:lnTo>
                <a:lnTo>
                  <a:pt x="241300" y="127000"/>
                </a:lnTo>
                <a:lnTo>
                  <a:pt x="0" y="1270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645400" y="4102100"/>
            <a:ext cx="228600" cy="63500"/>
          </a:xfrm>
          <a:custGeom>
            <a:avLst/>
            <a:gdLst/>
            <a:ahLst/>
            <a:cxnLst/>
            <a:rect l="l" t="t" r="r" b="b"/>
            <a:pathLst>
              <a:path w="228600" h="63500">
                <a:moveTo>
                  <a:pt x="0" y="0"/>
                </a:moveTo>
                <a:lnTo>
                  <a:pt x="228600" y="0"/>
                </a:lnTo>
                <a:lnTo>
                  <a:pt x="228600" y="63500"/>
                </a:lnTo>
                <a:lnTo>
                  <a:pt x="0" y="635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229600" y="4159250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1300" y="0"/>
                </a:lnTo>
              </a:path>
            </a:pathLst>
          </a:custGeom>
          <a:ln w="12700">
            <a:solidFill>
              <a:srgbClr val="AB18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251200" y="2044700"/>
            <a:ext cx="241300" cy="2120900"/>
          </a:xfrm>
          <a:custGeom>
            <a:avLst/>
            <a:gdLst/>
            <a:ahLst/>
            <a:cxnLst/>
            <a:rect l="l" t="t" r="r" b="b"/>
            <a:pathLst>
              <a:path w="241300" h="2120900">
                <a:moveTo>
                  <a:pt x="0" y="0"/>
                </a:moveTo>
                <a:lnTo>
                  <a:pt x="241300" y="0"/>
                </a:lnTo>
                <a:lnTo>
                  <a:pt x="241300" y="2120900"/>
                </a:lnTo>
                <a:lnTo>
                  <a:pt x="0" y="2120900"/>
                </a:lnTo>
                <a:lnTo>
                  <a:pt x="0" y="0"/>
                </a:lnTo>
                <a:close/>
              </a:path>
            </a:pathLst>
          </a:custGeom>
          <a:solidFill>
            <a:srgbClr val="8087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848100" y="1765300"/>
            <a:ext cx="228600" cy="2400300"/>
          </a:xfrm>
          <a:custGeom>
            <a:avLst/>
            <a:gdLst/>
            <a:ahLst/>
            <a:cxnLst/>
            <a:rect l="l" t="t" r="r" b="b"/>
            <a:pathLst>
              <a:path w="228600" h="2400300">
                <a:moveTo>
                  <a:pt x="0" y="0"/>
                </a:moveTo>
                <a:lnTo>
                  <a:pt x="228600" y="0"/>
                </a:lnTo>
                <a:lnTo>
                  <a:pt x="228600" y="2400300"/>
                </a:lnTo>
                <a:lnTo>
                  <a:pt x="0" y="2400300"/>
                </a:lnTo>
                <a:lnTo>
                  <a:pt x="0" y="0"/>
                </a:lnTo>
                <a:close/>
              </a:path>
            </a:pathLst>
          </a:custGeom>
          <a:solidFill>
            <a:srgbClr val="8087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4432300" y="2578100"/>
            <a:ext cx="241300" cy="1587500"/>
          </a:xfrm>
          <a:custGeom>
            <a:avLst/>
            <a:gdLst/>
            <a:ahLst/>
            <a:cxnLst/>
            <a:rect l="l" t="t" r="r" b="b"/>
            <a:pathLst>
              <a:path w="241300" h="1587500">
                <a:moveTo>
                  <a:pt x="0" y="0"/>
                </a:moveTo>
                <a:lnTo>
                  <a:pt x="241300" y="0"/>
                </a:lnTo>
                <a:lnTo>
                  <a:pt x="241300" y="1587500"/>
                </a:lnTo>
                <a:lnTo>
                  <a:pt x="0" y="1587500"/>
                </a:lnTo>
                <a:lnTo>
                  <a:pt x="0" y="0"/>
                </a:lnTo>
                <a:close/>
              </a:path>
            </a:pathLst>
          </a:custGeom>
          <a:solidFill>
            <a:srgbClr val="8087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029200" y="3467100"/>
            <a:ext cx="228600" cy="698500"/>
          </a:xfrm>
          <a:custGeom>
            <a:avLst/>
            <a:gdLst/>
            <a:ahLst/>
            <a:cxnLst/>
            <a:rect l="l" t="t" r="r" b="b"/>
            <a:pathLst>
              <a:path w="228600" h="698500">
                <a:moveTo>
                  <a:pt x="0" y="0"/>
                </a:moveTo>
                <a:lnTo>
                  <a:pt x="228600" y="0"/>
                </a:lnTo>
                <a:lnTo>
                  <a:pt x="228600" y="698500"/>
                </a:lnTo>
                <a:lnTo>
                  <a:pt x="0" y="698500"/>
                </a:lnTo>
                <a:lnTo>
                  <a:pt x="0" y="0"/>
                </a:lnTo>
                <a:close/>
              </a:path>
            </a:pathLst>
          </a:custGeom>
          <a:solidFill>
            <a:srgbClr val="8087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613400" y="3352800"/>
            <a:ext cx="241300" cy="812800"/>
          </a:xfrm>
          <a:custGeom>
            <a:avLst/>
            <a:gdLst/>
            <a:ahLst/>
            <a:cxnLst/>
            <a:rect l="l" t="t" r="r" b="b"/>
            <a:pathLst>
              <a:path w="241300" h="812800">
                <a:moveTo>
                  <a:pt x="0" y="0"/>
                </a:moveTo>
                <a:lnTo>
                  <a:pt x="241300" y="0"/>
                </a:lnTo>
                <a:lnTo>
                  <a:pt x="241300" y="812800"/>
                </a:lnTo>
                <a:lnTo>
                  <a:pt x="0" y="812800"/>
                </a:lnTo>
                <a:lnTo>
                  <a:pt x="0" y="0"/>
                </a:lnTo>
                <a:close/>
              </a:path>
            </a:pathLst>
          </a:custGeom>
          <a:solidFill>
            <a:srgbClr val="8087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197600" y="3302000"/>
            <a:ext cx="241300" cy="863600"/>
          </a:xfrm>
          <a:custGeom>
            <a:avLst/>
            <a:gdLst/>
            <a:ahLst/>
            <a:cxnLst/>
            <a:rect l="l" t="t" r="r" b="b"/>
            <a:pathLst>
              <a:path w="241300" h="863600">
                <a:moveTo>
                  <a:pt x="0" y="0"/>
                </a:moveTo>
                <a:lnTo>
                  <a:pt x="241300" y="0"/>
                </a:lnTo>
                <a:lnTo>
                  <a:pt x="241300" y="863600"/>
                </a:lnTo>
                <a:lnTo>
                  <a:pt x="0" y="863600"/>
                </a:lnTo>
                <a:lnTo>
                  <a:pt x="0" y="0"/>
                </a:lnTo>
                <a:close/>
              </a:path>
            </a:pathLst>
          </a:custGeom>
          <a:solidFill>
            <a:srgbClr val="8087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794500" y="3213100"/>
            <a:ext cx="228600" cy="952500"/>
          </a:xfrm>
          <a:custGeom>
            <a:avLst/>
            <a:gdLst/>
            <a:ahLst/>
            <a:cxnLst/>
            <a:rect l="l" t="t" r="r" b="b"/>
            <a:pathLst>
              <a:path w="228600" h="952500">
                <a:moveTo>
                  <a:pt x="0" y="0"/>
                </a:moveTo>
                <a:lnTo>
                  <a:pt x="228600" y="0"/>
                </a:lnTo>
                <a:lnTo>
                  <a:pt x="228600" y="952500"/>
                </a:lnTo>
                <a:lnTo>
                  <a:pt x="0" y="952500"/>
                </a:lnTo>
                <a:lnTo>
                  <a:pt x="0" y="0"/>
                </a:lnTo>
                <a:close/>
              </a:path>
            </a:pathLst>
          </a:custGeom>
          <a:solidFill>
            <a:srgbClr val="8087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378700" y="3111500"/>
            <a:ext cx="241300" cy="1054100"/>
          </a:xfrm>
          <a:custGeom>
            <a:avLst/>
            <a:gdLst/>
            <a:ahLst/>
            <a:cxnLst/>
            <a:rect l="l" t="t" r="r" b="b"/>
            <a:pathLst>
              <a:path w="241300" h="1054100">
                <a:moveTo>
                  <a:pt x="0" y="0"/>
                </a:moveTo>
                <a:lnTo>
                  <a:pt x="241300" y="0"/>
                </a:lnTo>
                <a:lnTo>
                  <a:pt x="241300" y="1054100"/>
                </a:lnTo>
                <a:lnTo>
                  <a:pt x="0" y="1054100"/>
                </a:lnTo>
                <a:lnTo>
                  <a:pt x="0" y="0"/>
                </a:lnTo>
                <a:close/>
              </a:path>
            </a:pathLst>
          </a:custGeom>
          <a:solidFill>
            <a:srgbClr val="8087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975600" y="3022600"/>
            <a:ext cx="228600" cy="1143000"/>
          </a:xfrm>
          <a:custGeom>
            <a:avLst/>
            <a:gdLst/>
            <a:ahLst/>
            <a:cxnLst/>
            <a:rect l="l" t="t" r="r" b="b"/>
            <a:pathLst>
              <a:path w="228600" h="1143000">
                <a:moveTo>
                  <a:pt x="0" y="0"/>
                </a:moveTo>
                <a:lnTo>
                  <a:pt x="228600" y="0"/>
                </a:lnTo>
                <a:lnTo>
                  <a:pt x="228600" y="1143000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rgbClr val="8087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546600" y="1790700"/>
            <a:ext cx="215900" cy="215900"/>
          </a:xfrm>
          <a:custGeom>
            <a:avLst/>
            <a:gdLst/>
            <a:ahLst/>
            <a:cxnLst/>
            <a:rect l="l" t="t" r="r" b="b"/>
            <a:pathLst>
              <a:path w="215900" h="215900">
                <a:moveTo>
                  <a:pt x="0" y="0"/>
                </a:moveTo>
                <a:lnTo>
                  <a:pt x="215900" y="0"/>
                </a:lnTo>
                <a:lnTo>
                  <a:pt x="215900" y="215900"/>
                </a:lnTo>
                <a:lnTo>
                  <a:pt x="0" y="215900"/>
                </a:lnTo>
                <a:lnTo>
                  <a:pt x="0" y="0"/>
                </a:lnTo>
                <a:close/>
              </a:path>
            </a:pathLst>
          </a:custGeom>
          <a:solidFill>
            <a:srgbClr val="8087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604000" y="1790700"/>
            <a:ext cx="215900" cy="215900"/>
          </a:xfrm>
          <a:custGeom>
            <a:avLst/>
            <a:gdLst/>
            <a:ahLst/>
            <a:cxnLst/>
            <a:rect l="l" t="t" r="r" b="b"/>
            <a:pathLst>
              <a:path w="215900" h="215900">
                <a:moveTo>
                  <a:pt x="0" y="0"/>
                </a:moveTo>
                <a:lnTo>
                  <a:pt x="215900" y="0"/>
                </a:lnTo>
                <a:lnTo>
                  <a:pt x="215900" y="215900"/>
                </a:lnTo>
                <a:lnTo>
                  <a:pt x="0" y="2159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1690497" y="203682"/>
            <a:ext cx="6775450" cy="1842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271395" algn="ctr">
              <a:lnSpc>
                <a:spcPts val="1900"/>
              </a:lnSpc>
            </a:pPr>
            <a:r>
              <a:rPr sz="1600" b="1" spc="-55" dirty="0">
                <a:solidFill>
                  <a:srgbClr val="535353"/>
                </a:solidFill>
                <a:latin typeface="Gill Sans MT"/>
                <a:cs typeface="Gill Sans MT"/>
              </a:rPr>
              <a:t>DIAGRAMA </a:t>
            </a:r>
            <a:r>
              <a:rPr sz="1600" b="1" spc="-50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1600" b="1" spc="-55" dirty="0">
                <a:solidFill>
                  <a:srgbClr val="535353"/>
                </a:solidFill>
                <a:latin typeface="Gill Sans MT"/>
                <a:cs typeface="Gill Sans MT"/>
              </a:rPr>
              <a:t>TRABAJO </a:t>
            </a:r>
            <a:r>
              <a:rPr sz="1600" b="1" spc="5" dirty="0">
                <a:solidFill>
                  <a:srgbClr val="535353"/>
                </a:solidFill>
                <a:latin typeface="Gill Sans MT"/>
                <a:cs typeface="Gill Sans MT"/>
              </a:rPr>
              <a:t>- </a:t>
            </a:r>
            <a:r>
              <a:rPr sz="1600" b="1" spc="-65" dirty="0">
                <a:solidFill>
                  <a:srgbClr val="535353"/>
                </a:solidFill>
                <a:latin typeface="Gill Sans MT"/>
                <a:cs typeface="Gill Sans MT"/>
              </a:rPr>
              <a:t>ACTIVIDADES  </a:t>
            </a:r>
            <a:r>
              <a:rPr sz="1600" b="1" spc="-60" dirty="0">
                <a:solidFill>
                  <a:srgbClr val="535353"/>
                </a:solidFill>
                <a:latin typeface="Gill Sans MT"/>
                <a:cs typeface="Gill Sans MT"/>
              </a:rPr>
              <a:t>PRIMERA </a:t>
            </a:r>
            <a:r>
              <a:rPr sz="1600" b="1" spc="-95" dirty="0">
                <a:solidFill>
                  <a:srgbClr val="535353"/>
                </a:solidFill>
                <a:latin typeface="Gill Sans MT"/>
                <a:cs typeface="Gill Sans MT"/>
              </a:rPr>
              <a:t>FASE </a:t>
            </a:r>
            <a:r>
              <a:rPr sz="1600" b="1" spc="-55" dirty="0">
                <a:solidFill>
                  <a:srgbClr val="535353"/>
                </a:solidFill>
                <a:latin typeface="Gill Sans MT"/>
                <a:cs typeface="Gill Sans MT"/>
              </a:rPr>
              <a:t>XXI EXPEDICIÓN </a:t>
            </a:r>
            <a:r>
              <a:rPr sz="1600" b="1" spc="-80" dirty="0">
                <a:solidFill>
                  <a:srgbClr val="535353"/>
                </a:solidFill>
                <a:latin typeface="Gill Sans MT"/>
                <a:cs typeface="Gill Sans MT"/>
              </a:rPr>
              <a:t>ANTÁRTICA  </a:t>
            </a:r>
            <a:r>
              <a:rPr sz="1600" b="1" spc="-65" dirty="0">
                <a:solidFill>
                  <a:srgbClr val="535353"/>
                </a:solidFill>
                <a:latin typeface="Gill Sans MT"/>
                <a:cs typeface="Gill Sans MT"/>
              </a:rPr>
              <a:t>PROJECT </a:t>
            </a:r>
            <a:r>
              <a:rPr sz="1600" b="1" spc="-105" dirty="0">
                <a:solidFill>
                  <a:srgbClr val="535353"/>
                </a:solidFill>
                <a:latin typeface="Gill Sans MT"/>
                <a:cs typeface="Gill Sans MT"/>
              </a:rPr>
              <a:t>“SEWAGE</a:t>
            </a:r>
            <a:r>
              <a:rPr sz="1600" b="1" spc="5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600" b="1" spc="-75" dirty="0">
                <a:solidFill>
                  <a:srgbClr val="535353"/>
                </a:solidFill>
                <a:latin typeface="Gill Sans MT"/>
                <a:cs typeface="Gill Sans MT"/>
              </a:rPr>
              <a:t>SLUDGE"</a:t>
            </a:r>
            <a:endParaRPr sz="1600">
              <a:latin typeface="Gill Sans MT"/>
              <a:cs typeface="Gill Sans MT"/>
            </a:endParaRPr>
          </a:p>
          <a:p>
            <a:pPr marL="1981200">
              <a:lnSpc>
                <a:spcPct val="100000"/>
              </a:lnSpc>
              <a:spcBef>
                <a:spcPts val="420"/>
              </a:spcBef>
            </a:pPr>
            <a:r>
              <a:rPr sz="2550" spc="-55" dirty="0">
                <a:solidFill>
                  <a:srgbClr val="535353"/>
                </a:solidFill>
                <a:latin typeface="Gill Sans MT"/>
                <a:cs typeface="Gill Sans MT"/>
              </a:rPr>
              <a:t>Análisis </a:t>
            </a:r>
            <a:r>
              <a:rPr sz="2550" spc="-25" dirty="0">
                <a:solidFill>
                  <a:srgbClr val="535353"/>
                </a:solidFill>
                <a:latin typeface="Gill Sans MT"/>
                <a:cs typeface="Gill Sans MT"/>
              </a:rPr>
              <a:t>Capacidad </a:t>
            </a:r>
            <a:r>
              <a:rPr sz="2550" spc="-45" dirty="0">
                <a:solidFill>
                  <a:srgbClr val="535353"/>
                </a:solidFill>
                <a:latin typeface="Gill Sans MT"/>
                <a:cs typeface="Gill Sans MT"/>
              </a:rPr>
              <a:t>Retención</a:t>
            </a:r>
            <a:r>
              <a:rPr sz="2550" spc="10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550" spc="-10" dirty="0">
                <a:solidFill>
                  <a:srgbClr val="535353"/>
                </a:solidFill>
                <a:latin typeface="Gill Sans MT"/>
                <a:cs typeface="Gill Sans MT"/>
              </a:rPr>
              <a:t>agua</a:t>
            </a:r>
            <a:endParaRPr sz="2550">
              <a:latin typeface="Gill Sans MT"/>
              <a:cs typeface="Gill Sans MT"/>
            </a:endParaRPr>
          </a:p>
          <a:p>
            <a:pPr marL="1099820">
              <a:lnSpc>
                <a:spcPct val="100000"/>
              </a:lnSpc>
              <a:spcBef>
                <a:spcPts val="530"/>
              </a:spcBef>
            </a:pPr>
            <a:r>
              <a:rPr sz="1750" dirty="0">
                <a:solidFill>
                  <a:srgbClr val="535353"/>
                </a:solidFill>
                <a:latin typeface="Gill Sans MT"/>
                <a:cs typeface="Gill Sans MT"/>
              </a:rPr>
              <a:t>30</a:t>
            </a:r>
            <a:endParaRPr sz="1750">
              <a:latin typeface="Gill Sans MT"/>
              <a:cs typeface="Gill Sans MT"/>
            </a:endParaRPr>
          </a:p>
          <a:p>
            <a:pPr marL="3225165">
              <a:lnSpc>
                <a:spcPct val="100000"/>
              </a:lnSpc>
              <a:spcBef>
                <a:spcPts val="295"/>
              </a:spcBef>
              <a:tabLst>
                <a:tab pos="5288280" algn="l"/>
              </a:tabLst>
            </a:pPr>
            <a:r>
              <a:rPr sz="1900" spc="-10" dirty="0">
                <a:solidFill>
                  <a:srgbClr val="535353"/>
                </a:solidFill>
                <a:latin typeface="Gill Sans MT"/>
                <a:cs typeface="Gill Sans MT"/>
              </a:rPr>
              <a:t>Humedad	</a:t>
            </a:r>
            <a:r>
              <a:rPr sz="1900" spc="-30" dirty="0">
                <a:solidFill>
                  <a:srgbClr val="535353"/>
                </a:solidFill>
                <a:latin typeface="Gill Sans MT"/>
                <a:cs typeface="Gill Sans MT"/>
              </a:rPr>
              <a:t>Sólidos</a:t>
            </a:r>
            <a:r>
              <a:rPr sz="1900" spc="-35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900" spc="-55" dirty="0">
                <a:solidFill>
                  <a:srgbClr val="535353"/>
                </a:solidFill>
                <a:latin typeface="Gill Sans MT"/>
                <a:cs typeface="Gill Sans MT"/>
              </a:rPr>
              <a:t>Volátiles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5626100" y="5753100"/>
            <a:ext cx="3416300" cy="3962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683000" y="5753100"/>
            <a:ext cx="2057400" cy="3962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47890" y="220624"/>
            <a:ext cx="4508500" cy="732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1900"/>
              </a:lnSpc>
            </a:pPr>
            <a:r>
              <a:rPr sz="1600" b="1" spc="-55" dirty="0">
                <a:solidFill>
                  <a:srgbClr val="535353"/>
                </a:solidFill>
                <a:latin typeface="Gill Sans MT"/>
                <a:cs typeface="Gill Sans MT"/>
              </a:rPr>
              <a:t>DIAGRAMA </a:t>
            </a:r>
            <a:r>
              <a:rPr sz="1600" b="1" spc="-50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1600" b="1" spc="-55" dirty="0">
                <a:solidFill>
                  <a:srgbClr val="535353"/>
                </a:solidFill>
                <a:latin typeface="Gill Sans MT"/>
                <a:cs typeface="Gill Sans MT"/>
              </a:rPr>
              <a:t>TRABAJO </a:t>
            </a:r>
            <a:r>
              <a:rPr sz="1600" b="1" spc="5" dirty="0">
                <a:solidFill>
                  <a:srgbClr val="535353"/>
                </a:solidFill>
                <a:latin typeface="Gill Sans MT"/>
                <a:cs typeface="Gill Sans MT"/>
              </a:rPr>
              <a:t>- </a:t>
            </a:r>
            <a:r>
              <a:rPr sz="1600" b="1" spc="-65" dirty="0">
                <a:solidFill>
                  <a:srgbClr val="535353"/>
                </a:solidFill>
                <a:latin typeface="Gill Sans MT"/>
                <a:cs typeface="Gill Sans MT"/>
              </a:rPr>
              <a:t>ACTIVIDADES  </a:t>
            </a:r>
            <a:r>
              <a:rPr sz="1600" b="1" spc="-60" dirty="0">
                <a:solidFill>
                  <a:srgbClr val="535353"/>
                </a:solidFill>
                <a:latin typeface="Gill Sans MT"/>
                <a:cs typeface="Gill Sans MT"/>
              </a:rPr>
              <a:t>PRIMERA </a:t>
            </a:r>
            <a:r>
              <a:rPr sz="1600" b="1" spc="-95" dirty="0">
                <a:solidFill>
                  <a:srgbClr val="535353"/>
                </a:solidFill>
                <a:latin typeface="Gill Sans MT"/>
                <a:cs typeface="Gill Sans MT"/>
              </a:rPr>
              <a:t>FASE </a:t>
            </a:r>
            <a:r>
              <a:rPr sz="1600" b="1" spc="-55" dirty="0">
                <a:solidFill>
                  <a:srgbClr val="535353"/>
                </a:solidFill>
                <a:latin typeface="Gill Sans MT"/>
                <a:cs typeface="Gill Sans MT"/>
              </a:rPr>
              <a:t>XXI EXPEDICIÓN </a:t>
            </a:r>
            <a:r>
              <a:rPr sz="1600" b="1" spc="-80" dirty="0">
                <a:solidFill>
                  <a:srgbClr val="535353"/>
                </a:solidFill>
                <a:latin typeface="Gill Sans MT"/>
                <a:cs typeface="Gill Sans MT"/>
              </a:rPr>
              <a:t>ANTÁRTICA  </a:t>
            </a:r>
            <a:r>
              <a:rPr sz="1600" b="1" spc="-65" dirty="0">
                <a:solidFill>
                  <a:srgbClr val="535353"/>
                </a:solidFill>
                <a:latin typeface="Gill Sans MT"/>
                <a:cs typeface="Gill Sans MT"/>
              </a:rPr>
              <a:t>PROJECT </a:t>
            </a:r>
            <a:r>
              <a:rPr sz="1600" b="1" spc="-105" dirty="0">
                <a:solidFill>
                  <a:srgbClr val="535353"/>
                </a:solidFill>
                <a:latin typeface="Gill Sans MT"/>
                <a:cs typeface="Gill Sans MT"/>
              </a:rPr>
              <a:t>“SEWAGE</a:t>
            </a:r>
            <a:r>
              <a:rPr sz="1600" b="1" spc="5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600" b="1" spc="-75" dirty="0">
                <a:solidFill>
                  <a:srgbClr val="535353"/>
                </a:solidFill>
                <a:latin typeface="Gill Sans MT"/>
                <a:cs typeface="Gill Sans MT"/>
              </a:rPr>
              <a:t>SLUDGE"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58799" y="2933704"/>
            <a:ext cx="1130300" cy="444500"/>
          </a:xfrm>
          <a:custGeom>
            <a:avLst/>
            <a:gdLst/>
            <a:ahLst/>
            <a:cxnLst/>
            <a:rect l="l" t="t" r="r" b="b"/>
            <a:pathLst>
              <a:path w="1130300" h="444500">
                <a:moveTo>
                  <a:pt x="0" y="0"/>
                </a:moveTo>
                <a:lnTo>
                  <a:pt x="1130300" y="0"/>
                </a:lnTo>
                <a:lnTo>
                  <a:pt x="1130300" y="444500"/>
                </a:lnTo>
                <a:lnTo>
                  <a:pt x="0" y="4445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92441" y="2962782"/>
            <a:ext cx="666115" cy="359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50" spc="5" dirty="0">
                <a:solidFill>
                  <a:srgbClr val="535353"/>
                </a:solidFill>
                <a:latin typeface="Gill Sans MT"/>
                <a:cs typeface="Gill Sans MT"/>
              </a:rPr>
              <a:t>P</a:t>
            </a:r>
            <a:r>
              <a:rPr sz="2250" spc="-290" dirty="0">
                <a:solidFill>
                  <a:srgbClr val="535353"/>
                </a:solidFill>
                <a:latin typeface="Gill Sans MT"/>
                <a:cs typeface="Gill Sans MT"/>
              </a:rPr>
              <a:t>T</a:t>
            </a:r>
            <a:r>
              <a:rPr sz="2250" spc="-25" dirty="0">
                <a:solidFill>
                  <a:srgbClr val="535353"/>
                </a:solidFill>
                <a:latin typeface="Gill Sans MT"/>
                <a:cs typeface="Gill Sans MT"/>
              </a:rPr>
              <a:t>AR</a:t>
            </a:r>
            <a:endParaRPr sz="2250">
              <a:latin typeface="Gill Sans MT"/>
              <a:cs typeface="Gill Sans M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22299" y="4127504"/>
            <a:ext cx="1003300" cy="469900"/>
          </a:xfrm>
          <a:custGeom>
            <a:avLst/>
            <a:gdLst/>
            <a:ahLst/>
            <a:cxnLst/>
            <a:rect l="l" t="t" r="r" b="b"/>
            <a:pathLst>
              <a:path w="1003300" h="469900">
                <a:moveTo>
                  <a:pt x="0" y="0"/>
                </a:moveTo>
                <a:lnTo>
                  <a:pt x="1003300" y="0"/>
                </a:lnTo>
                <a:lnTo>
                  <a:pt x="1003300" y="469900"/>
                </a:lnTo>
                <a:lnTo>
                  <a:pt x="0" y="4699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78089" y="4173829"/>
            <a:ext cx="894715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-15" dirty="0">
                <a:solidFill>
                  <a:srgbClr val="535353"/>
                </a:solidFill>
                <a:latin typeface="Gill Sans MT"/>
                <a:cs typeface="Gill Sans MT"/>
              </a:rPr>
              <a:t>SLUDGE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4300" y="5626100"/>
            <a:ext cx="2717800" cy="825500"/>
          </a:xfrm>
          <a:custGeom>
            <a:avLst/>
            <a:gdLst/>
            <a:ahLst/>
            <a:cxnLst/>
            <a:rect l="l" t="t" r="r" b="b"/>
            <a:pathLst>
              <a:path w="2717800" h="825500">
                <a:moveTo>
                  <a:pt x="0" y="0"/>
                </a:moveTo>
                <a:lnTo>
                  <a:pt x="2717800" y="0"/>
                </a:lnTo>
                <a:lnTo>
                  <a:pt x="2717800" y="825500"/>
                </a:lnTo>
                <a:lnTo>
                  <a:pt x="0" y="8255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58958" y="5669762"/>
            <a:ext cx="2631440" cy="717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5194" marR="5080" indent="-913130">
              <a:lnSpc>
                <a:spcPts val="2800"/>
              </a:lnSpc>
            </a:pPr>
            <a:r>
              <a:rPr sz="2400" spc="-45" dirty="0">
                <a:solidFill>
                  <a:srgbClr val="FFFFFF"/>
                </a:solidFill>
                <a:latin typeface="Gill Sans MT"/>
                <a:cs typeface="Gill Sans MT"/>
              </a:rPr>
              <a:t>Caracterización </a:t>
            </a:r>
            <a:r>
              <a:rPr sz="2400" spc="-35" dirty="0">
                <a:solidFill>
                  <a:srgbClr val="FFFFFF"/>
                </a:solidFill>
                <a:latin typeface="Gill Sans MT"/>
                <a:cs typeface="Gill Sans MT"/>
              </a:rPr>
              <a:t>lodos  </a:t>
            </a:r>
            <a:r>
              <a:rPr sz="2400" spc="-15" dirty="0">
                <a:solidFill>
                  <a:srgbClr val="FFFFFF"/>
                </a:solidFill>
                <a:latin typeface="Gill Sans MT"/>
                <a:cs typeface="Gill Sans MT"/>
              </a:rPr>
              <a:t>SS-TG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7950" y="6635746"/>
            <a:ext cx="2730500" cy="838200"/>
          </a:xfrm>
          <a:custGeom>
            <a:avLst/>
            <a:gdLst/>
            <a:ahLst/>
            <a:cxnLst/>
            <a:rect l="l" t="t" r="r" b="b"/>
            <a:pathLst>
              <a:path w="2730500" h="838200">
                <a:moveTo>
                  <a:pt x="0" y="0"/>
                </a:moveTo>
                <a:lnTo>
                  <a:pt x="2730496" y="0"/>
                </a:lnTo>
                <a:lnTo>
                  <a:pt x="2730496" y="838200"/>
                </a:lnTo>
                <a:lnTo>
                  <a:pt x="0" y="8382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96247" y="6687680"/>
            <a:ext cx="2372995" cy="48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830"/>
              </a:lnSpc>
            </a:pPr>
            <a:r>
              <a:rPr sz="1550" spc="-10" dirty="0">
                <a:solidFill>
                  <a:srgbClr val="0433FF"/>
                </a:solidFill>
                <a:latin typeface="Gill Sans MT"/>
                <a:cs typeface="Gill Sans MT"/>
              </a:rPr>
              <a:t>Datos </a:t>
            </a:r>
            <a:r>
              <a:rPr sz="1550" spc="-30" dirty="0">
                <a:solidFill>
                  <a:srgbClr val="0433FF"/>
                </a:solidFill>
                <a:latin typeface="Gill Sans MT"/>
                <a:cs typeface="Gill Sans MT"/>
              </a:rPr>
              <a:t>Us, </a:t>
            </a:r>
            <a:r>
              <a:rPr sz="1550" spc="-10" dirty="0">
                <a:solidFill>
                  <a:srgbClr val="0433FF"/>
                </a:solidFill>
                <a:latin typeface="Gill Sans MT"/>
                <a:cs typeface="Gill Sans MT"/>
              </a:rPr>
              <a:t>pH, </a:t>
            </a:r>
            <a:r>
              <a:rPr sz="1550" spc="-145" dirty="0">
                <a:solidFill>
                  <a:srgbClr val="0433FF"/>
                </a:solidFill>
                <a:latin typeface="Gill Sans MT"/>
                <a:cs typeface="Gill Sans MT"/>
              </a:rPr>
              <a:t>T, </a:t>
            </a:r>
            <a:r>
              <a:rPr sz="1550" spc="55" dirty="0">
                <a:solidFill>
                  <a:srgbClr val="0433FF"/>
                </a:solidFill>
                <a:latin typeface="Gill Sans MT"/>
                <a:cs typeface="Gill Sans MT"/>
              </a:rPr>
              <a:t>% </a:t>
            </a:r>
            <a:r>
              <a:rPr sz="1550" spc="-30" dirty="0">
                <a:solidFill>
                  <a:srgbClr val="0433FF"/>
                </a:solidFill>
                <a:latin typeface="Gill Sans MT"/>
                <a:cs typeface="Gill Sans MT"/>
              </a:rPr>
              <a:t>H, </a:t>
            </a:r>
            <a:r>
              <a:rPr sz="1550" spc="55" dirty="0">
                <a:solidFill>
                  <a:srgbClr val="0433FF"/>
                </a:solidFill>
                <a:latin typeface="Gill Sans MT"/>
                <a:cs typeface="Gill Sans MT"/>
              </a:rPr>
              <a:t>% </a:t>
            </a:r>
            <a:r>
              <a:rPr sz="1550" spc="20" dirty="0">
                <a:solidFill>
                  <a:srgbClr val="0433FF"/>
                </a:solidFill>
                <a:latin typeface="Gill Sans MT"/>
                <a:cs typeface="Gill Sans MT"/>
              </a:rPr>
              <a:t>SSV</a:t>
            </a:r>
            <a:r>
              <a:rPr sz="1550" spc="-165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550" spc="-60" dirty="0">
                <a:solidFill>
                  <a:srgbClr val="0433FF"/>
                </a:solidFill>
                <a:latin typeface="Gill Sans MT"/>
                <a:cs typeface="Gill Sans MT"/>
              </a:rPr>
              <a:t>,</a:t>
            </a:r>
            <a:endParaRPr sz="1550">
              <a:latin typeface="Gill Sans MT"/>
              <a:cs typeface="Gill Sans MT"/>
            </a:endParaRPr>
          </a:p>
          <a:p>
            <a:pPr marR="8890" algn="ctr">
              <a:lnSpc>
                <a:spcPts val="1830"/>
              </a:lnSpc>
            </a:pPr>
            <a:r>
              <a:rPr sz="1550" dirty="0">
                <a:solidFill>
                  <a:srgbClr val="0433FF"/>
                </a:solidFill>
                <a:latin typeface="Gill Sans MT"/>
                <a:cs typeface="Gill Sans MT"/>
              </a:rPr>
              <a:t>capacidad</a:t>
            </a:r>
            <a:r>
              <a:rPr sz="1550" spc="42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550" spc="-25" dirty="0">
                <a:solidFill>
                  <a:srgbClr val="0433FF"/>
                </a:solidFill>
                <a:latin typeface="Gill Sans MT"/>
                <a:cs typeface="Gill Sans MT"/>
              </a:rPr>
              <a:t>retención.</a:t>
            </a:r>
            <a:endParaRPr sz="1550">
              <a:latin typeface="Gill Sans MT"/>
              <a:cs typeface="Gill Sans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2550" y="7842250"/>
            <a:ext cx="2171700" cy="1181100"/>
          </a:xfrm>
          <a:prstGeom prst="rect">
            <a:avLst/>
          </a:prstGeom>
          <a:ln w="12700">
            <a:solidFill>
              <a:srgbClr val="0433FF"/>
            </a:solidFill>
          </a:ln>
        </p:spPr>
        <p:txBody>
          <a:bodyPr vert="horz" wrap="square" lIns="0" tIns="59055" rIns="0" bIns="0" rtlCol="0">
            <a:spAutoFit/>
          </a:bodyPr>
          <a:lstStyle/>
          <a:p>
            <a:pPr marL="439420" marR="45085" indent="-384175">
              <a:lnSpc>
                <a:spcPts val="2700"/>
              </a:lnSpc>
              <a:spcBef>
                <a:spcPts val="465"/>
              </a:spcBef>
              <a:tabLst>
                <a:tab pos="320040" algn="l"/>
              </a:tabLst>
            </a:pPr>
            <a:r>
              <a:rPr sz="2850" spc="-22" baseline="4385" dirty="0">
                <a:solidFill>
                  <a:srgbClr val="535353"/>
                </a:solidFill>
                <a:latin typeface="Gill Sans MT"/>
                <a:cs typeface="Gill Sans MT"/>
              </a:rPr>
              <a:t>-	</a:t>
            </a:r>
            <a:r>
              <a:rPr sz="2300" spc="-40" dirty="0">
                <a:solidFill>
                  <a:srgbClr val="535353"/>
                </a:solidFill>
                <a:latin typeface="Gill Sans MT"/>
                <a:cs typeface="Gill Sans MT"/>
              </a:rPr>
              <a:t>2.</a:t>
            </a:r>
            <a:r>
              <a:rPr sz="2300" spc="290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300" spc="-35" dirty="0">
                <a:solidFill>
                  <a:srgbClr val="535353"/>
                </a:solidFill>
                <a:latin typeface="Gill Sans MT"/>
                <a:cs typeface="Gill Sans MT"/>
              </a:rPr>
              <a:t>Análisis</a:t>
            </a:r>
            <a:r>
              <a:rPr sz="2300" spc="-15" dirty="0">
                <a:solidFill>
                  <a:srgbClr val="535353"/>
                </a:solidFill>
                <a:latin typeface="Gill Sans MT"/>
                <a:cs typeface="Gill Sans MT"/>
              </a:rPr>
              <a:t> lodo </a:t>
            </a:r>
            <a:r>
              <a:rPr sz="2300" spc="-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300" spc="-15" dirty="0">
                <a:solidFill>
                  <a:srgbClr val="535353"/>
                </a:solidFill>
                <a:latin typeface="Gill Sans MT"/>
                <a:cs typeface="Gill Sans MT"/>
              </a:rPr>
              <a:t>SSTG(</a:t>
            </a:r>
            <a:r>
              <a:rPr sz="2300" spc="-7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300" spc="-45" dirty="0">
                <a:solidFill>
                  <a:srgbClr val="535353"/>
                </a:solidFill>
                <a:latin typeface="Gill Sans MT"/>
                <a:cs typeface="Gill Sans MT"/>
              </a:rPr>
              <a:t>Datos</a:t>
            </a:r>
            <a:endParaRPr sz="2300">
              <a:latin typeface="Gill Sans MT"/>
              <a:cs typeface="Gill Sans MT"/>
            </a:endParaRPr>
          </a:p>
          <a:p>
            <a:pPr marL="855344">
              <a:lnSpc>
                <a:spcPts val="2630"/>
              </a:lnSpc>
            </a:pPr>
            <a:r>
              <a:rPr sz="2300" spc="-25" dirty="0">
                <a:solidFill>
                  <a:srgbClr val="535353"/>
                </a:solidFill>
                <a:latin typeface="Gill Sans MT"/>
                <a:cs typeface="Gill Sans MT"/>
              </a:rPr>
              <a:t>Paola)</a:t>
            </a:r>
            <a:endParaRPr sz="2300">
              <a:latin typeface="Gill Sans MT"/>
              <a:cs typeface="Gill Sans M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30299" y="3340100"/>
            <a:ext cx="0" cy="762000"/>
          </a:xfrm>
          <a:custGeom>
            <a:avLst/>
            <a:gdLst/>
            <a:ahLst/>
            <a:cxnLst/>
            <a:rect l="l" t="t" r="r" b="b"/>
            <a:pathLst>
              <a:path h="762000">
                <a:moveTo>
                  <a:pt x="0" y="0"/>
                </a:moveTo>
                <a:lnTo>
                  <a:pt x="0" y="762000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69339" y="40894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19" h="121920">
                <a:moveTo>
                  <a:pt x="121919" y="0"/>
                </a:moveTo>
                <a:lnTo>
                  <a:pt x="0" y="0"/>
                </a:lnTo>
                <a:lnTo>
                  <a:pt x="60959" y="121920"/>
                </a:lnTo>
                <a:lnTo>
                  <a:pt x="121919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30299" y="4483106"/>
            <a:ext cx="0" cy="1079500"/>
          </a:xfrm>
          <a:custGeom>
            <a:avLst/>
            <a:gdLst/>
            <a:ahLst/>
            <a:cxnLst/>
            <a:rect l="l" t="t" r="r" b="b"/>
            <a:pathLst>
              <a:path h="1079500">
                <a:moveTo>
                  <a:pt x="0" y="0"/>
                </a:moveTo>
                <a:lnTo>
                  <a:pt x="0" y="1079499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69339" y="55499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19" h="121920">
                <a:moveTo>
                  <a:pt x="121919" y="0"/>
                </a:moveTo>
                <a:lnTo>
                  <a:pt x="0" y="0"/>
                </a:lnTo>
                <a:lnTo>
                  <a:pt x="60959" y="121920"/>
                </a:lnTo>
                <a:lnTo>
                  <a:pt x="121919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155694" y="7472171"/>
            <a:ext cx="475615" cy="322580"/>
          </a:xfrm>
          <a:custGeom>
            <a:avLst/>
            <a:gdLst/>
            <a:ahLst/>
            <a:cxnLst/>
            <a:rect l="l" t="t" r="r" b="b"/>
            <a:pathLst>
              <a:path w="475614" h="322579">
                <a:moveTo>
                  <a:pt x="0" y="161060"/>
                </a:moveTo>
                <a:lnTo>
                  <a:pt x="475404" y="161060"/>
                </a:lnTo>
              </a:path>
            </a:pathLst>
          </a:custGeom>
          <a:ln w="32212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65281" y="7736713"/>
            <a:ext cx="135255" cy="119380"/>
          </a:xfrm>
          <a:custGeom>
            <a:avLst/>
            <a:gdLst/>
            <a:ahLst/>
            <a:cxnLst/>
            <a:rect l="l" t="t" r="r" b="b"/>
            <a:pathLst>
              <a:path w="135255" h="119379">
                <a:moveTo>
                  <a:pt x="66738" y="0"/>
                </a:moveTo>
                <a:lnTo>
                  <a:pt x="0" y="118846"/>
                </a:lnTo>
                <a:lnTo>
                  <a:pt x="135126" y="100926"/>
                </a:lnTo>
                <a:lnTo>
                  <a:pt x="66738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6119952" y="1368945"/>
            <a:ext cx="1188720" cy="565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spc="35" dirty="0"/>
              <a:t>SS</a:t>
            </a:r>
            <a:r>
              <a:rPr sz="3600" spc="-55" dirty="0"/>
              <a:t>-</a:t>
            </a:r>
            <a:r>
              <a:rPr sz="3600" spc="-105" dirty="0"/>
              <a:t>T</a:t>
            </a:r>
            <a:r>
              <a:rPr sz="3600" spc="-80" dirty="0"/>
              <a:t>G</a:t>
            </a:r>
            <a:endParaRPr sz="3600"/>
          </a:p>
        </p:txBody>
      </p:sp>
      <p:sp>
        <p:nvSpPr>
          <p:cNvPr id="19" name="object 19"/>
          <p:cNvSpPr/>
          <p:nvPr/>
        </p:nvSpPr>
        <p:spPr>
          <a:xfrm>
            <a:off x="8890000" y="4603749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699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924800" y="4603749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399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311900" y="4603749"/>
            <a:ext cx="800100" cy="0"/>
          </a:xfrm>
          <a:custGeom>
            <a:avLst/>
            <a:gdLst/>
            <a:ahLst/>
            <a:cxnLst/>
            <a:rect l="l" t="t" r="r" b="b"/>
            <a:pathLst>
              <a:path w="800100">
                <a:moveTo>
                  <a:pt x="0" y="0"/>
                </a:moveTo>
                <a:lnTo>
                  <a:pt x="800100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346700" y="4603749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5099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140194" y="4603749"/>
            <a:ext cx="406400" cy="0"/>
          </a:xfrm>
          <a:custGeom>
            <a:avLst/>
            <a:gdLst/>
            <a:ahLst/>
            <a:cxnLst/>
            <a:rect l="l" t="t" r="r" b="b"/>
            <a:pathLst>
              <a:path w="406400">
                <a:moveTo>
                  <a:pt x="0" y="0"/>
                </a:moveTo>
                <a:lnTo>
                  <a:pt x="406405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924800" y="3778249"/>
            <a:ext cx="1358900" cy="0"/>
          </a:xfrm>
          <a:custGeom>
            <a:avLst/>
            <a:gdLst/>
            <a:ahLst/>
            <a:cxnLst/>
            <a:rect l="l" t="t" r="r" b="b"/>
            <a:pathLst>
              <a:path w="1358900">
                <a:moveTo>
                  <a:pt x="0" y="0"/>
                </a:moveTo>
                <a:lnTo>
                  <a:pt x="1358899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311900" y="3778249"/>
            <a:ext cx="800100" cy="0"/>
          </a:xfrm>
          <a:custGeom>
            <a:avLst/>
            <a:gdLst/>
            <a:ahLst/>
            <a:cxnLst/>
            <a:rect l="l" t="t" r="r" b="b"/>
            <a:pathLst>
              <a:path w="800100">
                <a:moveTo>
                  <a:pt x="0" y="0"/>
                </a:moveTo>
                <a:lnTo>
                  <a:pt x="800100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346700" y="3778249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5099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140194" y="3778249"/>
            <a:ext cx="406400" cy="0"/>
          </a:xfrm>
          <a:custGeom>
            <a:avLst/>
            <a:gdLst/>
            <a:ahLst/>
            <a:cxnLst/>
            <a:rect l="l" t="t" r="r" b="b"/>
            <a:pathLst>
              <a:path w="406400">
                <a:moveTo>
                  <a:pt x="0" y="0"/>
                </a:moveTo>
                <a:lnTo>
                  <a:pt x="406405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924800" y="2952749"/>
            <a:ext cx="1358900" cy="0"/>
          </a:xfrm>
          <a:custGeom>
            <a:avLst/>
            <a:gdLst/>
            <a:ahLst/>
            <a:cxnLst/>
            <a:rect l="l" t="t" r="r" b="b"/>
            <a:pathLst>
              <a:path w="1358900">
                <a:moveTo>
                  <a:pt x="0" y="0"/>
                </a:moveTo>
                <a:lnTo>
                  <a:pt x="1358899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346700" y="2952749"/>
            <a:ext cx="1765300" cy="0"/>
          </a:xfrm>
          <a:custGeom>
            <a:avLst/>
            <a:gdLst/>
            <a:ahLst/>
            <a:cxnLst/>
            <a:rect l="l" t="t" r="r" b="b"/>
            <a:pathLst>
              <a:path w="1765300">
                <a:moveTo>
                  <a:pt x="0" y="0"/>
                </a:moveTo>
                <a:lnTo>
                  <a:pt x="1765300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140194" y="2952749"/>
            <a:ext cx="406400" cy="0"/>
          </a:xfrm>
          <a:custGeom>
            <a:avLst/>
            <a:gdLst/>
            <a:ahLst/>
            <a:cxnLst/>
            <a:rect l="l" t="t" r="r" b="b"/>
            <a:pathLst>
              <a:path w="406400">
                <a:moveTo>
                  <a:pt x="0" y="0"/>
                </a:moveTo>
                <a:lnTo>
                  <a:pt x="406405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140194" y="2139953"/>
            <a:ext cx="5143500" cy="0"/>
          </a:xfrm>
          <a:custGeom>
            <a:avLst/>
            <a:gdLst/>
            <a:ahLst/>
            <a:cxnLst/>
            <a:rect l="l" t="t" r="r" b="b"/>
            <a:pathLst>
              <a:path w="5143500">
                <a:moveTo>
                  <a:pt x="0" y="0"/>
                </a:moveTo>
                <a:lnTo>
                  <a:pt x="5143505" y="0"/>
                </a:lnTo>
              </a:path>
            </a:pathLst>
          </a:custGeom>
          <a:ln w="12700">
            <a:solidFill>
              <a:srgbClr val="8A8B89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3079038" y="5217807"/>
            <a:ext cx="833755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15" dirty="0">
                <a:solidFill>
                  <a:srgbClr val="535353"/>
                </a:solidFill>
                <a:latin typeface="Gill Sans MT"/>
                <a:cs typeface="Gill Sans MT"/>
              </a:rPr>
              <a:t>0E</a:t>
            </a:r>
            <a:r>
              <a:rPr sz="2400" spc="180" dirty="0">
                <a:solidFill>
                  <a:srgbClr val="535353"/>
                </a:solidFill>
                <a:latin typeface="Gill Sans MT"/>
                <a:cs typeface="Gill Sans MT"/>
              </a:rPr>
              <a:t>+00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079038" y="4398022"/>
            <a:ext cx="833755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15" dirty="0">
                <a:solidFill>
                  <a:srgbClr val="535353"/>
                </a:solidFill>
                <a:latin typeface="Gill Sans MT"/>
                <a:cs typeface="Gill Sans MT"/>
              </a:rPr>
              <a:t>7E</a:t>
            </a:r>
            <a:r>
              <a:rPr sz="2400" spc="180" dirty="0">
                <a:solidFill>
                  <a:srgbClr val="535353"/>
                </a:solidFill>
                <a:latin typeface="Gill Sans MT"/>
                <a:cs typeface="Gill Sans MT"/>
              </a:rPr>
              <a:t>+00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872752" y="3578237"/>
            <a:ext cx="1040130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55" dirty="0">
                <a:solidFill>
                  <a:srgbClr val="535353"/>
                </a:solidFill>
                <a:latin typeface="Gill Sans MT"/>
                <a:cs typeface="Gill Sans MT"/>
              </a:rPr>
              <a:t>1,</a:t>
            </a:r>
            <a:r>
              <a:rPr sz="2400" spc="-15" dirty="0">
                <a:solidFill>
                  <a:srgbClr val="535353"/>
                </a:solidFill>
                <a:latin typeface="Gill Sans MT"/>
                <a:cs typeface="Gill Sans MT"/>
              </a:rPr>
              <a:t>4E</a:t>
            </a:r>
            <a:r>
              <a:rPr sz="2400" spc="180" dirty="0">
                <a:solidFill>
                  <a:srgbClr val="535353"/>
                </a:solidFill>
                <a:latin typeface="Gill Sans MT"/>
                <a:cs typeface="Gill Sans MT"/>
              </a:rPr>
              <a:t>+01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872752" y="2758440"/>
            <a:ext cx="1040130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55" dirty="0">
                <a:solidFill>
                  <a:srgbClr val="535353"/>
                </a:solidFill>
                <a:latin typeface="Gill Sans MT"/>
                <a:cs typeface="Gill Sans MT"/>
              </a:rPr>
              <a:t>2,</a:t>
            </a:r>
            <a:r>
              <a:rPr sz="2400" spc="-15" dirty="0">
                <a:solidFill>
                  <a:srgbClr val="535353"/>
                </a:solidFill>
                <a:latin typeface="Gill Sans MT"/>
                <a:cs typeface="Gill Sans MT"/>
              </a:rPr>
              <a:t>1E</a:t>
            </a:r>
            <a:r>
              <a:rPr sz="2400" spc="180" dirty="0">
                <a:solidFill>
                  <a:srgbClr val="535353"/>
                </a:solidFill>
                <a:latin typeface="Gill Sans MT"/>
                <a:cs typeface="Gill Sans MT"/>
              </a:rPr>
              <a:t>+01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872752" y="1938655"/>
            <a:ext cx="1040130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55" dirty="0">
                <a:solidFill>
                  <a:srgbClr val="535353"/>
                </a:solidFill>
                <a:latin typeface="Gill Sans MT"/>
                <a:cs typeface="Gill Sans MT"/>
              </a:rPr>
              <a:t>2,</a:t>
            </a:r>
            <a:r>
              <a:rPr sz="2400" spc="-15" dirty="0">
                <a:solidFill>
                  <a:srgbClr val="535353"/>
                </a:solidFill>
                <a:latin typeface="Gill Sans MT"/>
                <a:cs typeface="Gill Sans MT"/>
              </a:rPr>
              <a:t>8E</a:t>
            </a:r>
            <a:r>
              <a:rPr sz="2400" spc="180" dirty="0">
                <a:solidFill>
                  <a:srgbClr val="535353"/>
                </a:solidFill>
                <a:latin typeface="Gill Sans MT"/>
                <a:cs typeface="Gill Sans MT"/>
              </a:rPr>
              <a:t>+01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146544" y="5416550"/>
            <a:ext cx="5143500" cy="0"/>
          </a:xfrm>
          <a:custGeom>
            <a:avLst/>
            <a:gdLst/>
            <a:ahLst/>
            <a:cxnLst/>
            <a:rect l="l" t="t" r="r" b="b"/>
            <a:pathLst>
              <a:path w="5143500">
                <a:moveTo>
                  <a:pt x="0" y="0"/>
                </a:moveTo>
                <a:lnTo>
                  <a:pt x="5143505" y="0"/>
                </a:lnTo>
              </a:path>
            </a:pathLst>
          </a:custGeom>
          <a:ln w="12700">
            <a:solidFill>
              <a:srgbClr val="8A8B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4912766" y="5482425"/>
            <a:ext cx="103124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20" dirty="0">
                <a:solidFill>
                  <a:srgbClr val="535353"/>
                </a:solidFill>
                <a:latin typeface="Gill Sans MT"/>
                <a:cs typeface="Gill Sans MT"/>
              </a:rPr>
              <a:t>ECPVM-TG01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484376" y="5482425"/>
            <a:ext cx="103124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20" dirty="0">
                <a:solidFill>
                  <a:srgbClr val="535353"/>
                </a:solidFill>
                <a:latin typeface="Gill Sans MT"/>
                <a:cs typeface="Gill Sans MT"/>
              </a:rPr>
              <a:t>ECPVM-TG02</a:t>
            </a:r>
            <a:endParaRPr sz="1400">
              <a:latin typeface="Gill Sans MT"/>
              <a:cs typeface="Gill Sans MT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495800" y="2120900"/>
            <a:ext cx="4445000" cy="3365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511800" y="3467100"/>
            <a:ext cx="800100" cy="1943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511800" y="3467100"/>
            <a:ext cx="800100" cy="1943100"/>
          </a:xfrm>
          <a:custGeom>
            <a:avLst/>
            <a:gdLst/>
            <a:ahLst/>
            <a:cxnLst/>
            <a:rect l="l" t="t" r="r" b="b"/>
            <a:pathLst>
              <a:path w="800100" h="1943100">
                <a:moveTo>
                  <a:pt x="0" y="0"/>
                </a:moveTo>
                <a:lnTo>
                  <a:pt x="800100" y="0"/>
                </a:lnTo>
                <a:lnTo>
                  <a:pt x="800100" y="1943100"/>
                </a:lnTo>
                <a:lnTo>
                  <a:pt x="0" y="1943100"/>
                </a:lnTo>
                <a:lnTo>
                  <a:pt x="0" y="0"/>
                </a:lnTo>
                <a:close/>
              </a:path>
            </a:pathLst>
          </a:custGeom>
          <a:solidFill>
            <a:srgbClr val="7888A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077200" y="4419600"/>
            <a:ext cx="812800" cy="990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077200" y="4419600"/>
            <a:ext cx="812800" cy="990600"/>
          </a:xfrm>
          <a:custGeom>
            <a:avLst/>
            <a:gdLst/>
            <a:ahLst/>
            <a:cxnLst/>
            <a:rect l="l" t="t" r="r" b="b"/>
            <a:pathLst>
              <a:path w="812800" h="990600">
                <a:moveTo>
                  <a:pt x="0" y="0"/>
                </a:moveTo>
                <a:lnTo>
                  <a:pt x="812800" y="0"/>
                </a:lnTo>
                <a:lnTo>
                  <a:pt x="812800" y="990600"/>
                </a:lnTo>
                <a:lnTo>
                  <a:pt x="0" y="990600"/>
                </a:lnTo>
                <a:lnTo>
                  <a:pt x="0" y="0"/>
                </a:lnTo>
                <a:close/>
              </a:path>
            </a:pathLst>
          </a:custGeom>
          <a:solidFill>
            <a:srgbClr val="7888A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46600" y="2514600"/>
            <a:ext cx="800100" cy="2895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546600" y="2514600"/>
            <a:ext cx="800100" cy="2895600"/>
          </a:xfrm>
          <a:custGeom>
            <a:avLst/>
            <a:gdLst/>
            <a:ahLst/>
            <a:cxnLst/>
            <a:rect l="l" t="t" r="r" b="b"/>
            <a:pathLst>
              <a:path w="800100" h="2895600">
                <a:moveTo>
                  <a:pt x="0" y="0"/>
                </a:moveTo>
                <a:lnTo>
                  <a:pt x="800100" y="0"/>
                </a:lnTo>
                <a:lnTo>
                  <a:pt x="800100" y="2895600"/>
                </a:lnTo>
                <a:lnTo>
                  <a:pt x="0" y="2895600"/>
                </a:lnTo>
                <a:lnTo>
                  <a:pt x="0" y="0"/>
                </a:lnTo>
                <a:close/>
              </a:path>
            </a:pathLst>
          </a:custGeom>
          <a:solidFill>
            <a:srgbClr val="47557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112000" y="2146300"/>
            <a:ext cx="812800" cy="32639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112000" y="2146300"/>
            <a:ext cx="812800" cy="3263900"/>
          </a:xfrm>
          <a:custGeom>
            <a:avLst/>
            <a:gdLst/>
            <a:ahLst/>
            <a:cxnLst/>
            <a:rect l="l" t="t" r="r" b="b"/>
            <a:pathLst>
              <a:path w="812800" h="3263900">
                <a:moveTo>
                  <a:pt x="0" y="0"/>
                </a:moveTo>
                <a:lnTo>
                  <a:pt x="812800" y="0"/>
                </a:lnTo>
                <a:lnTo>
                  <a:pt x="812800" y="3263900"/>
                </a:lnTo>
                <a:lnTo>
                  <a:pt x="0" y="3263900"/>
                </a:lnTo>
                <a:lnTo>
                  <a:pt x="0" y="0"/>
                </a:lnTo>
                <a:close/>
              </a:path>
            </a:pathLst>
          </a:custGeom>
          <a:solidFill>
            <a:srgbClr val="47557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867400" y="3454400"/>
            <a:ext cx="2628900" cy="10287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910567" y="3465055"/>
            <a:ext cx="2571750" cy="959485"/>
          </a:xfrm>
          <a:custGeom>
            <a:avLst/>
            <a:gdLst/>
            <a:ahLst/>
            <a:cxnLst/>
            <a:rect l="l" t="t" r="r" b="b"/>
            <a:pathLst>
              <a:path w="2571750" h="959485">
                <a:moveTo>
                  <a:pt x="0" y="0"/>
                </a:moveTo>
                <a:lnTo>
                  <a:pt x="45443" y="23132"/>
                </a:lnTo>
                <a:lnTo>
                  <a:pt x="90989" y="46040"/>
                </a:lnTo>
                <a:lnTo>
                  <a:pt x="136637" y="68725"/>
                </a:lnTo>
                <a:lnTo>
                  <a:pt x="182384" y="91189"/>
                </a:lnTo>
                <a:lnTo>
                  <a:pt x="228231" y="113432"/>
                </a:lnTo>
                <a:lnTo>
                  <a:pt x="274176" y="135457"/>
                </a:lnTo>
                <a:lnTo>
                  <a:pt x="320217" y="157263"/>
                </a:lnTo>
                <a:lnTo>
                  <a:pt x="366354" y="178853"/>
                </a:lnTo>
                <a:lnTo>
                  <a:pt x="412585" y="200228"/>
                </a:lnTo>
                <a:lnTo>
                  <a:pt x="458909" y="221389"/>
                </a:lnTo>
                <a:lnTo>
                  <a:pt x="505325" y="242337"/>
                </a:lnTo>
                <a:lnTo>
                  <a:pt x="551833" y="263073"/>
                </a:lnTo>
                <a:lnTo>
                  <a:pt x="598429" y="283599"/>
                </a:lnTo>
                <a:lnTo>
                  <a:pt x="645115" y="303916"/>
                </a:lnTo>
                <a:lnTo>
                  <a:pt x="691887" y="324025"/>
                </a:lnTo>
                <a:lnTo>
                  <a:pt x="738746" y="343928"/>
                </a:lnTo>
                <a:lnTo>
                  <a:pt x="785689" y="363625"/>
                </a:lnTo>
                <a:lnTo>
                  <a:pt x="832717" y="383119"/>
                </a:lnTo>
                <a:lnTo>
                  <a:pt x="879827" y="402409"/>
                </a:lnTo>
                <a:lnTo>
                  <a:pt x="927018" y="421498"/>
                </a:lnTo>
                <a:lnTo>
                  <a:pt x="974290" y="440386"/>
                </a:lnTo>
                <a:lnTo>
                  <a:pt x="1021641" y="459076"/>
                </a:lnTo>
                <a:lnTo>
                  <a:pt x="1069070" y="477568"/>
                </a:lnTo>
                <a:lnTo>
                  <a:pt x="1116575" y="495863"/>
                </a:lnTo>
                <a:lnTo>
                  <a:pt x="1164157" y="513962"/>
                </a:lnTo>
                <a:lnTo>
                  <a:pt x="1211812" y="531868"/>
                </a:lnTo>
                <a:lnTo>
                  <a:pt x="1259541" y="549581"/>
                </a:lnTo>
                <a:lnTo>
                  <a:pt x="1307342" y="567102"/>
                </a:lnTo>
                <a:lnTo>
                  <a:pt x="1355214" y="584433"/>
                </a:lnTo>
                <a:lnTo>
                  <a:pt x="1403155" y="601575"/>
                </a:lnTo>
                <a:lnTo>
                  <a:pt x="1451165" y="618529"/>
                </a:lnTo>
                <a:lnTo>
                  <a:pt x="1499243" y="635296"/>
                </a:lnTo>
                <a:lnTo>
                  <a:pt x="1547386" y="651878"/>
                </a:lnTo>
                <a:lnTo>
                  <a:pt x="1595595" y="668276"/>
                </a:lnTo>
                <a:lnTo>
                  <a:pt x="1643868" y="684491"/>
                </a:lnTo>
                <a:lnTo>
                  <a:pt x="1692203" y="700525"/>
                </a:lnTo>
                <a:lnTo>
                  <a:pt x="1740600" y="716378"/>
                </a:lnTo>
                <a:lnTo>
                  <a:pt x="1789057" y="732052"/>
                </a:lnTo>
                <a:lnTo>
                  <a:pt x="1837573" y="747548"/>
                </a:lnTo>
                <a:lnTo>
                  <a:pt x="1886148" y="762868"/>
                </a:lnTo>
                <a:lnTo>
                  <a:pt x="1934779" y="778012"/>
                </a:lnTo>
                <a:lnTo>
                  <a:pt x="1983466" y="792982"/>
                </a:lnTo>
                <a:lnTo>
                  <a:pt x="2032207" y="807780"/>
                </a:lnTo>
                <a:lnTo>
                  <a:pt x="2081002" y="822405"/>
                </a:lnTo>
                <a:lnTo>
                  <a:pt x="2129848" y="836860"/>
                </a:lnTo>
                <a:lnTo>
                  <a:pt x="2178746" y="851147"/>
                </a:lnTo>
                <a:lnTo>
                  <a:pt x="2227694" y="865265"/>
                </a:lnTo>
                <a:lnTo>
                  <a:pt x="2276690" y="879216"/>
                </a:lnTo>
                <a:lnTo>
                  <a:pt x="2325733" y="893003"/>
                </a:lnTo>
                <a:lnTo>
                  <a:pt x="2374823" y="906625"/>
                </a:lnTo>
                <a:lnTo>
                  <a:pt x="2423958" y="920084"/>
                </a:lnTo>
                <a:lnTo>
                  <a:pt x="2473137" y="933382"/>
                </a:lnTo>
                <a:lnTo>
                  <a:pt x="2522359" y="946519"/>
                </a:lnTo>
                <a:lnTo>
                  <a:pt x="2571622" y="959497"/>
                </a:lnTo>
              </a:path>
            </a:pathLst>
          </a:custGeom>
          <a:ln w="25400">
            <a:solidFill>
              <a:srgbClr val="A5B5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4136237" y="2878455"/>
            <a:ext cx="2190115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55" dirty="0">
                <a:solidFill>
                  <a:srgbClr val="535353"/>
                </a:solidFill>
                <a:latin typeface="Gill Sans MT"/>
                <a:cs typeface="Gill Sans MT"/>
              </a:rPr>
              <a:t>y </a:t>
            </a:r>
            <a:r>
              <a:rPr sz="2400" spc="180" dirty="0">
                <a:solidFill>
                  <a:srgbClr val="535353"/>
                </a:solidFill>
                <a:latin typeface="Gill Sans MT"/>
                <a:cs typeface="Gill Sans MT"/>
              </a:rPr>
              <a:t>=</a:t>
            </a:r>
            <a:r>
              <a:rPr sz="2400" spc="-3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400" spc="-15" dirty="0">
                <a:solidFill>
                  <a:srgbClr val="535353"/>
                </a:solidFill>
                <a:latin typeface="Gill Sans MT"/>
                <a:cs typeface="Gill Sans MT"/>
              </a:rPr>
              <a:t>32,782e</a:t>
            </a:r>
            <a:r>
              <a:rPr sz="2400" spc="-22" baseline="24305" dirty="0">
                <a:solidFill>
                  <a:srgbClr val="535353"/>
                </a:solidFill>
                <a:latin typeface="Gill Sans MT"/>
                <a:cs typeface="Gill Sans MT"/>
              </a:rPr>
              <a:t>-0,6762x</a:t>
            </a:r>
            <a:endParaRPr sz="2400" baseline="24305">
              <a:latin typeface="Gill Sans MT"/>
              <a:cs typeface="Gill Sans MT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4914900" y="2146300"/>
            <a:ext cx="2616200" cy="4318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946205" y="2151169"/>
            <a:ext cx="2571750" cy="368935"/>
          </a:xfrm>
          <a:custGeom>
            <a:avLst/>
            <a:gdLst/>
            <a:ahLst/>
            <a:cxnLst/>
            <a:rect l="l" t="t" r="r" b="b"/>
            <a:pathLst>
              <a:path w="2571750" h="368935">
                <a:moveTo>
                  <a:pt x="0" y="368693"/>
                </a:moveTo>
                <a:lnTo>
                  <a:pt x="50481" y="361870"/>
                </a:lnTo>
                <a:lnTo>
                  <a:pt x="100960" y="355030"/>
                </a:lnTo>
                <a:lnTo>
                  <a:pt x="151437" y="348175"/>
                </a:lnTo>
                <a:lnTo>
                  <a:pt x="201912" y="341304"/>
                </a:lnTo>
                <a:lnTo>
                  <a:pt x="252385" y="334418"/>
                </a:lnTo>
                <a:lnTo>
                  <a:pt x="302856" y="327516"/>
                </a:lnTo>
                <a:lnTo>
                  <a:pt x="353324" y="320598"/>
                </a:lnTo>
                <a:lnTo>
                  <a:pt x="403790" y="313664"/>
                </a:lnTo>
                <a:lnTo>
                  <a:pt x="454254" y="306714"/>
                </a:lnTo>
                <a:lnTo>
                  <a:pt x="504716" y="299748"/>
                </a:lnTo>
                <a:lnTo>
                  <a:pt x="555176" y="292766"/>
                </a:lnTo>
                <a:lnTo>
                  <a:pt x="605633" y="285768"/>
                </a:lnTo>
                <a:lnTo>
                  <a:pt x="656088" y="278755"/>
                </a:lnTo>
                <a:lnTo>
                  <a:pt x="706541" y="271725"/>
                </a:lnTo>
                <a:lnTo>
                  <a:pt x="756991" y="264679"/>
                </a:lnTo>
                <a:lnTo>
                  <a:pt x="807439" y="257617"/>
                </a:lnTo>
                <a:lnTo>
                  <a:pt x="857885" y="250538"/>
                </a:lnTo>
                <a:lnTo>
                  <a:pt x="908329" y="243444"/>
                </a:lnTo>
                <a:lnTo>
                  <a:pt x="958770" y="236333"/>
                </a:lnTo>
                <a:lnTo>
                  <a:pt x="1009210" y="229206"/>
                </a:lnTo>
                <a:lnTo>
                  <a:pt x="1059646" y="222063"/>
                </a:lnTo>
                <a:lnTo>
                  <a:pt x="1110081" y="214903"/>
                </a:lnTo>
                <a:lnTo>
                  <a:pt x="1160513" y="207727"/>
                </a:lnTo>
                <a:lnTo>
                  <a:pt x="1210942" y="200534"/>
                </a:lnTo>
                <a:lnTo>
                  <a:pt x="1261370" y="193325"/>
                </a:lnTo>
                <a:lnTo>
                  <a:pt x="1311795" y="186100"/>
                </a:lnTo>
                <a:lnTo>
                  <a:pt x="1362217" y="178858"/>
                </a:lnTo>
                <a:lnTo>
                  <a:pt x="1412638" y="171599"/>
                </a:lnTo>
                <a:lnTo>
                  <a:pt x="1463055" y="164324"/>
                </a:lnTo>
                <a:lnTo>
                  <a:pt x="1513471" y="157032"/>
                </a:lnTo>
                <a:lnTo>
                  <a:pt x="1563884" y="149724"/>
                </a:lnTo>
                <a:lnTo>
                  <a:pt x="1614294" y="142399"/>
                </a:lnTo>
                <a:lnTo>
                  <a:pt x="1664702" y="135057"/>
                </a:lnTo>
                <a:lnTo>
                  <a:pt x="1715108" y="127698"/>
                </a:lnTo>
                <a:lnTo>
                  <a:pt x="1765511" y="120322"/>
                </a:lnTo>
                <a:lnTo>
                  <a:pt x="1815912" y="112930"/>
                </a:lnTo>
                <a:lnTo>
                  <a:pt x="1866311" y="105521"/>
                </a:lnTo>
                <a:lnTo>
                  <a:pt x="1916706" y="98095"/>
                </a:lnTo>
                <a:lnTo>
                  <a:pt x="1967100" y="90652"/>
                </a:lnTo>
                <a:lnTo>
                  <a:pt x="2017491" y="83192"/>
                </a:lnTo>
                <a:lnTo>
                  <a:pt x="2067879" y="75714"/>
                </a:lnTo>
                <a:lnTo>
                  <a:pt x="2118265" y="68220"/>
                </a:lnTo>
                <a:lnTo>
                  <a:pt x="2168648" y="60709"/>
                </a:lnTo>
                <a:lnTo>
                  <a:pt x="2219029" y="53181"/>
                </a:lnTo>
                <a:lnTo>
                  <a:pt x="2269407" y="45635"/>
                </a:lnTo>
                <a:lnTo>
                  <a:pt x="2319783" y="38072"/>
                </a:lnTo>
                <a:lnTo>
                  <a:pt x="2370156" y="30492"/>
                </a:lnTo>
                <a:lnTo>
                  <a:pt x="2420526" y="22895"/>
                </a:lnTo>
                <a:lnTo>
                  <a:pt x="2470894" y="15281"/>
                </a:lnTo>
                <a:lnTo>
                  <a:pt x="2521260" y="7649"/>
                </a:lnTo>
                <a:lnTo>
                  <a:pt x="2571622" y="0"/>
                </a:lnTo>
              </a:path>
            </a:pathLst>
          </a:custGeom>
          <a:ln w="25400">
            <a:solidFill>
              <a:srgbClr val="8391A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4136237" y="2116455"/>
            <a:ext cx="2126615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55" dirty="0">
                <a:solidFill>
                  <a:srgbClr val="535353"/>
                </a:solidFill>
                <a:latin typeface="Gill Sans MT"/>
                <a:cs typeface="Gill Sans MT"/>
              </a:rPr>
              <a:t>y </a:t>
            </a:r>
            <a:r>
              <a:rPr sz="2400" spc="180" dirty="0">
                <a:solidFill>
                  <a:srgbClr val="535353"/>
                </a:solidFill>
                <a:latin typeface="Gill Sans MT"/>
                <a:cs typeface="Gill Sans MT"/>
              </a:rPr>
              <a:t>=</a:t>
            </a:r>
            <a:r>
              <a:rPr sz="2400" spc="-3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2400" spc="-15" dirty="0">
                <a:solidFill>
                  <a:srgbClr val="535353"/>
                </a:solidFill>
                <a:latin typeface="Gill Sans MT"/>
                <a:cs typeface="Gill Sans MT"/>
              </a:rPr>
              <a:t>21,949e</a:t>
            </a:r>
            <a:r>
              <a:rPr sz="2400" spc="-22" baseline="24305" dirty="0">
                <a:solidFill>
                  <a:srgbClr val="535353"/>
                </a:solidFill>
                <a:latin typeface="Gill Sans MT"/>
                <a:cs typeface="Gill Sans MT"/>
              </a:rPr>
              <a:t>0,1198x</a:t>
            </a:r>
            <a:endParaRPr sz="2400" baseline="24305">
              <a:latin typeface="Gill Sans MT"/>
              <a:cs typeface="Gill Sans MT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5130800" y="5930900"/>
            <a:ext cx="203200" cy="203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130800" y="5930900"/>
            <a:ext cx="203200" cy="2032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0" y="0"/>
                </a:moveTo>
                <a:lnTo>
                  <a:pt x="203200" y="0"/>
                </a:lnTo>
                <a:lnTo>
                  <a:pt x="203200" y="203200"/>
                </a:lnTo>
                <a:lnTo>
                  <a:pt x="0" y="203200"/>
                </a:lnTo>
                <a:lnTo>
                  <a:pt x="0" y="0"/>
                </a:lnTo>
                <a:close/>
              </a:path>
            </a:pathLst>
          </a:custGeom>
          <a:solidFill>
            <a:srgbClr val="47557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5470753" y="5881776"/>
            <a:ext cx="918844" cy="289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" dirty="0">
                <a:solidFill>
                  <a:srgbClr val="535353"/>
                </a:solidFill>
                <a:latin typeface="Gill Sans MT"/>
                <a:cs typeface="Gill Sans MT"/>
              </a:rPr>
              <a:t>Humedad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6985000" y="5930900"/>
            <a:ext cx="203200" cy="203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985000" y="5930900"/>
            <a:ext cx="203200" cy="2032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0" y="0"/>
                </a:moveTo>
                <a:lnTo>
                  <a:pt x="203200" y="0"/>
                </a:lnTo>
                <a:lnTo>
                  <a:pt x="203200" y="203200"/>
                </a:lnTo>
                <a:lnTo>
                  <a:pt x="0" y="203200"/>
                </a:lnTo>
                <a:lnTo>
                  <a:pt x="0" y="0"/>
                </a:lnTo>
                <a:close/>
              </a:path>
            </a:pathLst>
          </a:custGeom>
          <a:solidFill>
            <a:srgbClr val="7888A0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7324204" y="5881776"/>
            <a:ext cx="1425575" cy="289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30" dirty="0">
                <a:solidFill>
                  <a:srgbClr val="535353"/>
                </a:solidFill>
                <a:latin typeface="Gill Sans MT"/>
                <a:cs typeface="Gill Sans MT"/>
              </a:rPr>
              <a:t>Sólidos</a:t>
            </a:r>
            <a:r>
              <a:rPr sz="1800" spc="-32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800" spc="-50" dirty="0">
                <a:solidFill>
                  <a:srgbClr val="535353"/>
                </a:solidFill>
                <a:latin typeface="Gill Sans MT"/>
                <a:cs typeface="Gill Sans MT"/>
              </a:rPr>
              <a:t>Volátiles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9321800" y="5130800"/>
            <a:ext cx="3657600" cy="27305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9309100" y="7734300"/>
            <a:ext cx="3695700" cy="19685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9321800" y="101600"/>
            <a:ext cx="3467100" cy="50419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7537" y="363817"/>
            <a:ext cx="4748530" cy="846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635" algn="ctr">
              <a:lnSpc>
                <a:spcPts val="2200"/>
              </a:lnSpc>
            </a:pPr>
            <a:r>
              <a:rPr sz="1900" spc="-35" dirty="0">
                <a:solidFill>
                  <a:srgbClr val="535353"/>
                </a:solidFill>
                <a:latin typeface="Gill Sans MT"/>
                <a:cs typeface="Gill Sans MT"/>
              </a:rPr>
              <a:t>DIAGRAMA </a:t>
            </a:r>
            <a:r>
              <a:rPr sz="1900" spc="-15" dirty="0">
                <a:solidFill>
                  <a:srgbClr val="535353"/>
                </a:solidFill>
                <a:latin typeface="Gill Sans MT"/>
                <a:cs typeface="Gill Sans MT"/>
              </a:rPr>
              <a:t>DE </a:t>
            </a:r>
            <a:r>
              <a:rPr sz="1900" spc="-30" dirty="0">
                <a:solidFill>
                  <a:srgbClr val="535353"/>
                </a:solidFill>
                <a:latin typeface="Gill Sans MT"/>
                <a:cs typeface="Gill Sans MT"/>
              </a:rPr>
              <a:t>TRABAJO </a:t>
            </a:r>
            <a:r>
              <a:rPr sz="1900" spc="-20" dirty="0">
                <a:solidFill>
                  <a:srgbClr val="535353"/>
                </a:solidFill>
                <a:latin typeface="Gill Sans MT"/>
                <a:cs typeface="Gill Sans MT"/>
              </a:rPr>
              <a:t>- </a:t>
            </a:r>
            <a:r>
              <a:rPr sz="1900" spc="-45" dirty="0">
                <a:solidFill>
                  <a:srgbClr val="535353"/>
                </a:solidFill>
                <a:latin typeface="Gill Sans MT"/>
                <a:cs typeface="Gill Sans MT"/>
              </a:rPr>
              <a:t>ACTIVIDADES  </a:t>
            </a:r>
            <a:r>
              <a:rPr sz="1900" spc="-25" dirty="0">
                <a:solidFill>
                  <a:srgbClr val="535353"/>
                </a:solidFill>
                <a:latin typeface="Gill Sans MT"/>
                <a:cs typeface="Gill Sans MT"/>
              </a:rPr>
              <a:t>PRIMERA </a:t>
            </a:r>
            <a:r>
              <a:rPr sz="1900" spc="-30" dirty="0">
                <a:solidFill>
                  <a:srgbClr val="535353"/>
                </a:solidFill>
                <a:latin typeface="Gill Sans MT"/>
                <a:cs typeface="Gill Sans MT"/>
              </a:rPr>
              <a:t>FASE </a:t>
            </a:r>
            <a:r>
              <a:rPr sz="1900" spc="-50" dirty="0">
                <a:solidFill>
                  <a:srgbClr val="535353"/>
                </a:solidFill>
                <a:latin typeface="Gill Sans MT"/>
                <a:cs typeface="Gill Sans MT"/>
              </a:rPr>
              <a:t>XXI </a:t>
            </a:r>
            <a:r>
              <a:rPr sz="1900" spc="-30" dirty="0">
                <a:solidFill>
                  <a:srgbClr val="535353"/>
                </a:solidFill>
                <a:latin typeface="Gill Sans MT"/>
                <a:cs typeface="Gill Sans MT"/>
              </a:rPr>
              <a:t>EXPEDICIÓN ANTÁRTICA  </a:t>
            </a:r>
            <a:r>
              <a:rPr sz="1900" spc="-40" dirty="0">
                <a:solidFill>
                  <a:srgbClr val="535353"/>
                </a:solidFill>
                <a:latin typeface="Gill Sans MT"/>
                <a:cs typeface="Gill Sans MT"/>
              </a:rPr>
              <a:t>PROJECT </a:t>
            </a:r>
            <a:r>
              <a:rPr sz="1900" spc="-45" dirty="0">
                <a:solidFill>
                  <a:srgbClr val="535353"/>
                </a:solidFill>
                <a:latin typeface="Gill Sans MT"/>
                <a:cs typeface="Gill Sans MT"/>
              </a:rPr>
              <a:t>“SEWAGE</a:t>
            </a:r>
            <a:r>
              <a:rPr sz="1900" spc="-195" dirty="0">
                <a:solidFill>
                  <a:srgbClr val="535353"/>
                </a:solidFill>
                <a:latin typeface="Gill Sans MT"/>
                <a:cs typeface="Gill Sans MT"/>
              </a:rPr>
              <a:t> </a:t>
            </a:r>
            <a:r>
              <a:rPr sz="1900" spc="-35" dirty="0">
                <a:solidFill>
                  <a:srgbClr val="535353"/>
                </a:solidFill>
                <a:latin typeface="Gill Sans MT"/>
                <a:cs typeface="Gill Sans MT"/>
              </a:rPr>
              <a:t>SLUDGE"</a:t>
            </a:r>
            <a:endParaRPr sz="1900">
              <a:latin typeface="Gill Sans MT"/>
              <a:cs typeface="Gill Sans M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19099" y="1676404"/>
            <a:ext cx="1600200" cy="647700"/>
          </a:xfrm>
          <a:custGeom>
            <a:avLst/>
            <a:gdLst/>
            <a:ahLst/>
            <a:cxnLst/>
            <a:rect l="l" t="t" r="r" b="b"/>
            <a:pathLst>
              <a:path w="1600200" h="647700">
                <a:moveTo>
                  <a:pt x="0" y="0"/>
                </a:moveTo>
                <a:lnTo>
                  <a:pt x="1600206" y="0"/>
                </a:lnTo>
                <a:lnTo>
                  <a:pt x="1600206" y="647699"/>
                </a:lnTo>
                <a:lnTo>
                  <a:pt x="0" y="647699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99115" y="1690230"/>
            <a:ext cx="1042035" cy="565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/>
              <a:t>P</a:t>
            </a:r>
            <a:r>
              <a:rPr sz="3600" spc="-480" dirty="0"/>
              <a:t>T</a:t>
            </a:r>
            <a:r>
              <a:rPr sz="3600" spc="-60" dirty="0"/>
              <a:t>AR</a:t>
            </a:r>
            <a:endParaRPr sz="3600"/>
          </a:p>
        </p:txBody>
      </p:sp>
      <p:sp>
        <p:nvSpPr>
          <p:cNvPr id="5" name="object 5"/>
          <p:cNvSpPr/>
          <p:nvPr/>
        </p:nvSpPr>
        <p:spPr>
          <a:xfrm>
            <a:off x="495299" y="3835396"/>
            <a:ext cx="1587500" cy="647700"/>
          </a:xfrm>
          <a:custGeom>
            <a:avLst/>
            <a:gdLst/>
            <a:ahLst/>
            <a:cxnLst/>
            <a:rect l="l" t="t" r="r" b="b"/>
            <a:pathLst>
              <a:path w="1587500" h="647700">
                <a:moveTo>
                  <a:pt x="0" y="0"/>
                </a:moveTo>
                <a:lnTo>
                  <a:pt x="1587499" y="0"/>
                </a:lnTo>
                <a:lnTo>
                  <a:pt x="1587499" y="647699"/>
                </a:lnTo>
                <a:lnTo>
                  <a:pt x="0" y="647699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8087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44461" y="3865321"/>
            <a:ext cx="1485265" cy="504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35" dirty="0">
                <a:solidFill>
                  <a:srgbClr val="535353"/>
                </a:solidFill>
                <a:latin typeface="Gill Sans MT"/>
                <a:cs typeface="Gill Sans MT"/>
              </a:rPr>
              <a:t>SLUDGE</a:t>
            </a:r>
            <a:endParaRPr sz="3200">
              <a:latin typeface="Gill Sans MT"/>
              <a:cs typeface="Gill Sans M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4300" y="5727700"/>
            <a:ext cx="2730500" cy="1003300"/>
          </a:xfrm>
          <a:custGeom>
            <a:avLst/>
            <a:gdLst/>
            <a:ahLst/>
            <a:cxnLst/>
            <a:rect l="l" t="t" r="r" b="b"/>
            <a:pathLst>
              <a:path w="2730500" h="1003300">
                <a:moveTo>
                  <a:pt x="0" y="0"/>
                </a:moveTo>
                <a:lnTo>
                  <a:pt x="2730500" y="0"/>
                </a:lnTo>
                <a:lnTo>
                  <a:pt x="2730500" y="1003300"/>
                </a:lnTo>
                <a:lnTo>
                  <a:pt x="0" y="1003300"/>
                </a:lnTo>
                <a:lnTo>
                  <a:pt x="0" y="0"/>
                </a:lnTo>
                <a:close/>
              </a:path>
            </a:pathLst>
          </a:custGeom>
          <a:solidFill>
            <a:srgbClr val="AB18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69668" y="5776633"/>
            <a:ext cx="2626360" cy="717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79730">
              <a:lnSpc>
                <a:spcPts val="2800"/>
              </a:lnSpc>
            </a:pPr>
            <a:r>
              <a:rPr sz="2400" spc="-50" dirty="0">
                <a:solidFill>
                  <a:srgbClr val="FFFFFF"/>
                </a:solidFill>
                <a:latin typeface="Gill Sans MT"/>
                <a:cs typeface="Gill Sans MT"/>
              </a:rPr>
              <a:t>2. </a:t>
            </a:r>
            <a:r>
              <a:rPr sz="2400" spc="-30" dirty="0">
                <a:solidFill>
                  <a:srgbClr val="FFFFFF"/>
                </a:solidFill>
                <a:latin typeface="Gill Sans MT"/>
                <a:cs typeface="Gill Sans MT"/>
              </a:rPr>
              <a:t>Identificación  </a:t>
            </a:r>
            <a:r>
              <a:rPr sz="2400" spc="-35" dirty="0">
                <a:solidFill>
                  <a:srgbClr val="FFFFFF"/>
                </a:solidFill>
                <a:latin typeface="Gill Sans MT"/>
                <a:cs typeface="Gill Sans MT"/>
              </a:rPr>
              <a:t>organismos</a:t>
            </a:r>
            <a:r>
              <a:rPr sz="2400" spc="-45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2400" spc="-35" dirty="0">
                <a:solidFill>
                  <a:srgbClr val="FFFFFF"/>
                </a:solidFill>
                <a:latin typeface="Gill Sans MT"/>
                <a:cs typeface="Gill Sans MT"/>
              </a:rPr>
              <a:t>asociados</a:t>
            </a:r>
            <a:endParaRPr sz="2400">
              <a:latin typeface="Gill Sans MT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3866" y="7115378"/>
            <a:ext cx="110489" cy="336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spc="-15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2100">
              <a:latin typeface="Gill Sans MT"/>
              <a:cs typeface="Gill Sans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2433" y="7105065"/>
            <a:ext cx="1322705" cy="744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3670" marR="5080" indent="-141605">
              <a:lnSpc>
                <a:spcPts val="2900"/>
              </a:lnSpc>
            </a:pPr>
            <a:r>
              <a:rPr sz="2600" spc="-90" dirty="0">
                <a:solidFill>
                  <a:srgbClr val="535353"/>
                </a:solidFill>
                <a:latin typeface="Gill Sans MT"/>
                <a:cs typeface="Gill Sans MT"/>
              </a:rPr>
              <a:t>C</a:t>
            </a:r>
            <a:r>
              <a:rPr sz="2600" spc="-45" dirty="0">
                <a:solidFill>
                  <a:srgbClr val="535353"/>
                </a:solidFill>
                <a:latin typeface="Gill Sans MT"/>
                <a:cs typeface="Gill Sans MT"/>
              </a:rPr>
              <a:t>olección  </a:t>
            </a:r>
            <a:r>
              <a:rPr sz="2600" spc="-35" dirty="0">
                <a:solidFill>
                  <a:srgbClr val="535353"/>
                </a:solidFill>
                <a:latin typeface="Gill Sans MT"/>
                <a:cs typeface="Gill Sans MT"/>
              </a:rPr>
              <a:t>samples</a:t>
            </a:r>
            <a:endParaRPr sz="2600">
              <a:latin typeface="Gill Sans MT"/>
              <a:cs typeface="Gill Sans M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7150" y="8210552"/>
            <a:ext cx="2463800" cy="1270000"/>
          </a:xfrm>
          <a:custGeom>
            <a:avLst/>
            <a:gdLst/>
            <a:ahLst/>
            <a:cxnLst/>
            <a:rect l="l" t="t" r="r" b="b"/>
            <a:pathLst>
              <a:path w="2463800" h="1270000">
                <a:moveTo>
                  <a:pt x="0" y="0"/>
                </a:moveTo>
                <a:lnTo>
                  <a:pt x="2463795" y="0"/>
                </a:lnTo>
                <a:lnTo>
                  <a:pt x="2463795" y="1270000"/>
                </a:lnTo>
                <a:lnTo>
                  <a:pt x="0" y="1270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4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17838" y="8278456"/>
            <a:ext cx="63500" cy="1083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6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80"/>
              </a:spcBef>
            </a:pPr>
            <a:r>
              <a:rPr sz="16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80"/>
              </a:spcBef>
            </a:pPr>
            <a:r>
              <a:rPr sz="16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80"/>
              </a:spcBef>
            </a:pPr>
            <a:r>
              <a:rPr sz="1600" spc="-20" dirty="0">
                <a:solidFill>
                  <a:srgbClr val="535353"/>
                </a:solidFill>
                <a:latin typeface="Gill Sans MT"/>
                <a:cs typeface="Gill Sans MT"/>
              </a:rPr>
              <a:t>-</a:t>
            </a:r>
            <a:endParaRPr sz="1600">
              <a:latin typeface="Gill Sans MT"/>
              <a:cs typeface="Gill Sans M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4663" y="8272952"/>
            <a:ext cx="1784985" cy="1113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sz="1950" spc="-50" dirty="0">
                <a:solidFill>
                  <a:srgbClr val="0433FF"/>
                </a:solidFill>
                <a:latin typeface="Gill Sans MT"/>
                <a:cs typeface="Gill Sans MT"/>
              </a:rPr>
              <a:t>G</a:t>
            </a:r>
            <a:r>
              <a:rPr sz="1950" spc="-40" dirty="0">
                <a:solidFill>
                  <a:srgbClr val="0433FF"/>
                </a:solidFill>
                <a:latin typeface="Gill Sans MT"/>
                <a:cs typeface="Gill Sans MT"/>
              </a:rPr>
              <a:t>eore</a:t>
            </a:r>
            <a:r>
              <a:rPr sz="1950" spc="-55" dirty="0">
                <a:solidFill>
                  <a:srgbClr val="0433FF"/>
                </a:solidFill>
                <a:latin typeface="Gill Sans MT"/>
                <a:cs typeface="Gill Sans MT"/>
              </a:rPr>
              <a:t>f</a:t>
            </a:r>
            <a:r>
              <a:rPr sz="1950" spc="-40" dirty="0">
                <a:solidFill>
                  <a:srgbClr val="0433FF"/>
                </a:solidFill>
                <a:latin typeface="Gill Sans MT"/>
                <a:cs typeface="Gill Sans MT"/>
              </a:rPr>
              <a:t>erencia</a:t>
            </a:r>
            <a:r>
              <a:rPr sz="1950" spc="-35" dirty="0">
                <a:solidFill>
                  <a:srgbClr val="0433FF"/>
                </a:solidFill>
                <a:latin typeface="Gill Sans MT"/>
                <a:cs typeface="Gill Sans MT"/>
              </a:rPr>
              <a:t>ción  </a:t>
            </a:r>
            <a:r>
              <a:rPr sz="1950" spc="-60" dirty="0">
                <a:solidFill>
                  <a:srgbClr val="0433FF"/>
                </a:solidFill>
                <a:latin typeface="Gill Sans MT"/>
                <a:cs typeface="Gill Sans MT"/>
              </a:rPr>
              <a:t>Taxonomía  </a:t>
            </a:r>
            <a:r>
              <a:rPr sz="1950" spc="-45" dirty="0">
                <a:solidFill>
                  <a:srgbClr val="0433FF"/>
                </a:solidFill>
                <a:latin typeface="Gill Sans MT"/>
                <a:cs typeface="Gill Sans MT"/>
              </a:rPr>
              <a:t>Análisis </a:t>
            </a:r>
            <a:r>
              <a:rPr sz="1950" spc="35" dirty="0">
                <a:solidFill>
                  <a:srgbClr val="0433FF"/>
                </a:solidFill>
                <a:latin typeface="Gill Sans MT"/>
                <a:cs typeface="Gill Sans MT"/>
              </a:rPr>
              <a:t>% </a:t>
            </a:r>
            <a:r>
              <a:rPr sz="1950" spc="-55" dirty="0">
                <a:solidFill>
                  <a:srgbClr val="0433FF"/>
                </a:solidFill>
                <a:latin typeface="Gill Sans MT"/>
                <a:cs typeface="Gill Sans MT"/>
              </a:rPr>
              <a:t>H,  </a:t>
            </a:r>
            <a:r>
              <a:rPr sz="1950" spc="-45" dirty="0">
                <a:solidFill>
                  <a:srgbClr val="0433FF"/>
                </a:solidFill>
                <a:latin typeface="Gill Sans MT"/>
                <a:cs typeface="Gill Sans MT"/>
              </a:rPr>
              <a:t>Análisis </a:t>
            </a:r>
            <a:r>
              <a:rPr sz="1950" spc="35" dirty="0">
                <a:solidFill>
                  <a:srgbClr val="0433FF"/>
                </a:solidFill>
                <a:latin typeface="Gill Sans MT"/>
                <a:cs typeface="Gill Sans MT"/>
              </a:rPr>
              <a:t>%</a:t>
            </a:r>
            <a:r>
              <a:rPr sz="1950" spc="-40" dirty="0">
                <a:solidFill>
                  <a:srgbClr val="0433FF"/>
                </a:solidFill>
                <a:latin typeface="Gill Sans MT"/>
                <a:cs typeface="Gill Sans MT"/>
              </a:rPr>
              <a:t> </a:t>
            </a:r>
            <a:r>
              <a:rPr sz="1950" spc="5" dirty="0">
                <a:solidFill>
                  <a:srgbClr val="0433FF"/>
                </a:solidFill>
                <a:latin typeface="Gill Sans MT"/>
                <a:cs typeface="Gill Sans MT"/>
              </a:rPr>
              <a:t>SSV</a:t>
            </a:r>
            <a:endParaRPr sz="1950">
              <a:latin typeface="Gill Sans MT"/>
              <a:cs typeface="Gill Sans MT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231899" y="2311400"/>
            <a:ext cx="0" cy="1384300"/>
          </a:xfrm>
          <a:custGeom>
            <a:avLst/>
            <a:gdLst/>
            <a:ahLst/>
            <a:cxnLst/>
            <a:rect l="l" t="t" r="r" b="b"/>
            <a:pathLst>
              <a:path h="1384300">
                <a:moveTo>
                  <a:pt x="0" y="0"/>
                </a:moveTo>
                <a:lnTo>
                  <a:pt x="0" y="1384300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170939" y="36830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19" h="121920">
                <a:moveTo>
                  <a:pt x="121919" y="0"/>
                </a:moveTo>
                <a:lnTo>
                  <a:pt x="0" y="0"/>
                </a:lnTo>
                <a:lnTo>
                  <a:pt x="60959" y="121920"/>
                </a:lnTo>
                <a:lnTo>
                  <a:pt x="121919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219199" y="4508500"/>
            <a:ext cx="0" cy="1066800"/>
          </a:xfrm>
          <a:custGeom>
            <a:avLst/>
            <a:gdLst/>
            <a:ahLst/>
            <a:cxnLst/>
            <a:rect l="l" t="t" r="r" b="b"/>
            <a:pathLst>
              <a:path h="1066800">
                <a:moveTo>
                  <a:pt x="0" y="0"/>
                </a:moveTo>
                <a:lnTo>
                  <a:pt x="0" y="1066799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58239" y="55626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19" h="121920">
                <a:moveTo>
                  <a:pt x="121919" y="0"/>
                </a:moveTo>
                <a:lnTo>
                  <a:pt x="0" y="0"/>
                </a:lnTo>
                <a:lnTo>
                  <a:pt x="60959" y="121920"/>
                </a:lnTo>
                <a:lnTo>
                  <a:pt x="121919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282706" y="6718301"/>
            <a:ext cx="0" cy="355600"/>
          </a:xfrm>
          <a:custGeom>
            <a:avLst/>
            <a:gdLst/>
            <a:ahLst/>
            <a:cxnLst/>
            <a:rect l="l" t="t" r="r" b="b"/>
            <a:pathLst>
              <a:path h="355600">
                <a:moveTo>
                  <a:pt x="0" y="0"/>
                </a:moveTo>
                <a:lnTo>
                  <a:pt x="0" y="355599"/>
                </a:lnTo>
              </a:path>
            </a:pathLst>
          </a:custGeom>
          <a:ln w="25400">
            <a:solidFill>
              <a:srgbClr val="5A5F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221739" y="7061200"/>
            <a:ext cx="121920" cy="121920"/>
          </a:xfrm>
          <a:custGeom>
            <a:avLst/>
            <a:gdLst/>
            <a:ahLst/>
            <a:cxnLst/>
            <a:rect l="l" t="t" r="r" b="b"/>
            <a:pathLst>
              <a:path w="121919" h="121920">
                <a:moveTo>
                  <a:pt x="121919" y="0"/>
                </a:moveTo>
                <a:lnTo>
                  <a:pt x="0" y="0"/>
                </a:lnTo>
                <a:lnTo>
                  <a:pt x="60959" y="121919"/>
                </a:lnTo>
                <a:lnTo>
                  <a:pt x="121919" y="0"/>
                </a:lnTo>
                <a:close/>
              </a:path>
            </a:pathLst>
          </a:custGeom>
          <a:solidFill>
            <a:srgbClr val="5A5F5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940800" y="177800"/>
            <a:ext cx="3987800" cy="3009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207000" y="2921000"/>
            <a:ext cx="3721100" cy="5194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143500" y="6934200"/>
            <a:ext cx="3810000" cy="2692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004300" y="3225800"/>
            <a:ext cx="3898900" cy="51943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270500" y="215900"/>
            <a:ext cx="3606800" cy="26543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004300" y="6718300"/>
            <a:ext cx="3924300" cy="29337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207500" y="7112000"/>
            <a:ext cx="3517900" cy="23368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1176</Words>
  <Application>Microsoft Office PowerPoint</Application>
  <PresentationFormat>Personalizado</PresentationFormat>
  <Paragraphs>351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Office Theme</vt:lpstr>
      <vt:lpstr>Presentación de PowerPoint</vt:lpstr>
      <vt:lpstr>CONTENIDO DE LA PRESENTACIÓN</vt:lpstr>
      <vt:lpstr>SITUACIÓN PROBLEMÁTICA</vt:lpstr>
      <vt:lpstr>PROPUESTA</vt:lpstr>
      <vt:lpstr>CRONOGRAMA DE TRABAJO EN LA ANTÁRTIDA</vt:lpstr>
      <vt:lpstr>PTAR</vt:lpstr>
      <vt:lpstr>Presentación de PowerPoint</vt:lpstr>
      <vt:lpstr>SS-TG</vt:lpstr>
      <vt:lpstr>PTAR</vt:lpstr>
      <vt:lpstr>Presentación de PowerPoint</vt:lpstr>
      <vt:lpstr>5. Ejecución  pruebas laboratorio</vt:lpstr>
      <vt:lpstr>PTAR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Paola</dc:creator>
  <cp:lastModifiedBy>Paola</cp:lastModifiedBy>
  <cp:revision>1</cp:revision>
  <dcterms:created xsi:type="dcterms:W3CDTF">2017-04-16T17:09:05Z</dcterms:created>
  <dcterms:modified xsi:type="dcterms:W3CDTF">2017-04-16T17:21:44Z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2017-04-16T00:00:00Z</vt:filetime>
  </property>
</Properties>
</file>