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75" r:id="rId1"/>
  </p:sldMasterIdLst>
  <p:notesMasterIdLst>
    <p:notesMasterId r:id="rId20"/>
  </p:notesMasterIdLst>
  <p:handoutMasterIdLst>
    <p:handoutMasterId r:id="rId21"/>
  </p:handoutMasterIdLst>
  <p:sldIdLst>
    <p:sldId id="256" r:id="rId2"/>
    <p:sldId id="257" r:id="rId3"/>
    <p:sldId id="261" r:id="rId4"/>
    <p:sldId id="258" r:id="rId5"/>
    <p:sldId id="283" r:id="rId6"/>
    <p:sldId id="288" r:id="rId7"/>
    <p:sldId id="286" r:id="rId8"/>
    <p:sldId id="292" r:id="rId9"/>
    <p:sldId id="284" r:id="rId10"/>
    <p:sldId id="289" r:id="rId11"/>
    <p:sldId id="259" r:id="rId12"/>
    <p:sldId id="263" r:id="rId13"/>
    <p:sldId id="282" r:id="rId14"/>
    <p:sldId id="275" r:id="rId15"/>
    <p:sldId id="291" r:id="rId16"/>
    <p:sldId id="290" r:id="rId17"/>
    <p:sldId id="274" r:id="rId18"/>
    <p:sldId id="279" r:id="rId19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CC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00" autoAdjust="0"/>
    <p:restoredTop sz="94737" autoAdjust="0"/>
  </p:normalViewPr>
  <p:slideViewPr>
    <p:cSldViewPr>
      <p:cViewPr varScale="1">
        <p:scale>
          <a:sx n="75" d="100"/>
          <a:sy n="75" d="100"/>
        </p:scale>
        <p:origin x="-1218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8F47F4-AC30-4500-AFAB-1A54C63AE3C0}" type="datetimeFigureOut">
              <a:rPr lang="es-MX" smtClean="0"/>
              <a:t>09/03/2013</a:t>
            </a:fld>
            <a:endParaRPr lang="es-MX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098DEC-34E7-4ABB-8E99-ACC89C542793}" type="slidenum">
              <a:rPr lang="es-MX" smtClean="0"/>
              <a:t>‹Nº›</a:t>
            </a:fld>
            <a:endParaRPr lang="es-MX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C33BFF-0EDA-4AF6-8EBB-1BD54DB07521}" type="datetimeFigureOut">
              <a:rPr lang="es-MX" smtClean="0"/>
              <a:t>09/03/2013</a:t>
            </a:fld>
            <a:endParaRPr lang="es-MX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A4E210-5B32-4C62-A869-6B3AB1BE5C1D}" type="slidenum">
              <a:rPr lang="es-MX" smtClean="0"/>
              <a:t>‹Nº›</a:t>
            </a:fld>
            <a:endParaRPr lang="es-MX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A4E210-5B32-4C62-A869-6B3AB1BE5C1D}" type="slidenum">
              <a:rPr lang="es-MX" smtClean="0"/>
              <a:t>1</a:t>
            </a:fld>
            <a:endParaRPr lang="es-MX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A4E210-5B32-4C62-A869-6B3AB1BE5C1D}" type="slidenum">
              <a:rPr lang="es-MX" smtClean="0"/>
              <a:t>2</a:t>
            </a:fld>
            <a:endParaRPr lang="es-MX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22 Rectángulo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23 Rectángulo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24 Rectángulo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25 Rectángulo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26 Rectángulo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29 Rectángulo redondeado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30 Rectángulo redondeado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6 Rectángulo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Rectángulo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Rectángulo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18 Rectángulo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Título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28" name="27 Marcador de fecha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endParaRPr lang="es-ES"/>
          </a:p>
        </p:txBody>
      </p:sp>
      <p:sp>
        <p:nvSpPr>
          <p:cNvPr id="17" name="16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es-ES"/>
          </a:p>
        </p:txBody>
      </p:sp>
      <p:sp>
        <p:nvSpPr>
          <p:cNvPr id="29" name="2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E9CEC42F-0215-472B-9FE4-88EA211E8E5D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246D6-8265-4832-B94D-B021207E56BE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04010-29E9-477F-BC3A-3DCE16475631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Título, objetos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7144231E-B36C-4378-89AF-F867DE6C8585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26182-8AFF-4C6B-ABA3-61D87553EE03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B2012-A1AC-4D0F-9EA0-9811DC3C4B23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CA82A9-6622-45CC-BDE7-5674638D83D7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26" name="25 Marcador de fecha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endParaRPr lang="es-ES"/>
          </a:p>
        </p:txBody>
      </p:sp>
      <p:sp>
        <p:nvSpPr>
          <p:cNvPr id="27" name="26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99389B1-AF69-448D-B0AB-4D9B8B4479DE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28" name="27 Marcador de pie de página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680EA872-7C00-4DA4-94F0-C9A1AB089998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FC4EE-A2E3-4EC6-A109-6729861AE29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16479-71F9-4CA4-9C59-AE3878F21D0F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19C6F-8E42-4D4F-865E-13EED4FF5030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27 Rectángulo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28 Rectángulo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29 Rectángulo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30 Rectángulo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31 Rectángulo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32 Rectángulo redondeado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33 Rectángulo redondeado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34 Rectángulo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35 Rectángulo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36 Rectángulo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37 Rectángulo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38 Rectángulo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39 Rectángulo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21 Marcador de título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3" name="12 Marcador de texto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4" name="13 Marcador de fecha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es-ES"/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58EA2EEA-89AE-448D-9CCC-6D1975625A79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13306" y="394601"/>
            <a:ext cx="8107102" cy="2152649"/>
          </a:xfrm>
        </p:spPr>
        <p:txBody>
          <a:bodyPr/>
          <a:lstStyle/>
          <a:p>
            <a:pPr algn="ctr"/>
            <a:r>
              <a:rPr lang="es-ES" sz="2800" dirty="0" smtClean="0">
                <a:solidFill>
                  <a:schemeClr val="tx1"/>
                </a:solidFill>
              </a:rPr>
              <a:t>ALGAS PSICRÓFILAS COMO POSIBLE FUENTE DE ENERGÍA RENOVABLE,AÑO UNO</a:t>
            </a:r>
            <a:endParaRPr lang="es-ES" sz="2800" dirty="0">
              <a:solidFill>
                <a:schemeClr val="tx1"/>
              </a:solidFill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5060950"/>
            <a:ext cx="6400800" cy="1392238"/>
          </a:xfrm>
        </p:spPr>
        <p:txBody>
          <a:bodyPr/>
          <a:lstStyle/>
          <a:p>
            <a:endParaRPr lang="es-ES" sz="2400" dirty="0"/>
          </a:p>
          <a:p>
            <a:r>
              <a:rPr lang="es-ES" sz="2400" dirty="0" smtClean="0"/>
              <a:t>Raúl Bahamonde S.</a:t>
            </a:r>
            <a:endParaRPr lang="es-ES" sz="2400" dirty="0"/>
          </a:p>
          <a:p>
            <a:r>
              <a:rPr lang="es-ES" sz="2400" dirty="0"/>
              <a:t>FACULTAD DE CIENCIAS QUIMICAS</a:t>
            </a:r>
          </a:p>
        </p:txBody>
      </p:sp>
      <p:pic>
        <p:nvPicPr>
          <p:cNvPr id="37893" name="Picture"/>
          <p:cNvPicPr/>
          <p:nvPr/>
        </p:nvPicPr>
        <p:blipFill>
          <a:blip r:embed="rId3" cstate="print"/>
          <a:stretch>
            <a:fillRect/>
          </a:stretch>
        </p:blipFill>
        <p:spPr>
          <a:xfrm rot="34669">
            <a:off x="3507421" y="2733453"/>
            <a:ext cx="2523451" cy="25235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476672"/>
            <a:ext cx="2555776" cy="485800"/>
          </a:xfrm>
        </p:spPr>
        <p:txBody>
          <a:bodyPr>
            <a:normAutofit/>
          </a:bodyPr>
          <a:lstStyle/>
          <a:p>
            <a:r>
              <a:rPr lang="es-MX" sz="2400" dirty="0" smtClean="0"/>
              <a:t>¿Algas?</a:t>
            </a:r>
            <a:endParaRPr lang="es-MX" sz="24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377784"/>
          </a:xfrm>
        </p:spPr>
        <p:txBody>
          <a:bodyPr>
            <a:normAutofit/>
          </a:bodyPr>
          <a:lstStyle/>
          <a:p>
            <a:r>
              <a:rPr lang="es-EC" dirty="0" smtClean="0"/>
              <a:t>La síntesis de biodiesel es:</a:t>
            </a:r>
          </a:p>
          <a:p>
            <a:endParaRPr lang="es-EC" dirty="0" smtClean="0"/>
          </a:p>
          <a:p>
            <a:pPr algn="ctr">
              <a:buNone/>
            </a:pPr>
            <a:r>
              <a:rPr lang="es-EC" dirty="0" smtClean="0"/>
              <a:t>Triglicérido de ácido graso</a:t>
            </a:r>
          </a:p>
          <a:p>
            <a:pPr>
              <a:buNone/>
            </a:pPr>
            <a:endParaRPr lang="es-EC" dirty="0" smtClean="0"/>
          </a:p>
          <a:p>
            <a:pPr>
              <a:buNone/>
            </a:pPr>
            <a:r>
              <a:rPr lang="es-EC" dirty="0" smtClean="0"/>
              <a:t>                                                     </a:t>
            </a:r>
          </a:p>
          <a:p>
            <a:pPr>
              <a:buNone/>
            </a:pPr>
            <a:r>
              <a:rPr lang="es-EC" dirty="0" smtClean="0"/>
              <a:t>           </a:t>
            </a:r>
          </a:p>
          <a:p>
            <a:pPr algn="ctr">
              <a:buNone/>
            </a:pPr>
            <a:r>
              <a:rPr lang="es-EC" dirty="0" smtClean="0"/>
              <a:t>Algas sintetizan 3 veces mas cantidad que la soya en el mismo espacio de terreno </a:t>
            </a:r>
            <a:endParaRPr lang="es-MX" dirty="0"/>
          </a:p>
        </p:txBody>
      </p:sp>
      <p:sp>
        <p:nvSpPr>
          <p:cNvPr id="4" name="3 Flecha abajo"/>
          <p:cNvSpPr/>
          <p:nvPr/>
        </p:nvSpPr>
        <p:spPr>
          <a:xfrm>
            <a:off x="4427984" y="3140968"/>
            <a:ext cx="576064" cy="5040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26182-8AFF-4C6B-ABA3-61D87553EE03}" type="slidenum">
              <a:rPr lang="es-ES" smtClean="0"/>
              <a:pPr/>
              <a:t>10</a:t>
            </a:fld>
            <a:endParaRPr lang="es-E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701626"/>
            <a:ext cx="8229600" cy="5111750"/>
          </a:xfrm>
        </p:spPr>
        <p:txBody>
          <a:bodyPr/>
          <a:lstStyle/>
          <a:p>
            <a:pPr>
              <a:buFontTx/>
              <a:buNone/>
            </a:pPr>
            <a:r>
              <a:rPr lang="es-ES" b="1" dirty="0"/>
              <a:t>	</a:t>
            </a:r>
            <a:r>
              <a:rPr lang="es-ES" b="1" dirty="0">
                <a:solidFill>
                  <a:srgbClr val="FF0000"/>
                </a:solidFill>
              </a:rPr>
              <a:t>OBJETIVO GENERAL</a:t>
            </a:r>
            <a:endParaRPr lang="es-ES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es-ES" dirty="0"/>
              <a:t>	</a:t>
            </a:r>
            <a:r>
              <a:rPr lang="es-EC" dirty="0" smtClean="0"/>
              <a:t>Determinar el uso potencial de algas </a:t>
            </a:r>
            <a:r>
              <a:rPr lang="es-EC" dirty="0" err="1" smtClean="0"/>
              <a:t>psicrófilas</a:t>
            </a:r>
            <a:r>
              <a:rPr lang="es-EC" dirty="0" smtClean="0"/>
              <a:t> antárticas como fuente alternativa de energía renovable para sustituir el uso de combustibles fósiles en la Estación Científica Ecuatoriana Pedro Vicente Maldonado.</a:t>
            </a:r>
            <a:endParaRPr lang="es-MX" dirty="0" smtClean="0"/>
          </a:p>
          <a:p>
            <a:pPr>
              <a:buFontTx/>
              <a:buNone/>
            </a:pPr>
            <a:endParaRPr lang="es-ES" b="1" dirty="0"/>
          </a:p>
          <a:p>
            <a:pPr>
              <a:buFontTx/>
              <a:buNone/>
            </a:pPr>
            <a:r>
              <a:rPr lang="es-ES" b="1" dirty="0"/>
              <a:t>	</a:t>
            </a:r>
            <a:endParaRPr lang="es-ES" sz="2600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26182-8AFF-4C6B-ABA3-61D87553EE03}" type="slidenum">
              <a:rPr lang="es-ES" smtClean="0"/>
              <a:pPr/>
              <a:t>11</a:t>
            </a:fld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dirty="0" smtClean="0"/>
              <a:t>Zonas de recolección</a:t>
            </a:r>
            <a:endParaRPr lang="es-ES" sz="4000" dirty="0">
              <a:solidFill>
                <a:schemeClr val="accent1"/>
              </a:solidFill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6372225" y="1905000"/>
            <a:ext cx="2520950" cy="447675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s-ES" sz="2400" dirty="0"/>
              <a:t>PEVIMA</a:t>
            </a:r>
          </a:p>
          <a:p>
            <a:pPr>
              <a:lnSpc>
                <a:spcPct val="90000"/>
              </a:lnSpc>
            </a:pPr>
            <a:r>
              <a:rPr lang="es-ES" sz="2400" dirty="0"/>
              <a:t>Punta Figueroa</a:t>
            </a:r>
          </a:p>
          <a:p>
            <a:pPr>
              <a:lnSpc>
                <a:spcPct val="90000"/>
              </a:lnSpc>
            </a:pPr>
            <a:r>
              <a:rPr lang="es-ES" sz="2400" dirty="0"/>
              <a:t>Isla </a:t>
            </a:r>
            <a:r>
              <a:rPr lang="es-ES" sz="2400" dirty="0" smtClean="0"/>
              <a:t>Torre y otras</a:t>
            </a:r>
            <a:endParaRPr lang="es-ES" sz="2400" dirty="0"/>
          </a:p>
          <a:p>
            <a:pPr>
              <a:lnSpc>
                <a:spcPct val="90000"/>
              </a:lnSpc>
            </a:pPr>
            <a:endParaRPr lang="es-ES" sz="2400" dirty="0"/>
          </a:p>
          <a:p>
            <a:pPr>
              <a:lnSpc>
                <a:spcPct val="90000"/>
              </a:lnSpc>
            </a:pPr>
            <a:endParaRPr lang="es-ES" sz="2400" dirty="0"/>
          </a:p>
          <a:p>
            <a:pPr>
              <a:lnSpc>
                <a:spcPct val="90000"/>
              </a:lnSpc>
            </a:pPr>
            <a:endParaRPr lang="es-ES" sz="2400" dirty="0"/>
          </a:p>
          <a:p>
            <a:pPr>
              <a:lnSpc>
                <a:spcPct val="90000"/>
              </a:lnSpc>
            </a:pPr>
            <a:endParaRPr lang="es-ES" sz="2400" dirty="0"/>
          </a:p>
          <a:p>
            <a:pPr>
              <a:lnSpc>
                <a:spcPct val="90000"/>
              </a:lnSpc>
            </a:pPr>
            <a:endParaRPr lang="es-ES" sz="2400" dirty="0"/>
          </a:p>
          <a:p>
            <a:pPr>
              <a:lnSpc>
                <a:spcPct val="90000"/>
              </a:lnSpc>
            </a:pPr>
            <a:endParaRPr lang="es-ES" sz="2400" dirty="0"/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213" y="1684338"/>
            <a:ext cx="5688012" cy="41925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4231E-B36C-4378-89AF-F867DE6C8585}" type="slidenum">
              <a:rPr lang="es-ES" smtClean="0"/>
              <a:pPr/>
              <a:t>12</a:t>
            </a:fld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Raul\Desktop\antartida\fotos\111NIKON\DSCN02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6024" y="3906434"/>
            <a:ext cx="3779912" cy="28349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7" name="Picture 3" descr="C:\Users\Raul\Desktop\antartida\fotos\111NIKON\DSCN033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016" y="836712"/>
            <a:ext cx="3851920" cy="28889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8" name="Picture 4" descr="C:\Users\Raul\Desktop\antartida\fotos\111NIKON\DSCN027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39477" y="3788278"/>
            <a:ext cx="4092963" cy="30697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9" name="Picture 5" descr="C:\Users\Raul\Desktop\antartida\fotos\fotos 28 de febrero\DSCN057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9992" y="908720"/>
            <a:ext cx="4176464" cy="31323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457200" y="292100"/>
            <a:ext cx="8229600" cy="13843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Muestreo</a:t>
            </a:r>
            <a:endParaRPr kumimoji="0" lang="es-ES" sz="40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30" name="Picture 6" descr="C:\Users\Raul\Desktop\antartida\fotos\Nueva carpeta\100NIKON\DSCN094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63888" y="3140968"/>
            <a:ext cx="1787691" cy="13407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FC4EE-A2E3-4EC6-A109-6729861AE292}" type="slidenum">
              <a:rPr lang="es-ES" smtClean="0"/>
              <a:pPr/>
              <a:t>13</a:t>
            </a:fld>
            <a:endParaRPr lang="es-E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473138" y="323931"/>
            <a:ext cx="8229600" cy="1384300"/>
          </a:xfrm>
        </p:spPr>
        <p:txBody>
          <a:bodyPr/>
          <a:lstStyle/>
          <a:p>
            <a:pPr algn="ctr"/>
            <a:r>
              <a:rPr lang="es-ES" dirty="0" err="1" smtClean="0">
                <a:solidFill>
                  <a:schemeClr val="accent1"/>
                </a:solidFill>
              </a:rPr>
              <a:t>Fotoreactores</a:t>
            </a:r>
            <a:endParaRPr lang="es-ES" dirty="0">
              <a:solidFill>
                <a:schemeClr val="accent1"/>
              </a:solidFill>
            </a:endParaRPr>
          </a:p>
        </p:txBody>
      </p:sp>
      <p:pic>
        <p:nvPicPr>
          <p:cNvPr id="1026" name="Picture 2" descr="H:\raul\fotoreacto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628800"/>
            <a:ext cx="6408712" cy="48065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26182-8AFF-4C6B-ABA3-61D87553EE03}" type="slidenum">
              <a:rPr lang="es-ES" smtClean="0"/>
              <a:pPr/>
              <a:t>14</a:t>
            </a:fld>
            <a:endParaRPr lang="es-E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473138" y="323931"/>
            <a:ext cx="8229600" cy="1384300"/>
          </a:xfrm>
        </p:spPr>
        <p:txBody>
          <a:bodyPr/>
          <a:lstStyle/>
          <a:p>
            <a:pPr algn="ctr"/>
            <a:r>
              <a:rPr lang="es-ES" dirty="0" smtClean="0">
                <a:solidFill>
                  <a:schemeClr val="accent1"/>
                </a:solidFill>
              </a:rPr>
              <a:t>Transporte</a:t>
            </a:r>
            <a:endParaRPr lang="es-ES" dirty="0">
              <a:solidFill>
                <a:schemeClr val="accent1"/>
              </a:solidFill>
            </a:endParaRPr>
          </a:p>
        </p:txBody>
      </p:sp>
      <p:pic>
        <p:nvPicPr>
          <p:cNvPr id="2050" name="Picture 2" descr="C:\Users\Raul\Desktop\antartida\fotos\fotos 28 de febrero\DSCN03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412776"/>
            <a:ext cx="4355976" cy="32669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1" name="Picture 3" descr="C:\Users\Raul\Desktop\antartida\fotos\Nueva carpeta\100NIKON\DSCN087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3483007"/>
            <a:ext cx="4499991" cy="33749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26182-8AFF-4C6B-ABA3-61D87553EE03}" type="slidenum">
              <a:rPr lang="es-ES" smtClean="0"/>
              <a:pPr/>
              <a:t>15</a:t>
            </a:fld>
            <a:endParaRPr lang="es-E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457200" y="292100"/>
            <a:ext cx="8229600" cy="13843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Identificación </a:t>
            </a:r>
            <a:endParaRPr kumimoji="0" lang="es-ES" sz="40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1" name="Picture 2" descr="C:\Users\Raul\Desktop\antartida\informes\algas word con fotos\alga 2 -1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052736"/>
            <a:ext cx="2448272" cy="28765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11 Imagen" descr="C:\Users\Raul\Desktop\antartida\informes\algas word con fotos\alga 1.bmp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052736"/>
            <a:ext cx="3737365" cy="2823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12 Imagen" descr="C:\Users\Raul\Desktop\antartida\informes\algas word con fotos\algas punto 3.bmp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39952" y="4178816"/>
            <a:ext cx="3737365" cy="26791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" name="13 Imagen" descr="C:\Users\Raul\Desktop\antartida\informes\algas word con fotos\5RB2502.bmp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4149080"/>
            <a:ext cx="3161302" cy="24631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FC4EE-A2E3-4EC6-A109-6729861AE292}" type="slidenum">
              <a:rPr lang="es-ES" smtClean="0"/>
              <a:pPr/>
              <a:t>16</a:t>
            </a:fld>
            <a:endParaRPr lang="es-E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9" name="Rectangle 5"/>
          <p:cNvSpPr>
            <a:spLocks noGrp="1" noChangeArrowheads="1"/>
          </p:cNvSpPr>
          <p:nvPr>
            <p:ph type="title"/>
          </p:nvPr>
        </p:nvSpPr>
        <p:spPr>
          <a:xfrm>
            <a:off x="1106488" y="292100"/>
            <a:ext cx="6994525" cy="1384300"/>
          </a:xfrm>
        </p:spPr>
        <p:txBody>
          <a:bodyPr/>
          <a:lstStyle/>
          <a:p>
            <a:pPr algn="ctr"/>
            <a:r>
              <a:rPr lang="es-ES" sz="4000" dirty="0" err="1" smtClean="0"/>
              <a:t>Espectativas</a:t>
            </a:r>
            <a:endParaRPr lang="es-ES" sz="4000" dirty="0"/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1043608" y="2622391"/>
            <a:ext cx="7344816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C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Las algas </a:t>
            </a:r>
            <a:r>
              <a:rPr kumimoji="0" lang="es-EC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psicrófilas</a:t>
            </a:r>
            <a:r>
              <a:rPr kumimoji="0" lang="es-EC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antárticas produzcan</a:t>
            </a:r>
            <a:r>
              <a:rPr kumimoji="0" lang="es-EC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s-EC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aceite con el que se puede sintetizar un combustible ecológico renovable para sustituir al diesel en la </a:t>
            </a:r>
            <a:r>
              <a:rPr kumimoji="0" lang="es-EC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Estación Científica Ecuatoriana Pedro Vicente Maldonado.</a:t>
            </a:r>
            <a:endParaRPr kumimoji="0" lang="es-EC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EA872-7C00-4DA4-94F0-C9A1AB089998}" type="slidenum">
              <a:rPr lang="es-ES" smtClean="0"/>
              <a:pPr/>
              <a:t>17</a:t>
            </a:fld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4" name="Picture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7903" name="TextBox 37903"/>
          <p:cNvSpPr txBox="1"/>
          <p:nvPr/>
        </p:nvSpPr>
        <p:spPr>
          <a:xfrm>
            <a:off x="224412" y="4513545"/>
            <a:ext cx="8695178" cy="1746169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algn="ctr"/>
            <a:r>
              <a:rPr sz="4800">
                <a:latin typeface="Calibri"/>
              </a:rPr>
              <a:t>Muchas gracias por su atencion!</a:t>
            </a: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FC4EE-A2E3-4EC6-A109-6729861AE292}" type="slidenum">
              <a:rPr lang="es-ES" smtClean="0"/>
              <a:pPr/>
              <a:t>18</a:t>
            </a:fld>
            <a:endParaRPr lang="es-E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 rot="21559090">
            <a:off x="508064" y="297752"/>
            <a:ext cx="8606024" cy="1351898"/>
          </a:xfrm>
        </p:spPr>
        <p:txBody>
          <a:bodyPr/>
          <a:lstStyle/>
          <a:p>
            <a:r>
              <a:rPr lang="es-ES" dirty="0" err="1">
                <a:solidFill>
                  <a:schemeClr val="accent2"/>
                </a:solidFill>
              </a:rPr>
              <a:t>Contaminacion</a:t>
            </a:r>
            <a:r>
              <a:rPr lang="es-ES" dirty="0">
                <a:solidFill>
                  <a:schemeClr val="accent2"/>
                </a:solidFill>
              </a:rPr>
              <a:t> en la </a:t>
            </a:r>
            <a:r>
              <a:rPr lang="es-ES" dirty="0" err="1">
                <a:solidFill>
                  <a:schemeClr val="accent2"/>
                </a:solidFill>
              </a:rPr>
              <a:t>Antartida</a:t>
            </a:r>
            <a:r>
              <a:rPr lang="es-ES" dirty="0">
                <a:solidFill>
                  <a:schemeClr val="accent2"/>
                </a:solidFill>
              </a:rPr>
              <a:t>?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1702395"/>
            <a:ext cx="8229600" cy="4606925"/>
          </a:xfrm>
        </p:spPr>
        <p:txBody>
          <a:bodyPr/>
          <a:lstStyle/>
          <a:p>
            <a:r>
              <a:rPr lang="es-ES" sz="4000" dirty="0"/>
              <a:t>Antártica: </a:t>
            </a:r>
            <a:r>
              <a:rPr lang="es-ES" sz="4000" dirty="0">
                <a:solidFill>
                  <a:srgbClr val="FF66CC"/>
                </a:solidFill>
              </a:rPr>
              <a:t>Sistema aislado?</a:t>
            </a:r>
          </a:p>
          <a:p>
            <a:r>
              <a:rPr lang="es-ES" sz="4000" dirty="0"/>
              <a:t>Contaminación</a:t>
            </a:r>
          </a:p>
          <a:p>
            <a:pPr lvl="1"/>
            <a:r>
              <a:rPr lang="es-ES" sz="4000" dirty="0"/>
              <a:t>Turismo</a:t>
            </a:r>
          </a:p>
          <a:p>
            <a:pPr lvl="1"/>
            <a:r>
              <a:rPr lang="es-ES" sz="4000" dirty="0"/>
              <a:t>Pesca</a:t>
            </a:r>
          </a:p>
          <a:p>
            <a:pPr lvl="1"/>
            <a:r>
              <a:rPr lang="es-ES" sz="4000" dirty="0">
                <a:solidFill>
                  <a:srgbClr val="FF66CC"/>
                </a:solidFill>
              </a:rPr>
              <a:t>Operaciones científicas</a:t>
            </a:r>
          </a:p>
          <a:p>
            <a:pPr lvl="1"/>
            <a:r>
              <a:rPr lang="es-ES" sz="4000" dirty="0" smtClean="0"/>
              <a:t>Sudamérica</a:t>
            </a:r>
            <a:endParaRPr lang="es-ES" sz="4000" dirty="0"/>
          </a:p>
        </p:txBody>
      </p:sp>
      <p:pic>
        <p:nvPicPr>
          <p:cNvPr id="3076" name="Picture 4" descr="DSC0080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736" y="2582863"/>
            <a:ext cx="2376488" cy="1782762"/>
          </a:xfrm>
          <a:prstGeom prst="rect">
            <a:avLst/>
          </a:prstGeom>
          <a:noFill/>
        </p:spPr>
      </p:pic>
      <p:pic>
        <p:nvPicPr>
          <p:cNvPr id="3077" name="Picture 5" descr="SAM_13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92900" y="2608263"/>
            <a:ext cx="2343150" cy="1757362"/>
          </a:xfrm>
          <a:prstGeom prst="rect">
            <a:avLst/>
          </a:prstGeom>
          <a:noFill/>
        </p:spPr>
      </p:pic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26182-8AFF-4C6B-ABA3-61D87553EE03}" type="slidenum">
              <a:rPr lang="es-ES" smtClean="0"/>
              <a:pPr/>
              <a:t>2</a:t>
            </a:fld>
            <a:endParaRPr lang="es-E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92100"/>
            <a:ext cx="8229600" cy="976313"/>
          </a:xfrm>
        </p:spPr>
        <p:txBody>
          <a:bodyPr/>
          <a:lstStyle/>
          <a:p>
            <a:r>
              <a:rPr lang="es-ES">
                <a:solidFill>
                  <a:schemeClr val="accent1"/>
                </a:solidFill>
              </a:rPr>
              <a:t>Contaminantes antropogénicos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2875"/>
            <a:ext cx="8229600" cy="517989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s-ES" dirty="0"/>
              <a:t>CONTAMINANTES ORGÁNICOS PERSISTENTES Y ORGÁNICOS VOLÁTILES</a:t>
            </a:r>
          </a:p>
          <a:p>
            <a:pPr lvl="1">
              <a:lnSpc>
                <a:spcPct val="90000"/>
              </a:lnSpc>
            </a:pPr>
            <a:r>
              <a:rPr lang="es-ES" dirty="0"/>
              <a:t>Productos de combustión </a:t>
            </a:r>
            <a:r>
              <a:rPr lang="es-ES" dirty="0" smtClean="0"/>
              <a:t>incompleta</a:t>
            </a:r>
            <a:endParaRPr dirty="0"/>
          </a:p>
          <a:p>
            <a:pPr lvl="1">
              <a:lnSpc>
                <a:spcPct val="90000"/>
              </a:lnSpc>
            </a:pPr>
            <a:endParaRPr lang="en-US" dirty="0"/>
          </a:p>
          <a:p>
            <a:pPr>
              <a:lnSpc>
                <a:spcPct val="90000"/>
              </a:lnSpc>
            </a:pPr>
            <a:endParaRPr lang="en-US" sz="2800" dirty="0" smtClean="0"/>
          </a:p>
          <a:p>
            <a:pPr>
              <a:lnSpc>
                <a:spcPct val="90000"/>
              </a:lnSpc>
            </a:pPr>
            <a:endParaRPr lang="en-US" dirty="0" smtClean="0"/>
          </a:p>
        </p:txBody>
      </p:sp>
      <p:pic>
        <p:nvPicPr>
          <p:cNvPr id="7172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2924944"/>
            <a:ext cx="4089085" cy="30654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4 Rectángulo"/>
          <p:cNvSpPr/>
          <p:nvPr/>
        </p:nvSpPr>
        <p:spPr>
          <a:xfrm>
            <a:off x="7524328" y="2132856"/>
            <a:ext cx="1338828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18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  <a:cs typeface="Times New Roman"/>
              </a:rPr>
              <a:t>$</a:t>
            </a:r>
            <a:endParaRPr lang="es-MX" sz="18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26182-8AFF-4C6B-ABA3-61D87553EE03}" type="slidenum">
              <a:rPr lang="es-ES" smtClean="0"/>
              <a:pPr/>
              <a:t>3</a:t>
            </a:fld>
            <a:endParaRPr lang="es-E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>
                <a:solidFill>
                  <a:schemeClr val="accent2"/>
                </a:solidFill>
              </a:rPr>
              <a:t>Necesidad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just"/>
            <a:r>
              <a:rPr lang="es-EC" sz="3600" dirty="0" smtClean="0"/>
              <a:t>Una alternativa ecológica es el reemplazo del diesel por un combustible ecológico renovable como combustible en los motores de combustión utilizados en la Antártida. </a:t>
            </a:r>
          </a:p>
          <a:p>
            <a:pPr algn="just">
              <a:buNone/>
            </a:pPr>
            <a:endParaRPr lang="es-EC" sz="3600" dirty="0" smtClean="0"/>
          </a:p>
          <a:p>
            <a:pPr algn="just"/>
            <a:r>
              <a:rPr lang="es-EC" sz="3600" dirty="0" smtClean="0"/>
              <a:t>El uso de un combustible renovable no genera dióxido de azufre, produce 40% menos de CO y 84% menos de partículas que el diesel; es biodegradable y no tóxico. </a:t>
            </a:r>
          </a:p>
          <a:p>
            <a:endParaRPr lang="es-EC" sz="3600" dirty="0" smtClean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26182-8AFF-4C6B-ABA3-61D87553EE03}" type="slidenum">
              <a:rPr lang="es-ES" smtClean="0"/>
              <a:pPr/>
              <a:t>4</a:t>
            </a:fld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Raul\Desktop\expo concurso profe\Motor-explosion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3573016"/>
            <a:ext cx="3888432" cy="2752763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23528" y="332656"/>
            <a:ext cx="2016224" cy="576064"/>
          </a:xfrm>
        </p:spPr>
        <p:txBody>
          <a:bodyPr>
            <a:normAutofit/>
          </a:bodyPr>
          <a:lstStyle/>
          <a:p>
            <a:r>
              <a:rPr lang="es-ES" sz="1600" dirty="0" smtClean="0">
                <a:solidFill>
                  <a:schemeClr val="accent2"/>
                </a:solidFill>
              </a:rPr>
              <a:t>Necesidad</a:t>
            </a:r>
            <a:endParaRPr lang="es-MX" sz="16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39552" y="1268760"/>
            <a:ext cx="8229600" cy="2331704"/>
          </a:xfrm>
        </p:spPr>
        <p:txBody>
          <a:bodyPr/>
          <a:lstStyle/>
          <a:p>
            <a:r>
              <a:rPr lang="es-EC" dirty="0" smtClean="0"/>
              <a:t>La síntesis de biodiesel es por </a:t>
            </a:r>
            <a:r>
              <a:rPr lang="es-EC" dirty="0" err="1" smtClean="0"/>
              <a:t>transesterificación</a:t>
            </a:r>
            <a:r>
              <a:rPr lang="es-EC" dirty="0" smtClean="0"/>
              <a:t> de un triglicérido de ácido graso con alcohol para producir un </a:t>
            </a:r>
            <a:r>
              <a:rPr lang="es-EC" dirty="0" err="1" smtClean="0"/>
              <a:t>éster</a:t>
            </a:r>
            <a:r>
              <a:rPr lang="es-EC" dirty="0" smtClean="0"/>
              <a:t>, que es similar en características químicas y de combustión al diesel convencional.</a:t>
            </a:r>
            <a:endParaRPr lang="es-MX" dirty="0" smtClean="0"/>
          </a:p>
          <a:p>
            <a:endParaRPr lang="es-MX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26182-8AFF-4C6B-ABA3-61D87553EE03}" type="slidenum">
              <a:rPr lang="es-ES" smtClean="0"/>
              <a:pPr/>
              <a:t>5</a:t>
            </a:fld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476672"/>
            <a:ext cx="2555776" cy="485800"/>
          </a:xfrm>
        </p:spPr>
        <p:txBody>
          <a:bodyPr>
            <a:normAutofit/>
          </a:bodyPr>
          <a:lstStyle/>
          <a:p>
            <a:r>
              <a:rPr lang="es-MX" sz="2400" dirty="0" smtClean="0"/>
              <a:t>Biocombustibles</a:t>
            </a:r>
            <a:endParaRPr lang="es-MX" sz="24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377784"/>
          </a:xfrm>
        </p:spPr>
        <p:txBody>
          <a:bodyPr>
            <a:normAutofit/>
          </a:bodyPr>
          <a:lstStyle/>
          <a:p>
            <a:r>
              <a:rPr lang="es-EC" dirty="0" smtClean="0"/>
              <a:t>La síntesis de biodiesel es:</a:t>
            </a:r>
          </a:p>
          <a:p>
            <a:endParaRPr lang="es-EC" dirty="0" smtClean="0"/>
          </a:p>
          <a:p>
            <a:pPr algn="ctr">
              <a:buNone/>
            </a:pPr>
            <a:r>
              <a:rPr lang="es-EC" dirty="0" smtClean="0"/>
              <a:t>Triglicérido de ácido </a:t>
            </a:r>
            <a:r>
              <a:rPr lang="es-EC" dirty="0" smtClean="0"/>
              <a:t>graso de SOYA y otros</a:t>
            </a:r>
            <a:endParaRPr lang="es-EC" dirty="0" smtClean="0"/>
          </a:p>
          <a:p>
            <a:pPr>
              <a:buNone/>
            </a:pPr>
            <a:endParaRPr lang="es-EC" dirty="0" smtClean="0"/>
          </a:p>
          <a:p>
            <a:pPr>
              <a:buNone/>
            </a:pPr>
            <a:r>
              <a:rPr lang="es-EC" dirty="0" smtClean="0"/>
              <a:t>                                                     </a:t>
            </a:r>
          </a:p>
          <a:p>
            <a:pPr>
              <a:buNone/>
            </a:pPr>
            <a:r>
              <a:rPr lang="es-EC" dirty="0" smtClean="0"/>
              <a:t>           </a:t>
            </a:r>
          </a:p>
          <a:p>
            <a:pPr algn="ctr">
              <a:buNone/>
            </a:pPr>
            <a:r>
              <a:rPr lang="es-EC" dirty="0" smtClean="0"/>
              <a:t> </a:t>
            </a:r>
            <a:r>
              <a:rPr lang="es-EC" dirty="0" err="1" smtClean="0"/>
              <a:t>Éster</a:t>
            </a:r>
            <a:endParaRPr lang="es-MX" dirty="0"/>
          </a:p>
        </p:txBody>
      </p:sp>
      <p:sp>
        <p:nvSpPr>
          <p:cNvPr id="4" name="3 Flecha abajo"/>
          <p:cNvSpPr/>
          <p:nvPr/>
        </p:nvSpPr>
        <p:spPr>
          <a:xfrm>
            <a:off x="4427984" y="3140968"/>
            <a:ext cx="576064" cy="5040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26182-8AFF-4C6B-ABA3-61D87553EE03}" type="slidenum">
              <a:rPr lang="es-ES" smtClean="0"/>
              <a:pPr/>
              <a:t>6</a:t>
            </a:fld>
            <a:endParaRPr lang="es-E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476672"/>
            <a:ext cx="2555776" cy="485800"/>
          </a:xfrm>
        </p:spPr>
        <p:txBody>
          <a:bodyPr>
            <a:normAutofit/>
          </a:bodyPr>
          <a:lstStyle/>
          <a:p>
            <a:r>
              <a:rPr lang="es-MX" sz="2400" dirty="0" smtClean="0"/>
              <a:t>Biocombustibles</a:t>
            </a:r>
            <a:endParaRPr lang="es-MX" sz="24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377784"/>
          </a:xfrm>
        </p:spPr>
        <p:txBody>
          <a:bodyPr>
            <a:normAutofit/>
          </a:bodyPr>
          <a:lstStyle/>
          <a:p>
            <a:r>
              <a:rPr lang="es-EC" dirty="0" smtClean="0"/>
              <a:t>La síntesis de biodiesel es:</a:t>
            </a:r>
          </a:p>
          <a:p>
            <a:endParaRPr lang="es-EC" dirty="0" smtClean="0"/>
          </a:p>
          <a:p>
            <a:pPr algn="ctr">
              <a:buNone/>
            </a:pPr>
            <a:r>
              <a:rPr lang="es-EC" dirty="0" err="1" smtClean="0"/>
              <a:t>Transesterificación</a:t>
            </a:r>
            <a:r>
              <a:rPr lang="es-EC" dirty="0" smtClean="0"/>
              <a:t> de un triglicérido de ácido graso con alcohol </a:t>
            </a:r>
          </a:p>
          <a:p>
            <a:pPr>
              <a:buNone/>
            </a:pPr>
            <a:endParaRPr lang="es-EC" dirty="0" smtClean="0"/>
          </a:p>
          <a:p>
            <a:pPr>
              <a:buNone/>
            </a:pPr>
            <a:r>
              <a:rPr lang="es-EC" dirty="0" smtClean="0"/>
              <a:t>                                                                </a:t>
            </a:r>
          </a:p>
          <a:p>
            <a:pPr>
              <a:buNone/>
            </a:pPr>
            <a:r>
              <a:rPr lang="es-EC" dirty="0" smtClean="0"/>
              <a:t>                                            </a:t>
            </a:r>
            <a:r>
              <a:rPr lang="es-EC" dirty="0" err="1" smtClean="0"/>
              <a:t>Éster</a:t>
            </a:r>
            <a:endParaRPr lang="es-EC" dirty="0" smtClean="0"/>
          </a:p>
          <a:p>
            <a:pPr algn="ctr">
              <a:buNone/>
            </a:pPr>
            <a:r>
              <a:rPr lang="es-EC" dirty="0" smtClean="0"/>
              <a:t>Similar en características químicas y de combustión al diesel convencional</a:t>
            </a:r>
            <a:endParaRPr lang="es-MX" dirty="0"/>
          </a:p>
        </p:txBody>
      </p:sp>
      <p:sp>
        <p:nvSpPr>
          <p:cNvPr id="4" name="3 Flecha abajo"/>
          <p:cNvSpPr/>
          <p:nvPr/>
        </p:nvSpPr>
        <p:spPr>
          <a:xfrm>
            <a:off x="4427984" y="3140968"/>
            <a:ext cx="576064" cy="5040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26182-8AFF-4C6B-ABA3-61D87553EE03}" type="slidenum">
              <a:rPr lang="es-ES" smtClean="0"/>
              <a:pPr/>
              <a:t>7</a:t>
            </a:fld>
            <a:endParaRPr lang="es-E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476672"/>
            <a:ext cx="2555776" cy="485800"/>
          </a:xfrm>
        </p:spPr>
        <p:txBody>
          <a:bodyPr>
            <a:normAutofit/>
          </a:bodyPr>
          <a:lstStyle/>
          <a:p>
            <a:r>
              <a:rPr lang="es-MX" sz="2400" dirty="0" smtClean="0"/>
              <a:t>Biocombustibles</a:t>
            </a:r>
            <a:endParaRPr lang="es-MX" sz="24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377784"/>
          </a:xfrm>
        </p:spPr>
        <p:txBody>
          <a:bodyPr>
            <a:normAutofit lnSpcReduction="10000"/>
          </a:bodyPr>
          <a:lstStyle/>
          <a:p>
            <a:pPr algn="just"/>
            <a:r>
              <a:rPr lang="es-EC" dirty="0" smtClean="0"/>
              <a:t>Expediciones ecuatorianas </a:t>
            </a:r>
            <a:r>
              <a:rPr lang="es-EC" dirty="0" smtClean="0"/>
              <a:t>a la </a:t>
            </a:r>
            <a:r>
              <a:rPr lang="es-EC" dirty="0" smtClean="0"/>
              <a:t>Antártida:</a:t>
            </a:r>
          </a:p>
          <a:p>
            <a:pPr algn="just">
              <a:buNone/>
            </a:pPr>
            <a:r>
              <a:rPr lang="es-EC" dirty="0" smtClean="0"/>
              <a:t>     55 galones diesel/día,</a:t>
            </a:r>
          </a:p>
          <a:p>
            <a:pPr algn="just">
              <a:buNone/>
            </a:pPr>
            <a:r>
              <a:rPr lang="es-EC" dirty="0" smtClean="0"/>
              <a:t>     51 </a:t>
            </a:r>
            <a:r>
              <a:rPr lang="es-EC" dirty="0" smtClean="0"/>
              <a:t>galones </a:t>
            </a:r>
            <a:r>
              <a:rPr lang="es-EC" dirty="0" smtClean="0"/>
              <a:t>         generadores </a:t>
            </a:r>
            <a:r>
              <a:rPr lang="es-EC" dirty="0" smtClean="0"/>
              <a:t>para producir electricidad. </a:t>
            </a:r>
            <a:endParaRPr lang="es-EC" dirty="0" smtClean="0"/>
          </a:p>
          <a:p>
            <a:pPr algn="just">
              <a:buNone/>
            </a:pPr>
            <a:endParaRPr lang="es-EC" dirty="0" smtClean="0"/>
          </a:p>
          <a:p>
            <a:pPr algn="just"/>
            <a:r>
              <a:rPr lang="es-EC" dirty="0" smtClean="0"/>
              <a:t> Cada </a:t>
            </a:r>
            <a:r>
              <a:rPr lang="es-EC" dirty="0" smtClean="0"/>
              <a:t>expedición dura en promedio 70 días, lo que equivale a 3580 galones de diesel, </a:t>
            </a:r>
            <a:endParaRPr lang="es-EC" dirty="0" smtClean="0"/>
          </a:p>
          <a:p>
            <a:pPr algn="just"/>
            <a:endParaRPr lang="es-EC" dirty="0" smtClean="0"/>
          </a:p>
          <a:p>
            <a:pPr algn="just"/>
            <a:r>
              <a:rPr lang="es-EC" dirty="0" smtClean="0"/>
              <a:t>Los </a:t>
            </a:r>
            <a:r>
              <a:rPr lang="es-EC" dirty="0" smtClean="0"/>
              <a:t>motores diesel puede utilizarse sin mayores modificaciones con mezclas de diesel con biodiesel que van desde un 20% de biodiesel hasta un 100%. </a:t>
            </a:r>
            <a:endParaRPr lang="es-EC" dirty="0" smtClean="0"/>
          </a:p>
        </p:txBody>
      </p:sp>
      <p:sp>
        <p:nvSpPr>
          <p:cNvPr id="5" name="4 Flecha derecha"/>
          <p:cNvSpPr/>
          <p:nvPr/>
        </p:nvSpPr>
        <p:spPr>
          <a:xfrm>
            <a:off x="3275856" y="2204864"/>
            <a:ext cx="576064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26182-8AFF-4C6B-ABA3-61D87553EE03}" type="slidenum">
              <a:rPr lang="es-ES" smtClean="0"/>
              <a:pPr/>
              <a:t>8</a:t>
            </a:fld>
            <a:endParaRPr lang="es-E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¿ALGAS ?</a:t>
            </a:r>
            <a:endParaRPr lang="es-MX" dirty="0"/>
          </a:p>
        </p:txBody>
      </p:sp>
      <p:pic>
        <p:nvPicPr>
          <p:cNvPr id="2050" name="Picture 2" descr="C:\Users\Raul\Desktop\antartida\fotos\fotos 28 de febrero\DSCN060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204864"/>
            <a:ext cx="3108853" cy="23316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1" name="Picture 3" descr="C:\Users\Raul\Desktop\antartida\fotos\fotos 28 de febrero\DSCN067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1340768"/>
            <a:ext cx="3131840" cy="23488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2" name="Picture 4" descr="C:\Users\Raul\Desktop\antartida\fotos\fotos 28 de febrero\DSCN075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4293096"/>
            <a:ext cx="3168352" cy="23762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26182-8AFF-4C6B-ABA3-61D87553EE03}" type="slidenum">
              <a:rPr lang="es-ES" smtClean="0"/>
              <a:pPr/>
              <a:t>9</a:t>
            </a:fld>
            <a:endParaRPr lang="es-ES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Urbano">
  <a:themeElements>
    <a:clrScheme name="Urbano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Urbano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Urbano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8372</TotalTime>
  <Words>354</Words>
  <Application>Microsoft Office PowerPoint</Application>
  <PresentationFormat>Presentación en pantalla (4:3)</PresentationFormat>
  <Paragraphs>93</Paragraphs>
  <Slides>18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18</vt:i4>
      </vt:variant>
    </vt:vector>
  </HeadingPairs>
  <TitlesOfParts>
    <vt:vector size="19" baseType="lpstr">
      <vt:lpstr>Urbano</vt:lpstr>
      <vt:lpstr>ALGAS PSICRÓFILAS COMO POSIBLE FUENTE DE ENERGÍA RENOVABLE,AÑO UNO</vt:lpstr>
      <vt:lpstr>Contaminacion en la Antartida?</vt:lpstr>
      <vt:lpstr>Contaminantes antropogénicos</vt:lpstr>
      <vt:lpstr>Necesidad</vt:lpstr>
      <vt:lpstr>Necesidad</vt:lpstr>
      <vt:lpstr>Biocombustibles</vt:lpstr>
      <vt:lpstr>Biocombustibles</vt:lpstr>
      <vt:lpstr>Biocombustibles</vt:lpstr>
      <vt:lpstr>¿ALGAS ?</vt:lpstr>
      <vt:lpstr>¿Algas?</vt:lpstr>
      <vt:lpstr>Diapositiva 11</vt:lpstr>
      <vt:lpstr>Zonas de recolección</vt:lpstr>
      <vt:lpstr>Diapositiva 13</vt:lpstr>
      <vt:lpstr>Fotoreactores</vt:lpstr>
      <vt:lpstr>Transporte</vt:lpstr>
      <vt:lpstr>Diapositiva 16</vt:lpstr>
      <vt:lpstr>Espectativas</vt:lpstr>
      <vt:lpstr>Diapositiva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Presencia de contaminantes antropogénicos orgánicos volátiles, orgánicos persistentes, gases invernadero y metales pesados en el entorno de la Estación Ecuatoriana Pedro Vicente Maldonado, Antártida</dc:title>
  <dc:creator>Ronny</dc:creator>
  <cp:lastModifiedBy>Raul</cp:lastModifiedBy>
  <cp:revision>56</cp:revision>
  <dcterms:created xsi:type="dcterms:W3CDTF">2011-03-10T19:16:18Z</dcterms:created>
  <dcterms:modified xsi:type="dcterms:W3CDTF">2013-03-09T12:57:15Z</dcterms:modified>
</cp:coreProperties>
</file>