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7" r:id="rId3"/>
    <p:sldId id="258" r:id="rId4"/>
    <p:sldId id="272" r:id="rId5"/>
    <p:sldId id="259" r:id="rId6"/>
    <p:sldId id="264" r:id="rId7"/>
    <p:sldId id="271" r:id="rId8"/>
    <p:sldId id="273" r:id="rId9"/>
    <p:sldId id="261" r:id="rId10"/>
    <p:sldId id="265" r:id="rId11"/>
    <p:sldId id="275" r:id="rId12"/>
    <p:sldId id="267" r:id="rId13"/>
    <p:sldId id="268" r:id="rId14"/>
    <p:sldId id="269" r:id="rId15"/>
    <p:sldId id="270" r:id="rId16"/>
    <p:sldId id="274" r:id="rId17"/>
    <p:sldId id="266" r:id="rId18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Estilo claro 1 - Acento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G:\Perfil%20lipidico%20de%20microalgas(1)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EC"/>
              <a:t>Perfil lipídico de Microalgas</a:t>
            </a:r>
            <a:r>
              <a:rPr lang="es-EC" baseline="0"/>
              <a:t> Antarticas</a:t>
            </a:r>
            <a:endParaRPr lang="es-EC"/>
          </a:p>
        </c:rich>
      </c:tx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Hoja7!$A$4</c:f>
              <c:strCache>
                <c:ptCount val="1"/>
                <c:pt idx="0">
                  <c:v>Acido Butìrico</c:v>
                </c:pt>
              </c:strCache>
            </c:strRef>
          </c:tx>
          <c:invertIfNegative val="0"/>
          <c:cat>
            <c:strRef>
              <c:f>Hoja7!$J$24:$J$29</c:f>
              <c:strCache>
                <c:ptCount val="6"/>
                <c:pt idx="0">
                  <c:v>5RB25/02</c:v>
                </c:pt>
                <c:pt idx="1">
                  <c:v>IRB28/02</c:v>
                </c:pt>
                <c:pt idx="2">
                  <c:v>2RB27/02</c:v>
                </c:pt>
                <c:pt idx="3">
                  <c:v>IRB27/02</c:v>
                </c:pt>
                <c:pt idx="4">
                  <c:v>3RB27/02</c:v>
                </c:pt>
                <c:pt idx="5">
                  <c:v>2RB05/03</c:v>
                </c:pt>
              </c:strCache>
            </c:strRef>
          </c:cat>
          <c:val>
            <c:numRef>
              <c:f>(Hoja7!$D$4;Hoja7!$F$4;Hoja7!$H$4;Hoja7!$J$4;Hoja7!$L$4;Hoja7!$N$4)</c:f>
              <c:numCache>
                <c:formatCode>#,000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1.8833138856476084E-2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Hoja7!$A$5</c:f>
              <c:strCache>
                <c:ptCount val="1"/>
                <c:pt idx="0">
                  <c:v>Acido Caproico</c:v>
                </c:pt>
              </c:strCache>
            </c:strRef>
          </c:tx>
          <c:invertIfNegative val="0"/>
          <c:cat>
            <c:strRef>
              <c:f>Hoja7!$J$24:$J$29</c:f>
              <c:strCache>
                <c:ptCount val="6"/>
                <c:pt idx="0">
                  <c:v>5RB25/02</c:v>
                </c:pt>
                <c:pt idx="1">
                  <c:v>IRB28/02</c:v>
                </c:pt>
                <c:pt idx="2">
                  <c:v>2RB27/02</c:v>
                </c:pt>
                <c:pt idx="3">
                  <c:v>IRB27/02</c:v>
                </c:pt>
                <c:pt idx="4">
                  <c:v>3RB27/02</c:v>
                </c:pt>
                <c:pt idx="5">
                  <c:v>2RB05/03</c:v>
                </c:pt>
              </c:strCache>
            </c:strRef>
          </c:cat>
          <c:val>
            <c:numRef>
              <c:f>(Hoja7!$D$5;Hoja7!$F$5;Hoja7!$H$5;Hoja7!$J$5;Hoja7!$L$5;Hoja7!$N$5)</c:f>
              <c:numCache>
                <c:formatCode>#,000</c:formatCode>
                <c:ptCount val="6"/>
                <c:pt idx="0">
                  <c:v>1.273638968481376E-2</c:v>
                </c:pt>
                <c:pt idx="1">
                  <c:v>0.38207939508506622</c:v>
                </c:pt>
                <c:pt idx="2">
                  <c:v>5.8982511923688424E-3</c:v>
                </c:pt>
                <c:pt idx="3">
                  <c:v>1.255542590431739E-2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2"/>
          <c:order val="2"/>
          <c:tx>
            <c:strRef>
              <c:f>Hoja7!$A$6</c:f>
              <c:strCache>
                <c:ptCount val="1"/>
                <c:pt idx="0">
                  <c:v>Acido Caprílico</c:v>
                </c:pt>
              </c:strCache>
            </c:strRef>
          </c:tx>
          <c:invertIfNegative val="0"/>
          <c:cat>
            <c:strRef>
              <c:f>Hoja7!$J$24:$J$29</c:f>
              <c:strCache>
                <c:ptCount val="6"/>
                <c:pt idx="0">
                  <c:v>5RB25/02</c:v>
                </c:pt>
                <c:pt idx="1">
                  <c:v>IRB28/02</c:v>
                </c:pt>
                <c:pt idx="2">
                  <c:v>2RB27/02</c:v>
                </c:pt>
                <c:pt idx="3">
                  <c:v>IRB27/02</c:v>
                </c:pt>
                <c:pt idx="4">
                  <c:v>3RB27/02</c:v>
                </c:pt>
                <c:pt idx="5">
                  <c:v>2RB05/03</c:v>
                </c:pt>
              </c:strCache>
            </c:strRef>
          </c:cat>
          <c:val>
            <c:numRef>
              <c:f>(Hoja7!$D$6;Hoja7!$F$6;Hoja7!$H$6;Hoja7!$J$6;Hoja7!$L$6;Hoja7!$N$6)</c:f>
              <c:numCache>
                <c:formatCode>#,000</c:formatCode>
                <c:ptCount val="6"/>
                <c:pt idx="0">
                  <c:v>0</c:v>
                </c:pt>
                <c:pt idx="1">
                  <c:v>6.162570888468809E-3</c:v>
                </c:pt>
                <c:pt idx="2">
                  <c:v>5.8982511923688424E-3</c:v>
                </c:pt>
                <c:pt idx="3">
                  <c:v>6.2777129521586943E-3</c:v>
                </c:pt>
                <c:pt idx="4">
                  <c:v>1.9779286926994901E-2</c:v>
                </c:pt>
                <c:pt idx="5">
                  <c:v>0</c:v>
                </c:pt>
              </c:numCache>
            </c:numRef>
          </c:val>
        </c:ser>
        <c:ser>
          <c:idx val="3"/>
          <c:order val="3"/>
          <c:tx>
            <c:strRef>
              <c:f>Hoja7!$A$7</c:f>
              <c:strCache>
                <c:ptCount val="1"/>
                <c:pt idx="0">
                  <c:v>Acido Caprico</c:v>
                </c:pt>
              </c:strCache>
            </c:strRef>
          </c:tx>
          <c:invertIfNegative val="0"/>
          <c:cat>
            <c:strRef>
              <c:f>Hoja7!$J$24:$J$29</c:f>
              <c:strCache>
                <c:ptCount val="6"/>
                <c:pt idx="0">
                  <c:v>5RB25/02</c:v>
                </c:pt>
                <c:pt idx="1">
                  <c:v>IRB28/02</c:v>
                </c:pt>
                <c:pt idx="2">
                  <c:v>2RB27/02</c:v>
                </c:pt>
                <c:pt idx="3">
                  <c:v>IRB27/02</c:v>
                </c:pt>
                <c:pt idx="4">
                  <c:v>3RB27/02</c:v>
                </c:pt>
                <c:pt idx="5">
                  <c:v>2RB05/03</c:v>
                </c:pt>
              </c:strCache>
            </c:strRef>
          </c:cat>
          <c:val>
            <c:numRef>
              <c:f>(Hoja7!$D$7;Hoja7!$F$7;Hoja7!$H$7;Hoja7!$J$7;Hoja7!$L$7;Hoja7!$N$7)</c:f>
              <c:numCache>
                <c:formatCode>#,000</c:formatCode>
                <c:ptCount val="6"/>
                <c:pt idx="0">
                  <c:v>1.273638968481376E-2</c:v>
                </c:pt>
                <c:pt idx="1">
                  <c:v>6.162570888468809E-3</c:v>
                </c:pt>
                <c:pt idx="2">
                  <c:v>5.8982511923688424E-3</c:v>
                </c:pt>
                <c:pt idx="3">
                  <c:v>6.2777129521586943E-3</c:v>
                </c:pt>
                <c:pt idx="4">
                  <c:v>2.3735144312393888E-2</c:v>
                </c:pt>
                <c:pt idx="5">
                  <c:v>0</c:v>
                </c:pt>
              </c:numCache>
            </c:numRef>
          </c:val>
        </c:ser>
        <c:ser>
          <c:idx val="4"/>
          <c:order val="4"/>
          <c:tx>
            <c:strRef>
              <c:f>Hoja7!$A$8</c:f>
              <c:strCache>
                <c:ptCount val="1"/>
                <c:pt idx="0">
                  <c:v>Acido Laurico</c:v>
                </c:pt>
              </c:strCache>
            </c:strRef>
          </c:tx>
          <c:invertIfNegative val="0"/>
          <c:cat>
            <c:strRef>
              <c:f>Hoja7!$J$24:$J$29</c:f>
              <c:strCache>
                <c:ptCount val="6"/>
                <c:pt idx="0">
                  <c:v>5RB25/02</c:v>
                </c:pt>
                <c:pt idx="1">
                  <c:v>IRB28/02</c:v>
                </c:pt>
                <c:pt idx="2">
                  <c:v>2RB27/02</c:v>
                </c:pt>
                <c:pt idx="3">
                  <c:v>IRB27/02</c:v>
                </c:pt>
                <c:pt idx="4">
                  <c:v>3RB27/02</c:v>
                </c:pt>
                <c:pt idx="5">
                  <c:v>2RB05/03</c:v>
                </c:pt>
              </c:strCache>
            </c:strRef>
          </c:cat>
          <c:val>
            <c:numRef>
              <c:f>(Hoja7!$D$8;Hoja7!$F$8;Hoja7!$H$8;Hoja7!$J$8;Hoja7!$L$8;Hoja7!$N$8)</c:f>
              <c:numCache>
                <c:formatCode>#,000</c:formatCode>
                <c:ptCount val="6"/>
                <c:pt idx="0">
                  <c:v>0</c:v>
                </c:pt>
                <c:pt idx="1">
                  <c:v>3.0812854442344047E-2</c:v>
                </c:pt>
                <c:pt idx="2">
                  <c:v>4.7186009538950725E-2</c:v>
                </c:pt>
                <c:pt idx="3">
                  <c:v>9.4165694282380419E-2</c:v>
                </c:pt>
                <c:pt idx="4">
                  <c:v>0.39954159592529714</c:v>
                </c:pt>
                <c:pt idx="5">
                  <c:v>1.8832638888888884</c:v>
                </c:pt>
              </c:numCache>
            </c:numRef>
          </c:val>
        </c:ser>
        <c:ser>
          <c:idx val="5"/>
          <c:order val="5"/>
          <c:tx>
            <c:strRef>
              <c:f>Hoja7!$A$9</c:f>
              <c:strCache>
                <c:ptCount val="1"/>
                <c:pt idx="0">
                  <c:v>Acido Miristico</c:v>
                </c:pt>
              </c:strCache>
            </c:strRef>
          </c:tx>
          <c:invertIfNegative val="0"/>
          <c:cat>
            <c:strRef>
              <c:f>Hoja7!$J$24:$J$29</c:f>
              <c:strCache>
                <c:ptCount val="6"/>
                <c:pt idx="0">
                  <c:v>5RB25/02</c:v>
                </c:pt>
                <c:pt idx="1">
                  <c:v>IRB28/02</c:v>
                </c:pt>
                <c:pt idx="2">
                  <c:v>2RB27/02</c:v>
                </c:pt>
                <c:pt idx="3">
                  <c:v>IRB27/02</c:v>
                </c:pt>
                <c:pt idx="4">
                  <c:v>3RB27/02</c:v>
                </c:pt>
                <c:pt idx="5">
                  <c:v>2RB05/03</c:v>
                </c:pt>
              </c:strCache>
            </c:strRef>
          </c:cat>
          <c:val>
            <c:numRef>
              <c:f>(Hoja7!$D$9;Hoja7!$F$9;Hoja7!$H$9;Hoja7!$J$9;Hoja7!$L$9;Hoja7!$N$9)</c:f>
              <c:numCache>
                <c:formatCode>#,000</c:formatCode>
                <c:ptCount val="6"/>
                <c:pt idx="0">
                  <c:v>1.1972206303724928</c:v>
                </c:pt>
                <c:pt idx="1">
                  <c:v>0.12325141776937618</c:v>
                </c:pt>
                <c:pt idx="2">
                  <c:v>0.13565977742448326</c:v>
                </c:pt>
                <c:pt idx="3">
                  <c:v>0.31388564760793475</c:v>
                </c:pt>
                <c:pt idx="4">
                  <c:v>0.13449915110356536</c:v>
                </c:pt>
                <c:pt idx="5">
                  <c:v>0.20034722222222223</c:v>
                </c:pt>
              </c:numCache>
            </c:numRef>
          </c:val>
        </c:ser>
        <c:ser>
          <c:idx val="6"/>
          <c:order val="6"/>
          <c:tx>
            <c:strRef>
              <c:f>Hoja7!$A$10</c:f>
              <c:strCache>
                <c:ptCount val="1"/>
                <c:pt idx="0">
                  <c:v>Acido Palmítico</c:v>
                </c:pt>
              </c:strCache>
            </c:strRef>
          </c:tx>
          <c:invertIfNegative val="0"/>
          <c:cat>
            <c:strRef>
              <c:f>Hoja7!$J$24:$J$29</c:f>
              <c:strCache>
                <c:ptCount val="6"/>
                <c:pt idx="0">
                  <c:v>5RB25/02</c:v>
                </c:pt>
                <c:pt idx="1">
                  <c:v>IRB28/02</c:v>
                </c:pt>
                <c:pt idx="2">
                  <c:v>2RB27/02</c:v>
                </c:pt>
                <c:pt idx="3">
                  <c:v>IRB27/02</c:v>
                </c:pt>
                <c:pt idx="4">
                  <c:v>3RB27/02</c:v>
                </c:pt>
                <c:pt idx="5">
                  <c:v>2RB05/03</c:v>
                </c:pt>
              </c:strCache>
            </c:strRef>
          </c:cat>
          <c:val>
            <c:numRef>
              <c:f>(Hoja7!$D$10;Hoja7!$F$10;Hoja7!$H$10;Hoja7!$J$10;Hoja7!$L$10;Hoja7!$N$10)</c:f>
              <c:numCache>
                <c:formatCode>#,000</c:formatCode>
                <c:ptCount val="6"/>
                <c:pt idx="0">
                  <c:v>3.3114613180515757</c:v>
                </c:pt>
                <c:pt idx="1">
                  <c:v>0.82578449905482054</c:v>
                </c:pt>
                <c:pt idx="2">
                  <c:v>1.2681240063593004</c:v>
                </c:pt>
                <c:pt idx="3">
                  <c:v>1.4689848308051341</c:v>
                </c:pt>
                <c:pt idx="4">
                  <c:v>0.85446519524617992</c:v>
                </c:pt>
                <c:pt idx="5">
                  <c:v>0.1602777777777778</c:v>
                </c:pt>
              </c:numCache>
            </c:numRef>
          </c:val>
        </c:ser>
        <c:ser>
          <c:idx val="7"/>
          <c:order val="7"/>
          <c:tx>
            <c:strRef>
              <c:f>Hoja7!$A$11</c:f>
              <c:strCache>
                <c:ptCount val="1"/>
                <c:pt idx="0">
                  <c:v>Acido Palmitoleico</c:v>
                </c:pt>
              </c:strCache>
            </c:strRef>
          </c:tx>
          <c:invertIfNegative val="0"/>
          <c:cat>
            <c:strRef>
              <c:f>Hoja7!$J$24:$J$29</c:f>
              <c:strCache>
                <c:ptCount val="6"/>
                <c:pt idx="0">
                  <c:v>5RB25/02</c:v>
                </c:pt>
                <c:pt idx="1">
                  <c:v>IRB28/02</c:v>
                </c:pt>
                <c:pt idx="2">
                  <c:v>2RB27/02</c:v>
                </c:pt>
                <c:pt idx="3">
                  <c:v>IRB27/02</c:v>
                </c:pt>
                <c:pt idx="4">
                  <c:v>3RB27/02</c:v>
                </c:pt>
                <c:pt idx="5">
                  <c:v>2RB05/03</c:v>
                </c:pt>
              </c:strCache>
            </c:strRef>
          </c:cat>
          <c:val>
            <c:numRef>
              <c:f>(Hoja7!$D$11;Hoja7!$F$11;Hoja7!$H$11;Hoja7!$J$11;Hoja7!$L$11;Hoja7!$N$11)</c:f>
              <c:numCache>
                <c:formatCode>#,000</c:formatCode>
                <c:ptCount val="6"/>
                <c:pt idx="0">
                  <c:v>0.14010028653295137</c:v>
                </c:pt>
                <c:pt idx="1">
                  <c:v>0.56695652173913036</c:v>
                </c:pt>
                <c:pt idx="2">
                  <c:v>0.33620031796502386</c:v>
                </c:pt>
                <c:pt idx="3">
                  <c:v>2.5110851808634777E-2</c:v>
                </c:pt>
                <c:pt idx="4">
                  <c:v>2.7691001697792865E-2</c:v>
                </c:pt>
                <c:pt idx="5">
                  <c:v>0.40069444444444441</c:v>
                </c:pt>
              </c:numCache>
            </c:numRef>
          </c:val>
        </c:ser>
        <c:ser>
          <c:idx val="8"/>
          <c:order val="8"/>
          <c:tx>
            <c:strRef>
              <c:f>Hoja7!$A$12</c:f>
              <c:strCache>
                <c:ptCount val="1"/>
                <c:pt idx="0">
                  <c:v>Acido Estearico</c:v>
                </c:pt>
              </c:strCache>
            </c:strRef>
          </c:tx>
          <c:invertIfNegative val="0"/>
          <c:cat>
            <c:strRef>
              <c:f>Hoja7!$J$24:$J$29</c:f>
              <c:strCache>
                <c:ptCount val="6"/>
                <c:pt idx="0">
                  <c:v>5RB25/02</c:v>
                </c:pt>
                <c:pt idx="1">
                  <c:v>IRB28/02</c:v>
                </c:pt>
                <c:pt idx="2">
                  <c:v>2RB27/02</c:v>
                </c:pt>
                <c:pt idx="3">
                  <c:v>IRB27/02</c:v>
                </c:pt>
                <c:pt idx="4">
                  <c:v>3RB27/02</c:v>
                </c:pt>
                <c:pt idx="5">
                  <c:v>2RB05/03</c:v>
                </c:pt>
              </c:strCache>
            </c:strRef>
          </c:cat>
          <c:val>
            <c:numRef>
              <c:f>(Hoja7!$D$12;Hoja7!$F$12;Hoja7!$H$12;Hoja7!$J$12;Hoja7!$L$12;Hoja7!$N$12)</c:f>
              <c:numCache>
                <c:formatCode>#,000</c:formatCode>
                <c:ptCount val="6"/>
                <c:pt idx="0">
                  <c:v>0.21651862464183386</c:v>
                </c:pt>
                <c:pt idx="1">
                  <c:v>0.11092627599243858</c:v>
                </c:pt>
                <c:pt idx="2">
                  <c:v>0.12976152623211445</c:v>
                </c:pt>
                <c:pt idx="3">
                  <c:v>0.18205367561260208</c:v>
                </c:pt>
                <c:pt idx="4">
                  <c:v>0.30064516129032259</c:v>
                </c:pt>
                <c:pt idx="5">
                  <c:v>0.20034722222222223</c:v>
                </c:pt>
              </c:numCache>
            </c:numRef>
          </c:val>
        </c:ser>
        <c:ser>
          <c:idx val="9"/>
          <c:order val="9"/>
          <c:tx>
            <c:strRef>
              <c:f>Hoja7!$A$13</c:f>
              <c:strCache>
                <c:ptCount val="1"/>
                <c:pt idx="0">
                  <c:v>Acido Oleico</c:v>
                </c:pt>
              </c:strCache>
            </c:strRef>
          </c:tx>
          <c:invertIfNegative val="0"/>
          <c:cat>
            <c:strRef>
              <c:f>Hoja7!$J$24:$J$29</c:f>
              <c:strCache>
                <c:ptCount val="6"/>
                <c:pt idx="0">
                  <c:v>5RB25/02</c:v>
                </c:pt>
                <c:pt idx="1">
                  <c:v>IRB28/02</c:v>
                </c:pt>
                <c:pt idx="2">
                  <c:v>2RB27/02</c:v>
                </c:pt>
                <c:pt idx="3">
                  <c:v>IRB27/02</c:v>
                </c:pt>
                <c:pt idx="4">
                  <c:v>3RB27/02</c:v>
                </c:pt>
                <c:pt idx="5">
                  <c:v>2RB05/03</c:v>
                </c:pt>
              </c:strCache>
            </c:strRef>
          </c:cat>
          <c:val>
            <c:numRef>
              <c:f>(Hoja7!$D$13;Hoja7!$F$13;Hoja7!$H$13;Hoja7!$J$13;Hoja7!$L$13;Hoja7!$N$13)</c:f>
              <c:numCache>
                <c:formatCode>#,000</c:formatCode>
                <c:ptCount val="6"/>
                <c:pt idx="0">
                  <c:v>2.5472779369627512</c:v>
                </c:pt>
                <c:pt idx="1">
                  <c:v>9.2438563327032153E-2</c:v>
                </c:pt>
                <c:pt idx="2">
                  <c:v>0.49545310015898258</c:v>
                </c:pt>
                <c:pt idx="3">
                  <c:v>1.3371528588098018</c:v>
                </c:pt>
                <c:pt idx="4">
                  <c:v>0.16219015280135823</c:v>
                </c:pt>
                <c:pt idx="5">
                  <c:v>0.42072916666666665</c:v>
                </c:pt>
              </c:numCache>
            </c:numRef>
          </c:val>
        </c:ser>
        <c:ser>
          <c:idx val="10"/>
          <c:order val="10"/>
          <c:tx>
            <c:strRef>
              <c:f>Hoja7!$A$14</c:f>
              <c:strCache>
                <c:ptCount val="1"/>
                <c:pt idx="0">
                  <c:v>Acido linoleico</c:v>
                </c:pt>
              </c:strCache>
            </c:strRef>
          </c:tx>
          <c:invertIfNegative val="0"/>
          <c:cat>
            <c:strRef>
              <c:f>Hoja7!$J$24:$J$29</c:f>
              <c:strCache>
                <c:ptCount val="6"/>
                <c:pt idx="0">
                  <c:v>5RB25/02</c:v>
                </c:pt>
                <c:pt idx="1">
                  <c:v>IRB28/02</c:v>
                </c:pt>
                <c:pt idx="2">
                  <c:v>2RB27/02</c:v>
                </c:pt>
                <c:pt idx="3">
                  <c:v>IRB27/02</c:v>
                </c:pt>
                <c:pt idx="4">
                  <c:v>3RB27/02</c:v>
                </c:pt>
                <c:pt idx="5">
                  <c:v>2RB05/03</c:v>
                </c:pt>
              </c:strCache>
            </c:strRef>
          </c:cat>
          <c:val>
            <c:numRef>
              <c:f>(Hoja7!$D$14;Hoja7!$F$14;Hoja7!$H$14;Hoja7!$J$14;Hoja7!$L$14;Hoja7!$N$14)</c:f>
              <c:numCache>
                <c:formatCode>#,000</c:formatCode>
                <c:ptCount val="6"/>
                <c:pt idx="0">
                  <c:v>0.28020057306590274</c:v>
                </c:pt>
                <c:pt idx="1">
                  <c:v>0.19103969754253311</c:v>
                </c:pt>
                <c:pt idx="2">
                  <c:v>0.33030206677265522</c:v>
                </c:pt>
                <c:pt idx="3">
                  <c:v>0.10672112018669781</c:v>
                </c:pt>
                <c:pt idx="4">
                  <c:v>6.7249575551782667E-2</c:v>
                </c:pt>
                <c:pt idx="5">
                  <c:v>0.14024305555555555</c:v>
                </c:pt>
              </c:numCache>
            </c:numRef>
          </c:val>
        </c:ser>
        <c:ser>
          <c:idx val="11"/>
          <c:order val="11"/>
          <c:tx>
            <c:strRef>
              <c:f>Hoja7!$A$15</c:f>
              <c:strCache>
                <c:ptCount val="1"/>
                <c:pt idx="0">
                  <c:v>Acido Araquidico</c:v>
                </c:pt>
              </c:strCache>
            </c:strRef>
          </c:tx>
          <c:invertIfNegative val="0"/>
          <c:cat>
            <c:strRef>
              <c:f>Hoja7!$J$24:$J$29</c:f>
              <c:strCache>
                <c:ptCount val="6"/>
                <c:pt idx="0">
                  <c:v>5RB25/02</c:v>
                </c:pt>
                <c:pt idx="1">
                  <c:v>IRB28/02</c:v>
                </c:pt>
                <c:pt idx="2">
                  <c:v>2RB27/02</c:v>
                </c:pt>
                <c:pt idx="3">
                  <c:v>IRB27/02</c:v>
                </c:pt>
                <c:pt idx="4">
                  <c:v>3RB27/02</c:v>
                </c:pt>
                <c:pt idx="5">
                  <c:v>2RB05/03</c:v>
                </c:pt>
              </c:strCache>
            </c:strRef>
          </c:cat>
          <c:val>
            <c:numRef>
              <c:f>(Hoja7!$D$15;Hoja7!$F$15;Hoja7!$H$15;Hoja7!$J$15;Hoja7!$L$15;Hoja7!$N$15)</c:f>
              <c:numCache>
                <c:formatCode>#,000</c:formatCode>
                <c:ptCount val="6"/>
                <c:pt idx="0">
                  <c:v>0.38209169054441272</c:v>
                </c:pt>
                <c:pt idx="1">
                  <c:v>0.90589792060491481</c:v>
                </c:pt>
                <c:pt idx="2">
                  <c:v>0.80216216216216196</c:v>
                </c:pt>
                <c:pt idx="3">
                  <c:v>5.6499416569428251E-2</c:v>
                </c:pt>
                <c:pt idx="4">
                  <c:v>5.9337860780984714E-2</c:v>
                </c:pt>
                <c:pt idx="5">
                  <c:v>1.0618402777777778</c:v>
                </c:pt>
              </c:numCache>
            </c:numRef>
          </c:val>
        </c:ser>
        <c:ser>
          <c:idx val="12"/>
          <c:order val="12"/>
          <c:tx>
            <c:strRef>
              <c:f>Hoja7!$A$17</c:f>
              <c:strCache>
                <c:ptCount val="1"/>
                <c:pt idx="0">
                  <c:v>Acido γ-Linolenico</c:v>
                </c:pt>
              </c:strCache>
            </c:strRef>
          </c:tx>
          <c:invertIfNegative val="0"/>
          <c:cat>
            <c:strRef>
              <c:f>Hoja7!$J$24:$J$29</c:f>
              <c:strCache>
                <c:ptCount val="6"/>
                <c:pt idx="0">
                  <c:v>5RB25/02</c:v>
                </c:pt>
                <c:pt idx="1">
                  <c:v>IRB28/02</c:v>
                </c:pt>
                <c:pt idx="2">
                  <c:v>2RB27/02</c:v>
                </c:pt>
                <c:pt idx="3">
                  <c:v>IRB27/02</c:v>
                </c:pt>
                <c:pt idx="4">
                  <c:v>3RB27/02</c:v>
                </c:pt>
                <c:pt idx="5">
                  <c:v>2RB05/03</c:v>
                </c:pt>
              </c:strCache>
            </c:strRef>
          </c:cat>
          <c:val>
            <c:numRef>
              <c:f>(Hoja7!$D$17;Hoja7!$F$17;Hoja7!$H$17;Hoja7!$J$17;Hoja7!$L$17;Hoja7!$N$17)</c:f>
              <c:numCache>
                <c:formatCode>#,000</c:formatCode>
                <c:ptCount val="6"/>
                <c:pt idx="0">
                  <c:v>7.641833810888253E-2</c:v>
                </c:pt>
                <c:pt idx="1">
                  <c:v>1.2325141776937623E-2</c:v>
                </c:pt>
                <c:pt idx="2">
                  <c:v>4.1287758346581882E-2</c:v>
                </c:pt>
                <c:pt idx="3">
                  <c:v>4.3943990665110857E-2</c:v>
                </c:pt>
                <c:pt idx="4">
                  <c:v>2.7691001697792865E-2</c:v>
                </c:pt>
                <c:pt idx="5">
                  <c:v>0</c:v>
                </c:pt>
              </c:numCache>
            </c:numRef>
          </c:val>
        </c:ser>
        <c:ser>
          <c:idx val="13"/>
          <c:order val="13"/>
          <c:tx>
            <c:strRef>
              <c:f>Hoja7!$A$18</c:f>
              <c:strCache>
                <c:ptCount val="1"/>
                <c:pt idx="0">
                  <c:v>Acido Linolénico</c:v>
                </c:pt>
              </c:strCache>
            </c:strRef>
          </c:tx>
          <c:invertIfNegative val="0"/>
          <c:cat>
            <c:strRef>
              <c:f>Hoja7!$J$24:$J$29</c:f>
              <c:strCache>
                <c:ptCount val="6"/>
                <c:pt idx="0">
                  <c:v>5RB25/02</c:v>
                </c:pt>
                <c:pt idx="1">
                  <c:v>IRB28/02</c:v>
                </c:pt>
                <c:pt idx="2">
                  <c:v>2RB27/02</c:v>
                </c:pt>
                <c:pt idx="3">
                  <c:v>IRB27/02</c:v>
                </c:pt>
                <c:pt idx="4">
                  <c:v>3RB27/02</c:v>
                </c:pt>
                <c:pt idx="5">
                  <c:v>2RB05/03</c:v>
                </c:pt>
              </c:strCache>
            </c:strRef>
          </c:cat>
          <c:val>
            <c:numRef>
              <c:f>(Hoja7!$D$18;Hoja7!$F$18;Hoja7!$H$18;Hoja7!$J$18;Hoja7!$L$18;Hoja7!$N$18)</c:f>
              <c:numCache>
                <c:formatCode>#,000</c:formatCode>
                <c:ptCount val="6"/>
                <c:pt idx="0">
                  <c:v>0.64955587392550163</c:v>
                </c:pt>
                <c:pt idx="1">
                  <c:v>6.162570888468809E-3</c:v>
                </c:pt>
                <c:pt idx="2">
                  <c:v>0</c:v>
                </c:pt>
                <c:pt idx="3">
                  <c:v>1.4815402567094513</c:v>
                </c:pt>
                <c:pt idx="4">
                  <c:v>7.5161290322580648E-2</c:v>
                </c:pt>
                <c:pt idx="5">
                  <c:v>0</c:v>
                </c:pt>
              </c:numCache>
            </c:numRef>
          </c:val>
        </c:ser>
        <c:ser>
          <c:idx val="14"/>
          <c:order val="14"/>
          <c:tx>
            <c:strRef>
              <c:f>Hoja7!$A$19</c:f>
              <c:strCache>
                <c:ptCount val="1"/>
                <c:pt idx="0">
                  <c:v>Acido Behenico</c:v>
                </c:pt>
              </c:strCache>
            </c:strRef>
          </c:tx>
          <c:invertIfNegative val="0"/>
          <c:cat>
            <c:strRef>
              <c:f>Hoja7!$J$24:$J$29</c:f>
              <c:strCache>
                <c:ptCount val="6"/>
                <c:pt idx="0">
                  <c:v>5RB25/02</c:v>
                </c:pt>
                <c:pt idx="1">
                  <c:v>IRB28/02</c:v>
                </c:pt>
                <c:pt idx="2">
                  <c:v>2RB27/02</c:v>
                </c:pt>
                <c:pt idx="3">
                  <c:v>IRB27/02</c:v>
                </c:pt>
                <c:pt idx="4">
                  <c:v>3RB27/02</c:v>
                </c:pt>
                <c:pt idx="5">
                  <c:v>2RB05/03</c:v>
                </c:pt>
              </c:strCache>
            </c:strRef>
          </c:cat>
          <c:val>
            <c:numRef>
              <c:f>(Hoja7!$D$19;Hoja7!$F$19;Hoja7!$H$19;Hoja7!$J$19;Hoja7!$L$19;Hoja7!$N$19)</c:f>
              <c:numCache>
                <c:formatCode>#,000</c:formatCode>
                <c:ptCount val="6"/>
                <c:pt idx="0">
                  <c:v>2.5472779369627521E-2</c:v>
                </c:pt>
                <c:pt idx="1">
                  <c:v>0</c:v>
                </c:pt>
                <c:pt idx="2">
                  <c:v>3.5389507154213039E-2</c:v>
                </c:pt>
                <c:pt idx="3">
                  <c:v>4.3943990665110857E-2</c:v>
                </c:pt>
                <c:pt idx="4">
                  <c:v>4.3514431239388814E-2</c:v>
                </c:pt>
                <c:pt idx="5">
                  <c:v>0</c:v>
                </c:pt>
              </c:numCache>
            </c:numRef>
          </c:val>
        </c:ser>
        <c:ser>
          <c:idx val="15"/>
          <c:order val="15"/>
          <c:tx>
            <c:strRef>
              <c:f>Hoja7!$A$20</c:f>
              <c:strCache>
                <c:ptCount val="1"/>
                <c:pt idx="0">
                  <c:v>Acido Lignocerico</c:v>
                </c:pt>
              </c:strCache>
            </c:strRef>
          </c:tx>
          <c:invertIfNegative val="0"/>
          <c:cat>
            <c:strRef>
              <c:f>Hoja7!$J$24:$J$29</c:f>
              <c:strCache>
                <c:ptCount val="6"/>
                <c:pt idx="0">
                  <c:v>5RB25/02</c:v>
                </c:pt>
                <c:pt idx="1">
                  <c:v>IRB28/02</c:v>
                </c:pt>
                <c:pt idx="2">
                  <c:v>2RB27/02</c:v>
                </c:pt>
                <c:pt idx="3">
                  <c:v>IRB27/02</c:v>
                </c:pt>
                <c:pt idx="4">
                  <c:v>3RB27/02</c:v>
                </c:pt>
                <c:pt idx="5">
                  <c:v>2RB05/03</c:v>
                </c:pt>
              </c:strCache>
            </c:strRef>
          </c:cat>
          <c:val>
            <c:numRef>
              <c:f>(Hoja7!$D$20;Hoja7!$F$20;Hoja7!$H$20;Hoja7!$J$20;Hoja7!$L$20;Hoja7!$N$20)</c:f>
              <c:numCache>
                <c:formatCode>#,000</c:formatCode>
                <c:ptCount val="6"/>
                <c:pt idx="1">
                  <c:v>0</c:v>
                </c:pt>
                <c:pt idx="2">
                  <c:v>4.7186009538950725E-2</c:v>
                </c:pt>
                <c:pt idx="3">
                  <c:v>0</c:v>
                </c:pt>
                <c:pt idx="4">
                  <c:v>9.0984719864176528E-2</c:v>
                </c:pt>
                <c:pt idx="5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-658036560"/>
        <c:axId val="-658027312"/>
      </c:barChart>
      <c:catAx>
        <c:axId val="-65803656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Muestras Recolectadas en Febrero 2013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-658027312"/>
        <c:crosses val="autoZero"/>
        <c:auto val="1"/>
        <c:lblAlgn val="ctr"/>
        <c:lblOffset val="100"/>
        <c:noMultiLvlLbl val="0"/>
      </c:catAx>
      <c:valAx>
        <c:axId val="-658027312"/>
        <c:scaling>
          <c:orientation val="minMax"/>
          <c:max val="9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Porcentaje de Ácidos Grasos en Extracto de lípidos</a:t>
                </a:r>
              </a:p>
            </c:rich>
          </c:tx>
          <c:overlay val="0"/>
        </c:title>
        <c:numFmt formatCode="#,000" sourceLinked="1"/>
        <c:majorTickMark val="none"/>
        <c:minorTickMark val="none"/>
        <c:tickLblPos val="nextTo"/>
        <c:crossAx val="-65803656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Crecimiento Celular Ensayo 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Dia 0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Abs!$C$4:$C$7</c:f>
              <c:strCache>
                <c:ptCount val="4"/>
                <c:pt idx="0">
                  <c:v>Control</c:v>
                </c:pt>
                <c:pt idx="1">
                  <c:v>75M:25AR</c:v>
                </c:pt>
                <c:pt idx="2">
                  <c:v>50M:50AR</c:v>
                </c:pt>
                <c:pt idx="3">
                  <c:v>25M:75AR</c:v>
                </c:pt>
              </c:strCache>
            </c:strRef>
          </c:cat>
          <c:val>
            <c:numRef>
              <c:f>Abs!$D$4:$D$7</c:f>
              <c:numCache>
                <c:formatCode>0.00E+00</c:formatCode>
                <c:ptCount val="4"/>
                <c:pt idx="0">
                  <c:v>13000</c:v>
                </c:pt>
                <c:pt idx="1">
                  <c:v>13000</c:v>
                </c:pt>
                <c:pt idx="2">
                  <c:v>13000</c:v>
                </c:pt>
                <c:pt idx="3">
                  <c:v>13000</c:v>
                </c:pt>
              </c:numCache>
            </c:numRef>
          </c:val>
        </c:ser>
        <c:ser>
          <c:idx val="1"/>
          <c:order val="1"/>
          <c:tx>
            <c:v>Dia 1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Abs!$H$4:$H$7</c:f>
              <c:numCache>
                <c:formatCode>0.00E+00</c:formatCode>
                <c:ptCount val="4"/>
                <c:pt idx="0">
                  <c:v>45000</c:v>
                </c:pt>
                <c:pt idx="1">
                  <c:v>12500</c:v>
                </c:pt>
                <c:pt idx="2">
                  <c:v>62500</c:v>
                </c:pt>
                <c:pt idx="3">
                  <c:v>20000</c:v>
                </c:pt>
              </c:numCache>
            </c:numRef>
          </c:val>
        </c:ser>
        <c:ser>
          <c:idx val="2"/>
          <c:order val="2"/>
          <c:tx>
            <c:v>Dia 2</c:v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Abs!$L$4:$L$7</c:f>
              <c:numCache>
                <c:formatCode>0.00E+00</c:formatCode>
                <c:ptCount val="4"/>
                <c:pt idx="0">
                  <c:v>135000</c:v>
                </c:pt>
                <c:pt idx="1">
                  <c:v>40000</c:v>
                </c:pt>
                <c:pt idx="2">
                  <c:v>30000</c:v>
                </c:pt>
                <c:pt idx="3">
                  <c:v>37500</c:v>
                </c:pt>
              </c:numCache>
            </c:numRef>
          </c:val>
        </c:ser>
        <c:ser>
          <c:idx val="3"/>
          <c:order val="3"/>
          <c:tx>
            <c:v>Dia 4</c:v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val>
            <c:numRef>
              <c:f>Abs!$P$4:$P$7</c:f>
              <c:numCache>
                <c:formatCode>0.00E+00</c:formatCode>
                <c:ptCount val="4"/>
                <c:pt idx="0">
                  <c:v>492500</c:v>
                </c:pt>
                <c:pt idx="1">
                  <c:v>45000</c:v>
                </c:pt>
                <c:pt idx="2">
                  <c:v>25000</c:v>
                </c:pt>
                <c:pt idx="3">
                  <c:v>42500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47209664"/>
        <c:axId val="-447209120"/>
      </c:barChart>
      <c:catAx>
        <c:axId val="-4472096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Ensayos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447209120"/>
        <c:crosses val="autoZero"/>
        <c:auto val="1"/>
        <c:lblAlgn val="ctr"/>
        <c:lblOffset val="100"/>
        <c:noMultiLvlLbl val="0"/>
      </c:catAx>
      <c:valAx>
        <c:axId val="-447209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Celulas/mL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4472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es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Crecimiento Celular Ensayo 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Dia 0</c:v>
          </c:tx>
          <c:spPr>
            <a:solidFill>
              <a:schemeClr val="dk1">
                <a:tint val="88500"/>
              </a:schemeClr>
            </a:solidFill>
            <a:ln>
              <a:noFill/>
            </a:ln>
            <a:effectLst/>
          </c:spPr>
          <c:invertIfNegative val="0"/>
          <c:cat>
            <c:strRef>
              <c:f>Abs!$C$4:$C$7</c:f>
              <c:strCache>
                <c:ptCount val="4"/>
                <c:pt idx="0">
                  <c:v>Control</c:v>
                </c:pt>
                <c:pt idx="1">
                  <c:v>75M:25AR</c:v>
                </c:pt>
                <c:pt idx="2">
                  <c:v>50M:50AR</c:v>
                </c:pt>
                <c:pt idx="3">
                  <c:v>25M:75AR</c:v>
                </c:pt>
              </c:strCache>
            </c:strRef>
          </c:cat>
          <c:val>
            <c:numRef>
              <c:f>Abs!$D$8:$D$11</c:f>
              <c:numCache>
                <c:formatCode>0.00E+00</c:formatCode>
                <c:ptCount val="4"/>
                <c:pt idx="0">
                  <c:v>10000</c:v>
                </c:pt>
                <c:pt idx="1">
                  <c:v>10000</c:v>
                </c:pt>
                <c:pt idx="2">
                  <c:v>10000</c:v>
                </c:pt>
                <c:pt idx="3">
                  <c:v>10000</c:v>
                </c:pt>
              </c:numCache>
            </c:numRef>
          </c:val>
        </c:ser>
        <c:ser>
          <c:idx val="1"/>
          <c:order val="1"/>
          <c:tx>
            <c:v>Dia 1</c:v>
          </c:tx>
          <c:spPr>
            <a:solidFill>
              <a:schemeClr val="dk1">
                <a:tint val="55000"/>
              </a:schemeClr>
            </a:solidFill>
            <a:ln>
              <a:noFill/>
            </a:ln>
            <a:effectLst/>
          </c:spPr>
          <c:invertIfNegative val="0"/>
          <c:val>
            <c:numRef>
              <c:f>Abs!$H$8:$H$11</c:f>
              <c:numCache>
                <c:formatCode>0.00E+00</c:formatCode>
                <c:ptCount val="4"/>
                <c:pt idx="0">
                  <c:v>50000</c:v>
                </c:pt>
                <c:pt idx="1">
                  <c:v>85000</c:v>
                </c:pt>
                <c:pt idx="2">
                  <c:v>87500</c:v>
                </c:pt>
                <c:pt idx="3">
                  <c:v>82500</c:v>
                </c:pt>
              </c:numCache>
            </c:numRef>
          </c:val>
        </c:ser>
        <c:ser>
          <c:idx val="2"/>
          <c:order val="2"/>
          <c:tx>
            <c:v>Dia 2</c:v>
          </c:tx>
          <c:spPr>
            <a:solidFill>
              <a:schemeClr val="dk1">
                <a:tint val="75000"/>
              </a:schemeClr>
            </a:solidFill>
            <a:ln>
              <a:noFill/>
            </a:ln>
            <a:effectLst/>
          </c:spPr>
          <c:invertIfNegative val="0"/>
          <c:val>
            <c:numRef>
              <c:f>Abs!$L$8:$L$11</c:f>
              <c:numCache>
                <c:formatCode>0.00E+00</c:formatCode>
                <c:ptCount val="4"/>
                <c:pt idx="0">
                  <c:v>25000</c:v>
                </c:pt>
                <c:pt idx="1">
                  <c:v>17500</c:v>
                </c:pt>
                <c:pt idx="2">
                  <c:v>12500</c:v>
                </c:pt>
                <c:pt idx="3">
                  <c:v>20000</c:v>
                </c:pt>
              </c:numCache>
            </c:numRef>
          </c:val>
        </c:ser>
        <c:ser>
          <c:idx val="3"/>
          <c:order val="3"/>
          <c:tx>
            <c:v>Dia 4</c:v>
          </c:tx>
          <c:spPr>
            <a:solidFill>
              <a:schemeClr val="dk1">
                <a:tint val="98500"/>
              </a:schemeClr>
            </a:solidFill>
            <a:ln>
              <a:noFill/>
            </a:ln>
            <a:effectLst/>
          </c:spPr>
          <c:invertIfNegative val="0"/>
          <c:val>
            <c:numRef>
              <c:f>Abs!$P$8:$P$11</c:f>
              <c:numCache>
                <c:formatCode>0.00E+00</c:formatCode>
                <c:ptCount val="4"/>
                <c:pt idx="0">
                  <c:v>522500</c:v>
                </c:pt>
                <c:pt idx="1">
                  <c:v>107500</c:v>
                </c:pt>
                <c:pt idx="2">
                  <c:v>52500</c:v>
                </c:pt>
                <c:pt idx="3">
                  <c:v>15000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47203136"/>
        <c:axId val="-447202592"/>
      </c:barChart>
      <c:catAx>
        <c:axId val="-4472031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Ensayos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447202592"/>
        <c:crosses val="autoZero"/>
        <c:auto val="1"/>
        <c:lblAlgn val="ctr"/>
        <c:lblOffset val="100"/>
        <c:noMultiLvlLbl val="0"/>
      </c:catAx>
      <c:valAx>
        <c:axId val="-4472025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Celulas/mL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447203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es-E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Curva de crecimiento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v>Control</c:v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dLbls>
            <c:dLbl>
              <c:idx val="4"/>
              <c:dLblPos val="r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yVal>
            <c:numRef>
              <c:f>(Abs!$D$4,Abs!$H$4,Abs!$L$4,Abs!$P$4,Abs!$T$4)</c:f>
              <c:numCache>
                <c:formatCode>0.00E+00</c:formatCode>
                <c:ptCount val="5"/>
                <c:pt idx="0">
                  <c:v>13000</c:v>
                </c:pt>
                <c:pt idx="1">
                  <c:v>45000</c:v>
                </c:pt>
                <c:pt idx="2">
                  <c:v>135000</c:v>
                </c:pt>
                <c:pt idx="3">
                  <c:v>492500</c:v>
                </c:pt>
              </c:numCache>
            </c:numRef>
          </c:yVal>
          <c:smooth val="1"/>
        </c:ser>
        <c:ser>
          <c:idx val="1"/>
          <c:order val="1"/>
          <c:tx>
            <c:v>75M:25AR</c:v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Lbls>
            <c:dLbl>
              <c:idx val="4"/>
              <c:dLblPos val="r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yVal>
            <c:numRef>
              <c:f>(Abs!$D$5,Abs!$H$5,Abs!$L$5,Abs!$P$5,Abs!$T$5)</c:f>
              <c:numCache>
                <c:formatCode>0.00E+00</c:formatCode>
                <c:ptCount val="5"/>
                <c:pt idx="0">
                  <c:v>13000</c:v>
                </c:pt>
                <c:pt idx="1">
                  <c:v>12500</c:v>
                </c:pt>
                <c:pt idx="2">
                  <c:v>40000</c:v>
                </c:pt>
                <c:pt idx="3">
                  <c:v>45000</c:v>
                </c:pt>
              </c:numCache>
            </c:numRef>
          </c:yVal>
          <c:smooth val="1"/>
        </c:ser>
        <c:ser>
          <c:idx val="2"/>
          <c:order val="2"/>
          <c:tx>
            <c:v>50M:50AR</c:v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Lbls>
            <c:dLbl>
              <c:idx val="3"/>
              <c:dLblPos val="r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yVal>
            <c:numRef>
              <c:f>(Abs!$D$6,Abs!$H$6,Abs!$L$6,Abs!$P$6)</c:f>
              <c:numCache>
                <c:formatCode>0.00E+00</c:formatCode>
                <c:ptCount val="4"/>
                <c:pt idx="0">
                  <c:v>13000</c:v>
                </c:pt>
                <c:pt idx="1">
                  <c:v>62500</c:v>
                </c:pt>
                <c:pt idx="2">
                  <c:v>30000</c:v>
                </c:pt>
                <c:pt idx="3">
                  <c:v>25000</c:v>
                </c:pt>
              </c:numCache>
            </c:numRef>
          </c:yVal>
          <c:smooth val="1"/>
        </c:ser>
        <c:ser>
          <c:idx val="3"/>
          <c:order val="3"/>
          <c:tx>
            <c:v>25M:25AR</c:v>
          </c:tx>
          <c:spPr>
            <a:ln w="28575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60000"/>
                </a:schemeClr>
              </a:solidFill>
              <a:ln w="9525">
                <a:solidFill>
                  <a:schemeClr val="accent6">
                    <a:lumMod val="60000"/>
                  </a:schemeClr>
                </a:solidFill>
              </a:ln>
              <a:effectLst/>
            </c:spPr>
          </c:marker>
          <c:dLbls>
            <c:dLbl>
              <c:idx val="4"/>
              <c:dLblPos val="r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yVal>
            <c:numRef>
              <c:f>(Abs!$D$7,Abs!$H$7,Abs!$L$7,Abs!$P$7,Abs!$T$7)</c:f>
              <c:numCache>
                <c:formatCode>0.00E+00</c:formatCode>
                <c:ptCount val="5"/>
                <c:pt idx="0">
                  <c:v>13000</c:v>
                </c:pt>
                <c:pt idx="1">
                  <c:v>20000</c:v>
                </c:pt>
                <c:pt idx="2">
                  <c:v>37500</c:v>
                </c:pt>
                <c:pt idx="3">
                  <c:v>42500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443574128"/>
        <c:axId val="-443573584"/>
      </c:scatterChart>
      <c:valAx>
        <c:axId val="-4435741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Dias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443573584"/>
        <c:crosses val="autoZero"/>
        <c:crossBetween val="midCat"/>
      </c:valAx>
      <c:valAx>
        <c:axId val="-443573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Celulas/mL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E+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44357412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5F5CE5-64C1-4527-8B4A-D97AB77E0854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0A4E53D7-4723-4837-906B-34465E84950B}">
      <dgm:prSet phldrT="[Texto]"/>
      <dgm:spPr/>
      <dgm:t>
        <a:bodyPr/>
        <a:lstStyle/>
        <a:p>
          <a:r>
            <a:rPr lang="es-ES" dirty="0" smtClean="0"/>
            <a:t>Muestrear en la nieve especies de algas </a:t>
          </a:r>
          <a:r>
            <a:rPr lang="es-ES" dirty="0" err="1" smtClean="0"/>
            <a:t>psicrófilas</a:t>
          </a:r>
          <a:r>
            <a:rPr lang="es-ES" dirty="0" smtClean="0"/>
            <a:t> para  cultivo.</a:t>
          </a:r>
          <a:endParaRPr lang="es-ES" dirty="0"/>
        </a:p>
      </dgm:t>
    </dgm:pt>
    <dgm:pt modelId="{0E7984C1-CD9F-4159-89A4-72F60D62895C}" type="parTrans" cxnId="{AA7A4820-B075-4B1B-8E6F-1BF55E147D3E}">
      <dgm:prSet/>
      <dgm:spPr/>
      <dgm:t>
        <a:bodyPr/>
        <a:lstStyle/>
        <a:p>
          <a:endParaRPr lang="es-ES"/>
        </a:p>
      </dgm:t>
    </dgm:pt>
    <dgm:pt modelId="{D63DA318-92D1-43A2-9F5C-514FF8CD7A9D}" type="sibTrans" cxnId="{AA7A4820-B075-4B1B-8E6F-1BF55E147D3E}">
      <dgm:prSet/>
      <dgm:spPr/>
      <dgm:t>
        <a:bodyPr/>
        <a:lstStyle/>
        <a:p>
          <a:endParaRPr lang="es-ES"/>
        </a:p>
      </dgm:t>
    </dgm:pt>
    <dgm:pt modelId="{3F699E63-A528-4289-842A-10288A81A73F}">
      <dgm:prSet/>
      <dgm:spPr/>
      <dgm:t>
        <a:bodyPr/>
        <a:lstStyle/>
        <a:p>
          <a:r>
            <a:rPr lang="es-ES" smtClean="0"/>
            <a:t>Recolectar algas psicrófilas</a:t>
          </a:r>
          <a:r>
            <a:rPr lang="es-ES" b="1" smtClean="0"/>
            <a:t>  </a:t>
          </a:r>
          <a:r>
            <a:rPr lang="es-ES" smtClean="0"/>
            <a:t>de agua de mar para su cultivo.</a:t>
          </a:r>
          <a:endParaRPr lang="es-ES"/>
        </a:p>
      </dgm:t>
    </dgm:pt>
    <dgm:pt modelId="{9C17DBFF-91D5-4B29-B571-21DEEC501E41}" type="parTrans" cxnId="{6DF4C706-C900-4354-ABD4-AA702C2A34DF}">
      <dgm:prSet/>
      <dgm:spPr/>
      <dgm:t>
        <a:bodyPr/>
        <a:lstStyle/>
        <a:p>
          <a:endParaRPr lang="es-ES"/>
        </a:p>
      </dgm:t>
    </dgm:pt>
    <dgm:pt modelId="{F9201130-C359-48E0-BCFB-93A6A1280310}" type="sibTrans" cxnId="{6DF4C706-C900-4354-ABD4-AA702C2A34DF}">
      <dgm:prSet/>
      <dgm:spPr/>
      <dgm:t>
        <a:bodyPr/>
        <a:lstStyle/>
        <a:p>
          <a:endParaRPr lang="es-ES"/>
        </a:p>
      </dgm:t>
    </dgm:pt>
    <dgm:pt modelId="{F88E4BA7-E92A-4621-B514-1EF18D7BBCAF}">
      <dgm:prSet/>
      <dgm:spPr/>
      <dgm:t>
        <a:bodyPr/>
        <a:lstStyle/>
        <a:p>
          <a:r>
            <a:rPr lang="es-ES" smtClean="0"/>
            <a:t>Armar un fotobiorreactor en el módulo de laboratorio para la reproducción de algas.</a:t>
          </a:r>
          <a:endParaRPr lang="es-ES"/>
        </a:p>
      </dgm:t>
    </dgm:pt>
    <dgm:pt modelId="{C3067293-248D-4698-B826-8C651502B570}" type="parTrans" cxnId="{E5E21769-D1A3-48F8-B133-8C06052288F0}">
      <dgm:prSet/>
      <dgm:spPr/>
      <dgm:t>
        <a:bodyPr/>
        <a:lstStyle/>
        <a:p>
          <a:endParaRPr lang="es-ES"/>
        </a:p>
      </dgm:t>
    </dgm:pt>
    <dgm:pt modelId="{4960C9AF-7BBD-4C09-A5CA-5D3222B98083}" type="sibTrans" cxnId="{E5E21769-D1A3-48F8-B133-8C06052288F0}">
      <dgm:prSet/>
      <dgm:spPr/>
      <dgm:t>
        <a:bodyPr/>
        <a:lstStyle/>
        <a:p>
          <a:endParaRPr lang="es-ES"/>
        </a:p>
      </dgm:t>
    </dgm:pt>
    <dgm:pt modelId="{77219849-F454-4ADB-AEC4-9D47B94CE77B}">
      <dgm:prSet/>
      <dgm:spPr/>
      <dgm:t>
        <a:bodyPr/>
        <a:lstStyle/>
        <a:p>
          <a:r>
            <a:rPr lang="es-ES" smtClean="0"/>
            <a:t>Optimizar el proceso de crecimiento usando agua residual como parte del medio de cultivo</a:t>
          </a:r>
          <a:endParaRPr lang="es-ES"/>
        </a:p>
      </dgm:t>
    </dgm:pt>
    <dgm:pt modelId="{7E2B5647-3FE8-4855-B7BD-3A499672D659}" type="parTrans" cxnId="{44039E4C-93D5-4F6A-8140-140B17708F26}">
      <dgm:prSet/>
      <dgm:spPr/>
      <dgm:t>
        <a:bodyPr/>
        <a:lstStyle/>
        <a:p>
          <a:endParaRPr lang="es-ES"/>
        </a:p>
      </dgm:t>
    </dgm:pt>
    <dgm:pt modelId="{74B80A62-7C68-4E80-B3CC-5C8AFF9766DE}" type="sibTrans" cxnId="{44039E4C-93D5-4F6A-8140-140B17708F26}">
      <dgm:prSet/>
      <dgm:spPr/>
      <dgm:t>
        <a:bodyPr/>
        <a:lstStyle/>
        <a:p>
          <a:endParaRPr lang="es-ES"/>
        </a:p>
      </dgm:t>
    </dgm:pt>
    <dgm:pt modelId="{1EBDBEB9-1A5F-4E19-AB0A-049219ED8B1F}" type="pres">
      <dgm:prSet presAssocID="{0A5F5CE5-64C1-4527-8B4A-D97AB77E085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9E82D36E-6586-4813-8E1E-7A0A313CB78B}" type="pres">
      <dgm:prSet presAssocID="{0A4E53D7-4723-4837-906B-34465E84950B}" presName="parentLin" presStyleCnt="0"/>
      <dgm:spPr/>
    </dgm:pt>
    <dgm:pt modelId="{E24FCDCD-19F9-4E55-95FB-AA0C3ACFA16E}" type="pres">
      <dgm:prSet presAssocID="{0A4E53D7-4723-4837-906B-34465E84950B}" presName="parentLeftMargin" presStyleLbl="node1" presStyleIdx="0" presStyleCnt="4"/>
      <dgm:spPr/>
      <dgm:t>
        <a:bodyPr/>
        <a:lstStyle/>
        <a:p>
          <a:endParaRPr lang="es-ES"/>
        </a:p>
      </dgm:t>
    </dgm:pt>
    <dgm:pt modelId="{388A7500-9FDC-46B5-8BB3-A890534C15B0}" type="pres">
      <dgm:prSet presAssocID="{0A4E53D7-4723-4837-906B-34465E84950B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3444350-5E07-495F-A395-217E0BF77A29}" type="pres">
      <dgm:prSet presAssocID="{0A4E53D7-4723-4837-906B-34465E84950B}" presName="negativeSpace" presStyleCnt="0"/>
      <dgm:spPr/>
    </dgm:pt>
    <dgm:pt modelId="{1E46FED0-D785-426B-B22F-9D183B3D6215}" type="pres">
      <dgm:prSet presAssocID="{0A4E53D7-4723-4837-906B-34465E84950B}" presName="childText" presStyleLbl="conFgAcc1" presStyleIdx="0" presStyleCnt="4">
        <dgm:presLayoutVars>
          <dgm:bulletEnabled val="1"/>
        </dgm:presLayoutVars>
      </dgm:prSet>
      <dgm:spPr/>
    </dgm:pt>
    <dgm:pt modelId="{3F4F09C9-F093-4BBF-9396-BB9CE8AE8784}" type="pres">
      <dgm:prSet presAssocID="{D63DA318-92D1-43A2-9F5C-514FF8CD7A9D}" presName="spaceBetweenRectangles" presStyleCnt="0"/>
      <dgm:spPr/>
    </dgm:pt>
    <dgm:pt modelId="{E32BD2C4-254C-4840-93CE-B94E679A4EB6}" type="pres">
      <dgm:prSet presAssocID="{3F699E63-A528-4289-842A-10288A81A73F}" presName="parentLin" presStyleCnt="0"/>
      <dgm:spPr/>
    </dgm:pt>
    <dgm:pt modelId="{3F4798D5-81F8-4A37-B3BD-081C9D1FDBE2}" type="pres">
      <dgm:prSet presAssocID="{3F699E63-A528-4289-842A-10288A81A73F}" presName="parentLeftMargin" presStyleLbl="node1" presStyleIdx="0" presStyleCnt="4"/>
      <dgm:spPr/>
      <dgm:t>
        <a:bodyPr/>
        <a:lstStyle/>
        <a:p>
          <a:endParaRPr lang="es-ES"/>
        </a:p>
      </dgm:t>
    </dgm:pt>
    <dgm:pt modelId="{0A579F45-9306-49A4-846E-BE7AF762FBF8}" type="pres">
      <dgm:prSet presAssocID="{3F699E63-A528-4289-842A-10288A81A73F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961E71C-F6CE-406B-9D04-BDF8087C1E26}" type="pres">
      <dgm:prSet presAssocID="{3F699E63-A528-4289-842A-10288A81A73F}" presName="negativeSpace" presStyleCnt="0"/>
      <dgm:spPr/>
    </dgm:pt>
    <dgm:pt modelId="{20CE475C-F2C2-491D-9156-29462330FD3A}" type="pres">
      <dgm:prSet presAssocID="{3F699E63-A528-4289-842A-10288A81A73F}" presName="childText" presStyleLbl="conFgAcc1" presStyleIdx="1" presStyleCnt="4">
        <dgm:presLayoutVars>
          <dgm:bulletEnabled val="1"/>
        </dgm:presLayoutVars>
      </dgm:prSet>
      <dgm:spPr/>
    </dgm:pt>
    <dgm:pt modelId="{E5D2D3D4-2DDB-4044-940F-42D234299B25}" type="pres">
      <dgm:prSet presAssocID="{F9201130-C359-48E0-BCFB-93A6A1280310}" presName="spaceBetweenRectangles" presStyleCnt="0"/>
      <dgm:spPr/>
    </dgm:pt>
    <dgm:pt modelId="{C61D8DD9-E519-4815-8C90-20BC7740FE5E}" type="pres">
      <dgm:prSet presAssocID="{F88E4BA7-E92A-4621-B514-1EF18D7BBCAF}" presName="parentLin" presStyleCnt="0"/>
      <dgm:spPr/>
    </dgm:pt>
    <dgm:pt modelId="{46BA1E5B-6FDB-4264-8086-77465C1F1A05}" type="pres">
      <dgm:prSet presAssocID="{F88E4BA7-E92A-4621-B514-1EF18D7BBCAF}" presName="parentLeftMargin" presStyleLbl="node1" presStyleIdx="1" presStyleCnt="4"/>
      <dgm:spPr/>
      <dgm:t>
        <a:bodyPr/>
        <a:lstStyle/>
        <a:p>
          <a:endParaRPr lang="es-ES"/>
        </a:p>
      </dgm:t>
    </dgm:pt>
    <dgm:pt modelId="{2413B0DC-1F43-4964-B794-6AB427E0247E}" type="pres">
      <dgm:prSet presAssocID="{F88E4BA7-E92A-4621-B514-1EF18D7BBCAF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CEF2B4F-0E9F-4B96-894E-7E0B8EF3AA6C}" type="pres">
      <dgm:prSet presAssocID="{F88E4BA7-E92A-4621-B514-1EF18D7BBCAF}" presName="negativeSpace" presStyleCnt="0"/>
      <dgm:spPr/>
    </dgm:pt>
    <dgm:pt modelId="{37E1C4B5-4D49-4640-A1D0-B901952A21D8}" type="pres">
      <dgm:prSet presAssocID="{F88E4BA7-E92A-4621-B514-1EF18D7BBCAF}" presName="childText" presStyleLbl="conFgAcc1" presStyleIdx="2" presStyleCnt="4">
        <dgm:presLayoutVars>
          <dgm:bulletEnabled val="1"/>
        </dgm:presLayoutVars>
      </dgm:prSet>
      <dgm:spPr/>
    </dgm:pt>
    <dgm:pt modelId="{88D5C6BF-35ED-4C43-B066-2E7C0C155951}" type="pres">
      <dgm:prSet presAssocID="{4960C9AF-7BBD-4C09-A5CA-5D3222B98083}" presName="spaceBetweenRectangles" presStyleCnt="0"/>
      <dgm:spPr/>
    </dgm:pt>
    <dgm:pt modelId="{C8C10713-47BA-41A0-9A07-38888A61412D}" type="pres">
      <dgm:prSet presAssocID="{77219849-F454-4ADB-AEC4-9D47B94CE77B}" presName="parentLin" presStyleCnt="0"/>
      <dgm:spPr/>
    </dgm:pt>
    <dgm:pt modelId="{1A83D5BA-D5E9-40C2-9AEF-ECEFEC8EBD52}" type="pres">
      <dgm:prSet presAssocID="{77219849-F454-4ADB-AEC4-9D47B94CE77B}" presName="parentLeftMargin" presStyleLbl="node1" presStyleIdx="2" presStyleCnt="4"/>
      <dgm:spPr/>
      <dgm:t>
        <a:bodyPr/>
        <a:lstStyle/>
        <a:p>
          <a:endParaRPr lang="es-ES"/>
        </a:p>
      </dgm:t>
    </dgm:pt>
    <dgm:pt modelId="{D5EC1843-23FF-4893-A623-D6AEFE3DFFEE}" type="pres">
      <dgm:prSet presAssocID="{77219849-F454-4ADB-AEC4-9D47B94CE77B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86FEEA7-49B8-467B-9A1C-975631D148CD}" type="pres">
      <dgm:prSet presAssocID="{77219849-F454-4ADB-AEC4-9D47B94CE77B}" presName="negativeSpace" presStyleCnt="0"/>
      <dgm:spPr/>
    </dgm:pt>
    <dgm:pt modelId="{6FE21CE6-5C12-43F7-AD65-6FD6FF87D391}" type="pres">
      <dgm:prSet presAssocID="{77219849-F454-4ADB-AEC4-9D47B94CE77B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A3B977BC-493A-4600-9638-DF6631DDA69C}" type="presOf" srcId="{F88E4BA7-E92A-4621-B514-1EF18D7BBCAF}" destId="{2413B0DC-1F43-4964-B794-6AB427E0247E}" srcOrd="1" destOrd="0" presId="urn:microsoft.com/office/officeart/2005/8/layout/list1"/>
    <dgm:cxn modelId="{F0D38200-3694-4174-ABA8-B22BBC96FF7A}" type="presOf" srcId="{77219849-F454-4ADB-AEC4-9D47B94CE77B}" destId="{D5EC1843-23FF-4893-A623-D6AEFE3DFFEE}" srcOrd="1" destOrd="0" presId="urn:microsoft.com/office/officeart/2005/8/layout/list1"/>
    <dgm:cxn modelId="{815A158F-6DC7-4A1A-921A-4847FED6FBC7}" type="presOf" srcId="{0A4E53D7-4723-4837-906B-34465E84950B}" destId="{388A7500-9FDC-46B5-8BB3-A890534C15B0}" srcOrd="1" destOrd="0" presId="urn:microsoft.com/office/officeart/2005/8/layout/list1"/>
    <dgm:cxn modelId="{4429FA18-430F-4227-9889-D34DD37AE36E}" type="presOf" srcId="{3F699E63-A528-4289-842A-10288A81A73F}" destId="{0A579F45-9306-49A4-846E-BE7AF762FBF8}" srcOrd="1" destOrd="0" presId="urn:microsoft.com/office/officeart/2005/8/layout/list1"/>
    <dgm:cxn modelId="{6887A30B-753B-4555-A5F5-432F13196BD1}" type="presOf" srcId="{77219849-F454-4ADB-AEC4-9D47B94CE77B}" destId="{1A83D5BA-D5E9-40C2-9AEF-ECEFEC8EBD52}" srcOrd="0" destOrd="0" presId="urn:microsoft.com/office/officeart/2005/8/layout/list1"/>
    <dgm:cxn modelId="{BC429ABF-E589-44C4-8793-6F8F34B7B4EE}" type="presOf" srcId="{0A5F5CE5-64C1-4527-8B4A-D97AB77E0854}" destId="{1EBDBEB9-1A5F-4E19-AB0A-049219ED8B1F}" srcOrd="0" destOrd="0" presId="urn:microsoft.com/office/officeart/2005/8/layout/list1"/>
    <dgm:cxn modelId="{AA7A4820-B075-4B1B-8E6F-1BF55E147D3E}" srcId="{0A5F5CE5-64C1-4527-8B4A-D97AB77E0854}" destId="{0A4E53D7-4723-4837-906B-34465E84950B}" srcOrd="0" destOrd="0" parTransId="{0E7984C1-CD9F-4159-89A4-72F60D62895C}" sibTransId="{D63DA318-92D1-43A2-9F5C-514FF8CD7A9D}"/>
    <dgm:cxn modelId="{389F0BF8-F8E5-4657-A5F4-D717DD289D44}" type="presOf" srcId="{F88E4BA7-E92A-4621-B514-1EF18D7BBCAF}" destId="{46BA1E5B-6FDB-4264-8086-77465C1F1A05}" srcOrd="0" destOrd="0" presId="urn:microsoft.com/office/officeart/2005/8/layout/list1"/>
    <dgm:cxn modelId="{E5E21769-D1A3-48F8-B133-8C06052288F0}" srcId="{0A5F5CE5-64C1-4527-8B4A-D97AB77E0854}" destId="{F88E4BA7-E92A-4621-B514-1EF18D7BBCAF}" srcOrd="2" destOrd="0" parTransId="{C3067293-248D-4698-B826-8C651502B570}" sibTransId="{4960C9AF-7BBD-4C09-A5CA-5D3222B98083}"/>
    <dgm:cxn modelId="{71BB134A-5886-41AC-BF88-6EBA54EB68C8}" type="presOf" srcId="{0A4E53D7-4723-4837-906B-34465E84950B}" destId="{E24FCDCD-19F9-4E55-95FB-AA0C3ACFA16E}" srcOrd="0" destOrd="0" presId="urn:microsoft.com/office/officeart/2005/8/layout/list1"/>
    <dgm:cxn modelId="{44039E4C-93D5-4F6A-8140-140B17708F26}" srcId="{0A5F5CE5-64C1-4527-8B4A-D97AB77E0854}" destId="{77219849-F454-4ADB-AEC4-9D47B94CE77B}" srcOrd="3" destOrd="0" parTransId="{7E2B5647-3FE8-4855-B7BD-3A499672D659}" sibTransId="{74B80A62-7C68-4E80-B3CC-5C8AFF9766DE}"/>
    <dgm:cxn modelId="{82095697-E74A-403C-AFF5-1807B026378A}" type="presOf" srcId="{3F699E63-A528-4289-842A-10288A81A73F}" destId="{3F4798D5-81F8-4A37-B3BD-081C9D1FDBE2}" srcOrd="0" destOrd="0" presId="urn:microsoft.com/office/officeart/2005/8/layout/list1"/>
    <dgm:cxn modelId="{6DF4C706-C900-4354-ABD4-AA702C2A34DF}" srcId="{0A5F5CE5-64C1-4527-8B4A-D97AB77E0854}" destId="{3F699E63-A528-4289-842A-10288A81A73F}" srcOrd="1" destOrd="0" parTransId="{9C17DBFF-91D5-4B29-B571-21DEEC501E41}" sibTransId="{F9201130-C359-48E0-BCFB-93A6A1280310}"/>
    <dgm:cxn modelId="{B79853D0-1A88-4E6D-93C9-CA2708DCAC84}" type="presParOf" srcId="{1EBDBEB9-1A5F-4E19-AB0A-049219ED8B1F}" destId="{9E82D36E-6586-4813-8E1E-7A0A313CB78B}" srcOrd="0" destOrd="0" presId="urn:microsoft.com/office/officeart/2005/8/layout/list1"/>
    <dgm:cxn modelId="{4FE4B13A-E106-4038-96C5-445E40D8CEAD}" type="presParOf" srcId="{9E82D36E-6586-4813-8E1E-7A0A313CB78B}" destId="{E24FCDCD-19F9-4E55-95FB-AA0C3ACFA16E}" srcOrd="0" destOrd="0" presId="urn:microsoft.com/office/officeart/2005/8/layout/list1"/>
    <dgm:cxn modelId="{3AAC6FDB-2867-422E-9009-DF50554B089E}" type="presParOf" srcId="{9E82D36E-6586-4813-8E1E-7A0A313CB78B}" destId="{388A7500-9FDC-46B5-8BB3-A890534C15B0}" srcOrd="1" destOrd="0" presId="urn:microsoft.com/office/officeart/2005/8/layout/list1"/>
    <dgm:cxn modelId="{784F4D42-973C-44CC-A2E3-CE1A38407721}" type="presParOf" srcId="{1EBDBEB9-1A5F-4E19-AB0A-049219ED8B1F}" destId="{B3444350-5E07-495F-A395-217E0BF77A29}" srcOrd="1" destOrd="0" presId="urn:microsoft.com/office/officeart/2005/8/layout/list1"/>
    <dgm:cxn modelId="{21C231CF-0C84-40BB-ABA3-FF8B5D3DF81F}" type="presParOf" srcId="{1EBDBEB9-1A5F-4E19-AB0A-049219ED8B1F}" destId="{1E46FED0-D785-426B-B22F-9D183B3D6215}" srcOrd="2" destOrd="0" presId="urn:microsoft.com/office/officeart/2005/8/layout/list1"/>
    <dgm:cxn modelId="{28A16635-A824-41D9-98E4-4138381946E2}" type="presParOf" srcId="{1EBDBEB9-1A5F-4E19-AB0A-049219ED8B1F}" destId="{3F4F09C9-F093-4BBF-9396-BB9CE8AE8784}" srcOrd="3" destOrd="0" presId="urn:microsoft.com/office/officeart/2005/8/layout/list1"/>
    <dgm:cxn modelId="{DE86D936-72D3-48C9-919C-CDE46D113D9D}" type="presParOf" srcId="{1EBDBEB9-1A5F-4E19-AB0A-049219ED8B1F}" destId="{E32BD2C4-254C-4840-93CE-B94E679A4EB6}" srcOrd="4" destOrd="0" presId="urn:microsoft.com/office/officeart/2005/8/layout/list1"/>
    <dgm:cxn modelId="{232BEC83-ED67-4460-82DD-9C7EA6400A6E}" type="presParOf" srcId="{E32BD2C4-254C-4840-93CE-B94E679A4EB6}" destId="{3F4798D5-81F8-4A37-B3BD-081C9D1FDBE2}" srcOrd="0" destOrd="0" presId="urn:microsoft.com/office/officeart/2005/8/layout/list1"/>
    <dgm:cxn modelId="{1E70F20A-BCE5-4868-AEBF-18DA161D4415}" type="presParOf" srcId="{E32BD2C4-254C-4840-93CE-B94E679A4EB6}" destId="{0A579F45-9306-49A4-846E-BE7AF762FBF8}" srcOrd="1" destOrd="0" presId="urn:microsoft.com/office/officeart/2005/8/layout/list1"/>
    <dgm:cxn modelId="{5EE487A2-DFBF-493E-9912-703137C384E2}" type="presParOf" srcId="{1EBDBEB9-1A5F-4E19-AB0A-049219ED8B1F}" destId="{D961E71C-F6CE-406B-9D04-BDF8087C1E26}" srcOrd="5" destOrd="0" presId="urn:microsoft.com/office/officeart/2005/8/layout/list1"/>
    <dgm:cxn modelId="{7A32E09E-9AB2-458A-8085-80039466AAC8}" type="presParOf" srcId="{1EBDBEB9-1A5F-4E19-AB0A-049219ED8B1F}" destId="{20CE475C-F2C2-491D-9156-29462330FD3A}" srcOrd="6" destOrd="0" presId="urn:microsoft.com/office/officeart/2005/8/layout/list1"/>
    <dgm:cxn modelId="{32B40E76-A77E-4DC2-8B91-986837638324}" type="presParOf" srcId="{1EBDBEB9-1A5F-4E19-AB0A-049219ED8B1F}" destId="{E5D2D3D4-2DDB-4044-940F-42D234299B25}" srcOrd="7" destOrd="0" presId="urn:microsoft.com/office/officeart/2005/8/layout/list1"/>
    <dgm:cxn modelId="{A69D2E36-E307-4121-A02C-836F9E77F07C}" type="presParOf" srcId="{1EBDBEB9-1A5F-4E19-AB0A-049219ED8B1F}" destId="{C61D8DD9-E519-4815-8C90-20BC7740FE5E}" srcOrd="8" destOrd="0" presId="urn:microsoft.com/office/officeart/2005/8/layout/list1"/>
    <dgm:cxn modelId="{75F9A60A-8237-4B1F-A8BF-C79A1EA6ECBB}" type="presParOf" srcId="{C61D8DD9-E519-4815-8C90-20BC7740FE5E}" destId="{46BA1E5B-6FDB-4264-8086-77465C1F1A05}" srcOrd="0" destOrd="0" presId="urn:microsoft.com/office/officeart/2005/8/layout/list1"/>
    <dgm:cxn modelId="{BE4C6FF3-2B94-48AC-9AB8-F28F84E751E0}" type="presParOf" srcId="{C61D8DD9-E519-4815-8C90-20BC7740FE5E}" destId="{2413B0DC-1F43-4964-B794-6AB427E0247E}" srcOrd="1" destOrd="0" presId="urn:microsoft.com/office/officeart/2005/8/layout/list1"/>
    <dgm:cxn modelId="{2D0CBAE3-236B-4C6D-A46D-BF86DE5FDD37}" type="presParOf" srcId="{1EBDBEB9-1A5F-4E19-AB0A-049219ED8B1F}" destId="{BCEF2B4F-0E9F-4B96-894E-7E0B8EF3AA6C}" srcOrd="9" destOrd="0" presId="urn:microsoft.com/office/officeart/2005/8/layout/list1"/>
    <dgm:cxn modelId="{78C1B93D-0285-4F42-8F72-C916B96BEEA7}" type="presParOf" srcId="{1EBDBEB9-1A5F-4E19-AB0A-049219ED8B1F}" destId="{37E1C4B5-4D49-4640-A1D0-B901952A21D8}" srcOrd="10" destOrd="0" presId="urn:microsoft.com/office/officeart/2005/8/layout/list1"/>
    <dgm:cxn modelId="{A7D9309D-D27B-41F7-923F-5EFFE2766EB2}" type="presParOf" srcId="{1EBDBEB9-1A5F-4E19-AB0A-049219ED8B1F}" destId="{88D5C6BF-35ED-4C43-B066-2E7C0C155951}" srcOrd="11" destOrd="0" presId="urn:microsoft.com/office/officeart/2005/8/layout/list1"/>
    <dgm:cxn modelId="{14C98DCE-3320-43DB-BE65-1D8ABE860023}" type="presParOf" srcId="{1EBDBEB9-1A5F-4E19-AB0A-049219ED8B1F}" destId="{C8C10713-47BA-41A0-9A07-38888A61412D}" srcOrd="12" destOrd="0" presId="urn:microsoft.com/office/officeart/2005/8/layout/list1"/>
    <dgm:cxn modelId="{3574E697-5201-4520-8B4B-A2BF5A99933D}" type="presParOf" srcId="{C8C10713-47BA-41A0-9A07-38888A61412D}" destId="{1A83D5BA-D5E9-40C2-9AEF-ECEFEC8EBD52}" srcOrd="0" destOrd="0" presId="urn:microsoft.com/office/officeart/2005/8/layout/list1"/>
    <dgm:cxn modelId="{FCDF01E9-458A-4B7B-B24F-61B2D7F9B24B}" type="presParOf" srcId="{C8C10713-47BA-41A0-9A07-38888A61412D}" destId="{D5EC1843-23FF-4893-A623-D6AEFE3DFFEE}" srcOrd="1" destOrd="0" presId="urn:microsoft.com/office/officeart/2005/8/layout/list1"/>
    <dgm:cxn modelId="{7299CA6E-FDAC-4D63-982A-795CDD198C81}" type="presParOf" srcId="{1EBDBEB9-1A5F-4E19-AB0A-049219ED8B1F}" destId="{186FEEA7-49B8-467B-9A1C-975631D148CD}" srcOrd="13" destOrd="0" presId="urn:microsoft.com/office/officeart/2005/8/layout/list1"/>
    <dgm:cxn modelId="{1488D991-279F-494D-A8D1-B5F4BCFF53F5}" type="presParOf" srcId="{1EBDBEB9-1A5F-4E19-AB0A-049219ED8B1F}" destId="{6FE21CE6-5C12-43F7-AD65-6FD6FF87D391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0BED920-F55B-4499-952A-5C750A0A795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25E19961-648E-4467-8EFF-13C46C820BD8}">
      <dgm:prSet phldrT="[Texto]"/>
      <dgm:spPr/>
      <dgm:t>
        <a:bodyPr/>
        <a:lstStyle/>
        <a:p>
          <a:r>
            <a:rPr lang="en-US" dirty="0" err="1" smtClean="0"/>
            <a:t>Métodos</a:t>
          </a:r>
          <a:r>
            <a:rPr lang="en-US" dirty="0" smtClean="0"/>
            <a:t>  de </a:t>
          </a:r>
          <a:r>
            <a:rPr lang="en-US" dirty="0" err="1" smtClean="0"/>
            <a:t>Extracci</a:t>
          </a:r>
          <a:r>
            <a:rPr lang="" dirty="0" smtClean="0"/>
            <a:t>ó</a:t>
          </a:r>
          <a:r>
            <a:rPr lang="en-US" dirty="0" smtClean="0"/>
            <a:t>n</a:t>
          </a:r>
          <a:endParaRPr lang="es-ES" dirty="0"/>
        </a:p>
      </dgm:t>
    </dgm:pt>
    <dgm:pt modelId="{D99DA073-56B9-4BB6-9744-15C1FADC8262}" type="parTrans" cxnId="{301666E0-9D39-4B18-BC54-90EE5C2E7C4C}">
      <dgm:prSet/>
      <dgm:spPr/>
      <dgm:t>
        <a:bodyPr/>
        <a:lstStyle/>
        <a:p>
          <a:endParaRPr lang="es-ES"/>
        </a:p>
      </dgm:t>
    </dgm:pt>
    <dgm:pt modelId="{E65680F1-3668-4A06-832C-CD87AE0999DA}" type="sibTrans" cxnId="{301666E0-9D39-4B18-BC54-90EE5C2E7C4C}">
      <dgm:prSet/>
      <dgm:spPr/>
      <dgm:t>
        <a:bodyPr/>
        <a:lstStyle/>
        <a:p>
          <a:endParaRPr lang="es-ES"/>
        </a:p>
      </dgm:t>
    </dgm:pt>
    <dgm:pt modelId="{51658C4C-8E53-4E87-A8DB-55882B27DD76}">
      <dgm:prSet phldrT="[Texto]"/>
      <dgm:spPr/>
      <dgm:t>
        <a:bodyPr/>
        <a:lstStyle/>
        <a:p>
          <a:r>
            <a:rPr lang="en-US" dirty="0" err="1" smtClean="0"/>
            <a:t>Maxificaci</a:t>
          </a:r>
          <a:r>
            <a:rPr lang="" dirty="0" smtClean="0"/>
            <a:t>ó</a:t>
          </a:r>
          <a:r>
            <a:rPr lang="en-US" dirty="0" smtClean="0"/>
            <a:t>n de </a:t>
          </a:r>
          <a:r>
            <a:rPr lang="en-US" dirty="0" err="1" smtClean="0"/>
            <a:t>cultivos</a:t>
          </a:r>
          <a:endParaRPr lang="es-ES" dirty="0"/>
        </a:p>
      </dgm:t>
    </dgm:pt>
    <dgm:pt modelId="{ED4AB712-F230-4AF3-8C27-F0D85683FEBC}" type="parTrans" cxnId="{95355440-3B67-43FA-ACCB-A4979DFD4347}">
      <dgm:prSet/>
      <dgm:spPr/>
      <dgm:t>
        <a:bodyPr/>
        <a:lstStyle/>
        <a:p>
          <a:endParaRPr lang="es-ES"/>
        </a:p>
      </dgm:t>
    </dgm:pt>
    <dgm:pt modelId="{3B8334FE-4DD6-4371-B565-2413B2448223}" type="sibTrans" cxnId="{95355440-3B67-43FA-ACCB-A4979DFD4347}">
      <dgm:prSet/>
      <dgm:spPr/>
      <dgm:t>
        <a:bodyPr/>
        <a:lstStyle/>
        <a:p>
          <a:endParaRPr lang="es-ES"/>
        </a:p>
      </dgm:t>
    </dgm:pt>
    <dgm:pt modelId="{74BC5707-6F5B-41AF-9B5F-06E476D821CA}">
      <dgm:prSet phldrT="[Texto]"/>
      <dgm:spPr/>
      <dgm:t>
        <a:bodyPr/>
        <a:lstStyle/>
        <a:p>
          <a:r>
            <a:rPr lang="en-US" dirty="0" err="1" smtClean="0"/>
            <a:t>Obtenci</a:t>
          </a:r>
          <a:r>
            <a:rPr lang="" dirty="0" smtClean="0"/>
            <a:t>ó</a:t>
          </a:r>
          <a:r>
            <a:rPr lang="en-US" dirty="0" smtClean="0"/>
            <a:t>n de Bio combustible</a:t>
          </a:r>
          <a:endParaRPr lang="es-ES" dirty="0"/>
        </a:p>
      </dgm:t>
    </dgm:pt>
    <dgm:pt modelId="{3F10D42C-231F-4479-8916-BEEF045E7DDD}" type="parTrans" cxnId="{6B526B64-7614-43B8-9279-A35E17324172}">
      <dgm:prSet/>
      <dgm:spPr/>
      <dgm:t>
        <a:bodyPr/>
        <a:lstStyle/>
        <a:p>
          <a:endParaRPr lang="es-ES"/>
        </a:p>
      </dgm:t>
    </dgm:pt>
    <dgm:pt modelId="{306509BE-FE63-4E55-902A-EC0EBF1E1409}" type="sibTrans" cxnId="{6B526B64-7614-43B8-9279-A35E17324172}">
      <dgm:prSet/>
      <dgm:spPr/>
      <dgm:t>
        <a:bodyPr/>
        <a:lstStyle/>
        <a:p>
          <a:endParaRPr lang="es-ES"/>
        </a:p>
      </dgm:t>
    </dgm:pt>
    <dgm:pt modelId="{1597F748-EA99-446A-9EE5-D105FD23C8A5}">
      <dgm:prSet phldrT="[Texto]"/>
      <dgm:spPr/>
      <dgm:t>
        <a:bodyPr/>
        <a:lstStyle/>
        <a:p>
          <a:r>
            <a:rPr lang="en-US" dirty="0" err="1" smtClean="0"/>
            <a:t>Extracci</a:t>
          </a:r>
          <a:r>
            <a:rPr lang="" dirty="0" smtClean="0"/>
            <a:t>ó</a:t>
          </a:r>
          <a:r>
            <a:rPr lang="en-US" dirty="0" smtClean="0"/>
            <a:t>n de </a:t>
          </a:r>
          <a:r>
            <a:rPr lang="en-US" dirty="0" err="1" smtClean="0"/>
            <a:t>colorantes</a:t>
          </a:r>
          <a:r>
            <a:rPr lang="" dirty="0" smtClean="0"/>
            <a:t> (</a:t>
          </a:r>
          <a:r>
            <a:rPr lang="es-EC" dirty="0" err="1" smtClean="0"/>
            <a:t>astaxantina</a:t>
          </a:r>
          <a:r>
            <a:rPr lang="" dirty="0" smtClean="0"/>
            <a:t>)</a:t>
          </a:r>
          <a:endParaRPr lang="es-ES" dirty="0"/>
        </a:p>
      </dgm:t>
    </dgm:pt>
    <dgm:pt modelId="{CD50E9E4-8584-44C9-84A8-B84D9F80605D}" type="parTrans" cxnId="{BE14BA66-4136-436F-B8F2-B47DC16929A0}">
      <dgm:prSet/>
      <dgm:spPr/>
      <dgm:t>
        <a:bodyPr/>
        <a:lstStyle/>
        <a:p>
          <a:endParaRPr lang="es-ES"/>
        </a:p>
      </dgm:t>
    </dgm:pt>
    <dgm:pt modelId="{FF182776-2F6D-4BBA-8863-7165BFE50A57}" type="sibTrans" cxnId="{BE14BA66-4136-436F-B8F2-B47DC16929A0}">
      <dgm:prSet/>
      <dgm:spPr/>
      <dgm:t>
        <a:bodyPr/>
        <a:lstStyle/>
        <a:p>
          <a:endParaRPr lang="es-ES"/>
        </a:p>
      </dgm:t>
    </dgm:pt>
    <dgm:pt modelId="{1321E739-2A1E-494D-9535-B7F1BBCEB1DC}">
      <dgm:prSet phldrT="[Texto]"/>
      <dgm:spPr/>
      <dgm:t>
        <a:bodyPr/>
        <a:lstStyle/>
        <a:p>
          <a:r>
            <a:rPr lang="en-US" dirty="0" err="1" smtClean="0"/>
            <a:t>Inmovilizaci</a:t>
          </a:r>
          <a:r>
            <a:rPr lang="" dirty="0" smtClean="0"/>
            <a:t>ó</a:t>
          </a:r>
          <a:r>
            <a:rPr lang="en-US" dirty="0" smtClean="0"/>
            <a:t>n de </a:t>
          </a:r>
          <a:r>
            <a:rPr lang="en-US" dirty="0" err="1" smtClean="0"/>
            <a:t>Cultivos</a:t>
          </a:r>
          <a:r>
            <a:rPr lang="" smtClean="0"/>
            <a:t> (exoenzimas)</a:t>
          </a:r>
          <a:endParaRPr lang="es-ES" dirty="0"/>
        </a:p>
      </dgm:t>
    </dgm:pt>
    <dgm:pt modelId="{993723B5-1F9A-47B6-8C89-2CE39C20212F}" type="parTrans" cxnId="{5A67DC51-A71B-4F55-A941-A15F2E5FD3B2}">
      <dgm:prSet/>
      <dgm:spPr/>
      <dgm:t>
        <a:bodyPr/>
        <a:lstStyle/>
        <a:p>
          <a:endParaRPr lang="es-ES"/>
        </a:p>
      </dgm:t>
    </dgm:pt>
    <dgm:pt modelId="{A82F5E8F-F6A9-4A3C-B04D-4D9926D5BC15}" type="sibTrans" cxnId="{5A67DC51-A71B-4F55-A941-A15F2E5FD3B2}">
      <dgm:prSet/>
      <dgm:spPr/>
      <dgm:t>
        <a:bodyPr/>
        <a:lstStyle/>
        <a:p>
          <a:endParaRPr lang="es-ES"/>
        </a:p>
      </dgm:t>
    </dgm:pt>
    <dgm:pt modelId="{6DDD036D-B580-473F-B568-555B25D37B79}" type="pres">
      <dgm:prSet presAssocID="{90BED920-F55B-4499-952A-5C750A0A795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B433B745-5884-42E3-AA45-F170B8D3DCFA}" type="pres">
      <dgm:prSet presAssocID="{25E19961-648E-4467-8EFF-13C46C820BD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3829040-EDF2-499D-868F-E15B7B0764A0}" type="pres">
      <dgm:prSet presAssocID="{E65680F1-3668-4A06-832C-CD87AE0999DA}" presName="sibTrans" presStyleCnt="0"/>
      <dgm:spPr/>
    </dgm:pt>
    <dgm:pt modelId="{204F71A5-0E12-4005-A709-79558019D9E2}" type="pres">
      <dgm:prSet presAssocID="{51658C4C-8E53-4E87-A8DB-55882B27DD76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30651CC-51B8-4ECA-A380-C95FB0900C3C}" type="pres">
      <dgm:prSet presAssocID="{3B8334FE-4DD6-4371-B565-2413B2448223}" presName="sibTrans" presStyleCnt="0"/>
      <dgm:spPr/>
    </dgm:pt>
    <dgm:pt modelId="{E7175685-9D1F-4302-9B6E-78909467299E}" type="pres">
      <dgm:prSet presAssocID="{74BC5707-6F5B-41AF-9B5F-06E476D821CA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8067958-925A-4831-9D44-9DDB28E21C35}" type="pres">
      <dgm:prSet presAssocID="{306509BE-FE63-4E55-902A-EC0EBF1E1409}" presName="sibTrans" presStyleCnt="0"/>
      <dgm:spPr/>
    </dgm:pt>
    <dgm:pt modelId="{4665B58A-65F2-4F86-9528-CFA651B09487}" type="pres">
      <dgm:prSet presAssocID="{1597F748-EA99-446A-9EE5-D105FD23C8A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75E3EF1-AEE3-4766-BE8C-F864E4468239}" type="pres">
      <dgm:prSet presAssocID="{FF182776-2F6D-4BBA-8863-7165BFE50A57}" presName="sibTrans" presStyleCnt="0"/>
      <dgm:spPr/>
    </dgm:pt>
    <dgm:pt modelId="{14621CF1-E850-4CA1-88C6-ECC98B1B2BDC}" type="pres">
      <dgm:prSet presAssocID="{1321E739-2A1E-494D-9535-B7F1BBCEB1D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6B526B64-7614-43B8-9279-A35E17324172}" srcId="{90BED920-F55B-4499-952A-5C750A0A7958}" destId="{74BC5707-6F5B-41AF-9B5F-06E476D821CA}" srcOrd="2" destOrd="0" parTransId="{3F10D42C-231F-4479-8916-BEEF045E7DDD}" sibTransId="{306509BE-FE63-4E55-902A-EC0EBF1E1409}"/>
    <dgm:cxn modelId="{BE14BA66-4136-436F-B8F2-B47DC16929A0}" srcId="{90BED920-F55B-4499-952A-5C750A0A7958}" destId="{1597F748-EA99-446A-9EE5-D105FD23C8A5}" srcOrd="3" destOrd="0" parTransId="{CD50E9E4-8584-44C9-84A8-B84D9F80605D}" sibTransId="{FF182776-2F6D-4BBA-8863-7165BFE50A57}"/>
    <dgm:cxn modelId="{428216C3-B35A-48C5-B596-24457606C18E}" type="presOf" srcId="{25E19961-648E-4467-8EFF-13C46C820BD8}" destId="{B433B745-5884-42E3-AA45-F170B8D3DCFA}" srcOrd="0" destOrd="0" presId="urn:microsoft.com/office/officeart/2005/8/layout/default"/>
    <dgm:cxn modelId="{3D646709-6694-4BF7-A4E6-4C0CD502DC00}" type="presOf" srcId="{74BC5707-6F5B-41AF-9B5F-06E476D821CA}" destId="{E7175685-9D1F-4302-9B6E-78909467299E}" srcOrd="0" destOrd="0" presId="urn:microsoft.com/office/officeart/2005/8/layout/default"/>
    <dgm:cxn modelId="{5A67DC51-A71B-4F55-A941-A15F2E5FD3B2}" srcId="{90BED920-F55B-4499-952A-5C750A0A7958}" destId="{1321E739-2A1E-494D-9535-B7F1BBCEB1DC}" srcOrd="4" destOrd="0" parTransId="{993723B5-1F9A-47B6-8C89-2CE39C20212F}" sibTransId="{A82F5E8F-F6A9-4A3C-B04D-4D9926D5BC15}"/>
    <dgm:cxn modelId="{301666E0-9D39-4B18-BC54-90EE5C2E7C4C}" srcId="{90BED920-F55B-4499-952A-5C750A0A7958}" destId="{25E19961-648E-4467-8EFF-13C46C820BD8}" srcOrd="0" destOrd="0" parTransId="{D99DA073-56B9-4BB6-9744-15C1FADC8262}" sibTransId="{E65680F1-3668-4A06-832C-CD87AE0999DA}"/>
    <dgm:cxn modelId="{159856C3-C57D-4ABA-8EC2-FB11965E7AE1}" type="presOf" srcId="{1597F748-EA99-446A-9EE5-D105FD23C8A5}" destId="{4665B58A-65F2-4F86-9528-CFA651B09487}" srcOrd="0" destOrd="0" presId="urn:microsoft.com/office/officeart/2005/8/layout/default"/>
    <dgm:cxn modelId="{49903A47-4300-41A0-91F8-8B0252B1AFDB}" type="presOf" srcId="{90BED920-F55B-4499-952A-5C750A0A7958}" destId="{6DDD036D-B580-473F-B568-555B25D37B79}" srcOrd="0" destOrd="0" presId="urn:microsoft.com/office/officeart/2005/8/layout/default"/>
    <dgm:cxn modelId="{95355440-3B67-43FA-ACCB-A4979DFD4347}" srcId="{90BED920-F55B-4499-952A-5C750A0A7958}" destId="{51658C4C-8E53-4E87-A8DB-55882B27DD76}" srcOrd="1" destOrd="0" parTransId="{ED4AB712-F230-4AF3-8C27-F0D85683FEBC}" sibTransId="{3B8334FE-4DD6-4371-B565-2413B2448223}"/>
    <dgm:cxn modelId="{2C251369-E0A7-4830-84ED-D58E332683C6}" type="presOf" srcId="{51658C4C-8E53-4E87-A8DB-55882B27DD76}" destId="{204F71A5-0E12-4005-A709-79558019D9E2}" srcOrd="0" destOrd="0" presId="urn:microsoft.com/office/officeart/2005/8/layout/default"/>
    <dgm:cxn modelId="{62D825CB-92D4-4525-A05E-3192F1831732}" type="presOf" srcId="{1321E739-2A1E-494D-9535-B7F1BBCEB1DC}" destId="{14621CF1-E850-4CA1-88C6-ECC98B1B2BDC}" srcOrd="0" destOrd="0" presId="urn:microsoft.com/office/officeart/2005/8/layout/default"/>
    <dgm:cxn modelId="{DB44D16D-ABD2-4719-A054-C53D06C4A6C5}" type="presParOf" srcId="{6DDD036D-B580-473F-B568-555B25D37B79}" destId="{B433B745-5884-42E3-AA45-F170B8D3DCFA}" srcOrd="0" destOrd="0" presId="urn:microsoft.com/office/officeart/2005/8/layout/default"/>
    <dgm:cxn modelId="{55751268-E843-4451-8C48-6ED56C42CE54}" type="presParOf" srcId="{6DDD036D-B580-473F-B568-555B25D37B79}" destId="{43829040-EDF2-499D-868F-E15B7B0764A0}" srcOrd="1" destOrd="0" presId="urn:microsoft.com/office/officeart/2005/8/layout/default"/>
    <dgm:cxn modelId="{CF8F0D31-B85C-4F35-A8C4-11AE61ACB69F}" type="presParOf" srcId="{6DDD036D-B580-473F-B568-555B25D37B79}" destId="{204F71A5-0E12-4005-A709-79558019D9E2}" srcOrd="2" destOrd="0" presId="urn:microsoft.com/office/officeart/2005/8/layout/default"/>
    <dgm:cxn modelId="{AD9E7AEB-DF9D-4EB8-A38F-40BD91C6A2A6}" type="presParOf" srcId="{6DDD036D-B580-473F-B568-555B25D37B79}" destId="{930651CC-51B8-4ECA-A380-C95FB0900C3C}" srcOrd="3" destOrd="0" presId="urn:microsoft.com/office/officeart/2005/8/layout/default"/>
    <dgm:cxn modelId="{96B1989E-44FB-4CFF-91A6-5045CCF497C1}" type="presParOf" srcId="{6DDD036D-B580-473F-B568-555B25D37B79}" destId="{E7175685-9D1F-4302-9B6E-78909467299E}" srcOrd="4" destOrd="0" presId="urn:microsoft.com/office/officeart/2005/8/layout/default"/>
    <dgm:cxn modelId="{2317CB8F-F3F7-45E5-8987-9EC75B3DE8DA}" type="presParOf" srcId="{6DDD036D-B580-473F-B568-555B25D37B79}" destId="{28067958-925A-4831-9D44-9DDB28E21C35}" srcOrd="5" destOrd="0" presId="urn:microsoft.com/office/officeart/2005/8/layout/default"/>
    <dgm:cxn modelId="{2A0A7AEC-7ECE-41CE-917B-01BC8E9CABD2}" type="presParOf" srcId="{6DDD036D-B580-473F-B568-555B25D37B79}" destId="{4665B58A-65F2-4F86-9528-CFA651B09487}" srcOrd="6" destOrd="0" presId="urn:microsoft.com/office/officeart/2005/8/layout/default"/>
    <dgm:cxn modelId="{D374552D-4A2C-4433-A5ED-E8E741AAB235}" type="presParOf" srcId="{6DDD036D-B580-473F-B568-555B25D37B79}" destId="{575E3EF1-AEE3-4766-BE8C-F864E4468239}" srcOrd="7" destOrd="0" presId="urn:microsoft.com/office/officeart/2005/8/layout/default"/>
    <dgm:cxn modelId="{BBA4E0A2-C8FF-4DE0-ADD0-24409DD515BE}" type="presParOf" srcId="{6DDD036D-B580-473F-B568-555B25D37B79}" destId="{14621CF1-E850-4CA1-88C6-ECC98B1B2BDC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78701-6B16-4173-8591-2416FE49CF6B}" type="datetimeFigureOut">
              <a:rPr lang="es-ES" smtClean="0"/>
              <a:t>17/02/2014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CCA8-2D43-44E1-8C2E-2D58C4537D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20760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78701-6B16-4173-8591-2416FE49CF6B}" type="datetimeFigureOut">
              <a:rPr lang="es-ES" smtClean="0"/>
              <a:t>17/02/2014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CCA8-2D43-44E1-8C2E-2D58C4537D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91977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78701-6B16-4173-8591-2416FE49CF6B}" type="datetimeFigureOut">
              <a:rPr lang="es-ES" smtClean="0"/>
              <a:t>17/02/2014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CCA8-2D43-44E1-8C2E-2D58C4537D80}" type="slidenum">
              <a:rPr lang="es-ES" smtClean="0"/>
              <a:t>‹Nº›</a:t>
            </a:fld>
            <a:endParaRPr lang="es-E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582151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78701-6B16-4173-8591-2416FE49CF6B}" type="datetimeFigureOut">
              <a:rPr lang="es-ES" smtClean="0"/>
              <a:t>17/02/2014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CCA8-2D43-44E1-8C2E-2D58C4537D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2470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78701-6B16-4173-8591-2416FE49CF6B}" type="datetimeFigureOut">
              <a:rPr lang="es-ES" smtClean="0"/>
              <a:t>17/02/2014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CCA8-2D43-44E1-8C2E-2D58C4537D80}" type="slidenum">
              <a:rPr lang="es-ES" smtClean="0"/>
              <a:t>‹Nº›</a:t>
            </a:fld>
            <a:endParaRPr lang="es-E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872491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78701-6B16-4173-8591-2416FE49CF6B}" type="datetimeFigureOut">
              <a:rPr lang="es-ES" smtClean="0"/>
              <a:t>17/02/2014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CCA8-2D43-44E1-8C2E-2D58C4537D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388033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78701-6B16-4173-8591-2416FE49CF6B}" type="datetimeFigureOut">
              <a:rPr lang="es-ES" smtClean="0"/>
              <a:t>17/02/2014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CCA8-2D43-44E1-8C2E-2D58C4537D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238150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78701-6B16-4173-8591-2416FE49CF6B}" type="datetimeFigureOut">
              <a:rPr lang="es-ES" smtClean="0"/>
              <a:t>17/02/2014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CCA8-2D43-44E1-8C2E-2D58C4537D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26905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78701-6B16-4173-8591-2416FE49CF6B}" type="datetimeFigureOut">
              <a:rPr lang="es-ES" smtClean="0"/>
              <a:t>17/02/2014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CCA8-2D43-44E1-8C2E-2D58C4537D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2527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78701-6B16-4173-8591-2416FE49CF6B}" type="datetimeFigureOut">
              <a:rPr lang="es-ES" smtClean="0"/>
              <a:t>17/02/2014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CCA8-2D43-44E1-8C2E-2D58C4537D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30700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78701-6B16-4173-8591-2416FE49CF6B}" type="datetimeFigureOut">
              <a:rPr lang="es-ES" smtClean="0"/>
              <a:t>17/02/2014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CCA8-2D43-44E1-8C2E-2D58C4537D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3803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78701-6B16-4173-8591-2416FE49CF6B}" type="datetimeFigureOut">
              <a:rPr lang="es-ES" smtClean="0"/>
              <a:t>17/02/2014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CCA8-2D43-44E1-8C2E-2D58C4537D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11778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78701-6B16-4173-8591-2416FE49CF6B}" type="datetimeFigureOut">
              <a:rPr lang="es-ES" smtClean="0"/>
              <a:t>17/02/2014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CCA8-2D43-44E1-8C2E-2D58C4537D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4185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78701-6B16-4173-8591-2416FE49CF6B}" type="datetimeFigureOut">
              <a:rPr lang="es-ES" smtClean="0"/>
              <a:t>17/02/2014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CCA8-2D43-44E1-8C2E-2D58C4537D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4538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78701-6B16-4173-8591-2416FE49CF6B}" type="datetimeFigureOut">
              <a:rPr lang="es-ES" smtClean="0"/>
              <a:t>17/02/2014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CCA8-2D43-44E1-8C2E-2D58C4537D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38190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78701-6B16-4173-8591-2416FE49CF6B}" type="datetimeFigureOut">
              <a:rPr lang="es-ES" smtClean="0"/>
              <a:t>17/02/2014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CCA8-2D43-44E1-8C2E-2D58C4537D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83283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78701-6B16-4173-8591-2416FE49CF6B}" type="datetimeFigureOut">
              <a:rPr lang="es-ES" smtClean="0"/>
              <a:t>17/02/2014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B86CCA8-2D43-44E1-8C2E-2D58C4537D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23856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file:///E:\Fotos\Viaje%20Antartida%20Moni\Muestras%20y%20laboratorio\Iglu\20140211164438.m2t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860118"/>
            <a:ext cx="9144000" cy="2387600"/>
          </a:xfrm>
        </p:spPr>
        <p:txBody>
          <a:bodyPr>
            <a:normAutofit/>
          </a:bodyPr>
          <a:lstStyle/>
          <a:p>
            <a:r>
              <a:rPr lang="es-ES" dirty="0"/>
              <a:t/>
            </a:r>
            <a:br>
              <a:rPr lang="es-ES" dirty="0"/>
            </a:b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83225" y="3276383"/>
            <a:ext cx="9144000" cy="1655762"/>
          </a:xfrm>
        </p:spPr>
        <p:txBody>
          <a:bodyPr/>
          <a:lstStyle/>
          <a:p>
            <a:pPr algn="ctr"/>
            <a:r>
              <a:rPr lang="es-ES" b="1" dirty="0"/>
              <a:t> </a:t>
            </a:r>
            <a:r>
              <a:rPr lang="es-ES" dirty="0"/>
              <a:t/>
            </a:r>
            <a:br>
              <a:rPr lang="es-ES" dirty="0"/>
            </a:br>
            <a:r>
              <a:rPr lang="es-EC" dirty="0"/>
              <a:t>EVALUACIÓN DE ALGAS PSICRÓFILAS ANTÁRTICAS COMO POSIBLE FUENTE DE ENERGÍA RENOVABLE</a:t>
            </a:r>
            <a:endParaRPr lang="es-ES" dirty="0"/>
          </a:p>
        </p:txBody>
      </p:sp>
      <p:sp>
        <p:nvSpPr>
          <p:cNvPr id="4" name="Rectángulo 3"/>
          <p:cNvSpPr/>
          <p:nvPr/>
        </p:nvSpPr>
        <p:spPr>
          <a:xfrm>
            <a:off x="1523998" y="2091392"/>
            <a:ext cx="7862455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s-EC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MINSTERIO DE DEFENSA NACIONAL</a:t>
            </a:r>
            <a:endParaRPr lang="es-E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s-EC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INSTITUTO ANTÁRTICO ECUATORIANO</a:t>
            </a:r>
            <a:endParaRPr lang="es-E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s-EC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GUAYAQUIL</a:t>
            </a:r>
            <a:endParaRPr lang="es-ES" sz="2400" dirty="0"/>
          </a:p>
        </p:txBody>
      </p:sp>
      <p:pic>
        <p:nvPicPr>
          <p:cNvPr id="5" name="Imagen 4" descr="sin fond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8029" y="85945"/>
            <a:ext cx="2460480" cy="1940283"/>
          </a:xfrm>
          <a:prstGeom prst="rect">
            <a:avLst/>
          </a:prstGeom>
          <a:noFill/>
          <a:ln w="9525" algn="in">
            <a:miter lim="800000"/>
            <a:headEnd/>
            <a:tailEnd/>
          </a:ln>
        </p:spPr>
      </p:pic>
      <p:pic>
        <p:nvPicPr>
          <p:cNvPr id="6" name="0 Imagen" descr="UCE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3225" y="4510492"/>
            <a:ext cx="1841155" cy="1661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ángulo 6"/>
          <p:cNvSpPr/>
          <p:nvPr/>
        </p:nvSpPr>
        <p:spPr>
          <a:xfrm>
            <a:off x="3380509" y="4722481"/>
            <a:ext cx="6096000" cy="10064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s-EC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FACULTAD DE CIENCIAS QUÍMICAS</a:t>
            </a:r>
            <a:endParaRPr lang="es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s-EC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UNIVERSIDAD CENTRAL DEL ECUADOR</a:t>
            </a:r>
            <a:endParaRPr lang="es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b="1" kern="0" dirty="0">
                <a:latin typeface="Arial" panose="020B0604020202020204" pitchFamily="34" charset="0"/>
                <a:ea typeface="Times New Roman" panose="02020603050405020304" pitchFamily="18" charset="0"/>
              </a:rPr>
              <a:t>QUITO</a:t>
            </a:r>
            <a:endParaRPr lang="es-ES" sz="2000" b="1" kern="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863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7800" y="2159000"/>
            <a:ext cx="3606800" cy="3019450"/>
          </a:xfrm>
        </p:spPr>
        <p:txBody>
          <a:bodyPr/>
          <a:lstStyle/>
          <a:p>
            <a:r>
              <a:rPr lang="en-US" dirty="0" smtClean="0"/>
              <a:t>Bio-</a:t>
            </a:r>
            <a:r>
              <a:rPr lang="en-US" dirty="0" err="1" smtClean="0"/>
              <a:t>ensayo</a:t>
            </a:r>
            <a:r>
              <a:rPr lang="en-US" dirty="0" smtClean="0"/>
              <a:t> con Agua Residual </a:t>
            </a:r>
            <a:r>
              <a:rPr lang="en-US" dirty="0" err="1" smtClean="0"/>
              <a:t>Fotobiorreactor</a:t>
            </a:r>
            <a:endParaRPr lang="es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8" t="-2691" b="-1"/>
          <a:stretch/>
        </p:blipFill>
        <p:spPr>
          <a:xfrm rot="5400000">
            <a:off x="3796693" y="1554879"/>
            <a:ext cx="5353688" cy="4738254"/>
          </a:xfrm>
        </p:spPr>
      </p:pic>
    </p:spTree>
    <p:extLst>
      <p:ext uri="{BB962C8B-B14F-4D97-AF65-F5344CB8AC3E}">
        <p14:creationId xmlns:p14="http://schemas.microsoft.com/office/powerpoint/2010/main" val="3859382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" dirty="0" smtClean="0"/>
              <a:t>Caracterización agua</a:t>
            </a:r>
            <a:endParaRPr lang="es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890" y="696678"/>
            <a:ext cx="4519107" cy="3389330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918" y="3473160"/>
            <a:ext cx="4000502" cy="300037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63273" y="2066347"/>
            <a:ext cx="4112490" cy="3084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3951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Cuantificación</a:t>
            </a:r>
            <a:r>
              <a:rPr lang="en-US" dirty="0" smtClean="0"/>
              <a:t> e </a:t>
            </a:r>
            <a:r>
              <a:rPr lang="en-US" dirty="0" err="1" smtClean="0"/>
              <a:t>Identificación</a:t>
            </a:r>
            <a:endParaRPr lang="es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2043401"/>
            <a:ext cx="3941233" cy="2955925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8581" y="1596737"/>
            <a:ext cx="4271433" cy="320357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27" t="18253" r="44280" b="4627"/>
          <a:stretch/>
        </p:blipFill>
        <p:spPr>
          <a:xfrm rot="16200000">
            <a:off x="4946072" y="4405746"/>
            <a:ext cx="1454728" cy="3117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0175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Crecimiento</a:t>
            </a:r>
            <a:r>
              <a:rPr lang="en-US" dirty="0" smtClean="0"/>
              <a:t> </a:t>
            </a:r>
            <a:r>
              <a:rPr lang="en-US" dirty="0" err="1" smtClean="0"/>
              <a:t>celular</a:t>
            </a:r>
            <a:endParaRPr lang="es-ES" dirty="0"/>
          </a:p>
        </p:txBody>
      </p:sp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1177317"/>
              </p:ext>
            </p:extLst>
          </p:nvPr>
        </p:nvGraphicFramePr>
        <p:xfrm>
          <a:off x="677334" y="1638300"/>
          <a:ext cx="7793566" cy="4813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18593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Crecimiento</a:t>
            </a:r>
            <a:r>
              <a:rPr lang="en-US" dirty="0" smtClean="0"/>
              <a:t> </a:t>
            </a:r>
            <a:r>
              <a:rPr lang="en-US" dirty="0" err="1" smtClean="0"/>
              <a:t>Celular</a:t>
            </a:r>
            <a:endParaRPr lang="es-ES" dirty="0"/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0164165"/>
              </p:ext>
            </p:extLst>
          </p:nvPr>
        </p:nvGraphicFramePr>
        <p:xfrm>
          <a:off x="677335" y="1641765"/>
          <a:ext cx="8596668" cy="4468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901456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Crecimiento</a:t>
            </a:r>
            <a:r>
              <a:rPr lang="en-US" dirty="0" smtClean="0"/>
              <a:t> </a:t>
            </a:r>
            <a:r>
              <a:rPr lang="en-US" dirty="0" err="1" smtClean="0"/>
              <a:t>celular</a:t>
            </a:r>
            <a:endParaRPr lang="es-ES" dirty="0"/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6540269"/>
              </p:ext>
            </p:extLst>
          </p:nvPr>
        </p:nvGraphicFramePr>
        <p:xfrm>
          <a:off x="935182" y="1745673"/>
          <a:ext cx="8306043" cy="4405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364736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Tercera</a:t>
            </a:r>
            <a:r>
              <a:rPr lang="en-US" dirty="0" smtClean="0"/>
              <a:t> </a:t>
            </a:r>
            <a:r>
              <a:rPr lang="en-US" dirty="0" err="1" smtClean="0"/>
              <a:t>Etapa</a:t>
            </a:r>
            <a:endParaRPr lang="es-ES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2329545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505116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slidesharecdn.com/perspectivasdelabiotecnologaambientalenelmundo-120821220118-phpapp01/95/slide-19-728.jpg?134560455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82" t="64630" r="34940" b="14718"/>
          <a:stretch/>
        </p:blipFill>
        <p:spPr bwMode="auto">
          <a:xfrm>
            <a:off x="207817" y="365125"/>
            <a:ext cx="11585865" cy="6499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64571" y="4495800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Gracias</a:t>
            </a:r>
            <a:endParaRPr lang="es-ES" sz="96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19514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Hipótesis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77334" y="1765734"/>
            <a:ext cx="8596668" cy="3880773"/>
          </a:xfrm>
        </p:spPr>
        <p:txBody>
          <a:bodyPr/>
          <a:lstStyle/>
          <a:p>
            <a:pPr algn="just"/>
            <a:r>
              <a:rPr lang="es-ES" i="1" dirty="0"/>
              <a:t>Las algas </a:t>
            </a:r>
            <a:r>
              <a:rPr lang="es-ES" i="1" dirty="0" err="1"/>
              <a:t>psicrófilas</a:t>
            </a:r>
            <a:r>
              <a:rPr lang="es-ES" i="1" dirty="0"/>
              <a:t> antárticas producen aceite con el que pueda sintetizarse un combustible ecológico renovable para sustituir al </a:t>
            </a:r>
            <a:r>
              <a:rPr lang="es-ES" i="1" dirty="0" err="1"/>
              <a:t>diesel</a:t>
            </a:r>
            <a:r>
              <a:rPr lang="es-ES" i="1" dirty="0"/>
              <a:t> en la Estación Científica Ecuatoriana Pedro Vicente Maldonado.</a:t>
            </a:r>
            <a:endParaRPr lang="es-ES" dirty="0"/>
          </a:p>
        </p:txBody>
      </p:sp>
      <p:pic>
        <p:nvPicPr>
          <p:cNvPr id="4" name="Imagen 3" descr="C:\Users\Monilusalas\Desktop\fotos micro\Micro 2 Verde Isla Barrientos 21e 0355271, 3077590\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11" y="3073029"/>
            <a:ext cx="4911870" cy="327313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83" t="17062" r="37108" b="38562"/>
          <a:stretch/>
        </p:blipFill>
        <p:spPr>
          <a:xfrm>
            <a:off x="5818910" y="3141563"/>
            <a:ext cx="3823421" cy="320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481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Objetivo General</a:t>
            </a:r>
            <a:endParaRPr lang="es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8355" y="2395119"/>
            <a:ext cx="4522124" cy="3391593"/>
          </a:xfrm>
        </p:spPr>
      </p:pic>
      <p:sp>
        <p:nvSpPr>
          <p:cNvPr id="3" name="Rectángulo 2"/>
          <p:cNvSpPr/>
          <p:nvPr/>
        </p:nvSpPr>
        <p:spPr>
          <a:xfrm>
            <a:off x="439882" y="1561171"/>
            <a:ext cx="5098473" cy="2613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s-E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Determinar el uso potencial de algas </a:t>
            </a:r>
            <a:r>
              <a:rPr lang="es-E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psicrófilas</a:t>
            </a:r>
            <a:r>
              <a:rPr lang="es-E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antárticas como fuente alternativa de energía renovable para sustituir el uso de combustibles fósiles en la Estación Científica Ecuatoriana Pedro Vicente Maldonado.</a:t>
            </a:r>
            <a:endParaRPr lang="es-E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00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Objetivos</a:t>
            </a:r>
            <a:r>
              <a:rPr lang="en-US" dirty="0" smtClean="0"/>
              <a:t> </a:t>
            </a:r>
            <a:r>
              <a:rPr lang="en-US" dirty="0" err="1" smtClean="0"/>
              <a:t>Específicos</a:t>
            </a:r>
            <a:r>
              <a:rPr lang="en-US" dirty="0" smtClean="0"/>
              <a:t> </a:t>
            </a:r>
            <a:endParaRPr lang="es-ES" dirty="0"/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866626779"/>
              </p:ext>
            </p:extLst>
          </p:nvPr>
        </p:nvGraphicFramePr>
        <p:xfrm>
          <a:off x="592282" y="1350818"/>
          <a:ext cx="8681720" cy="50707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52750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Primera</a:t>
            </a:r>
            <a:r>
              <a:rPr lang="en-US" dirty="0" smtClean="0"/>
              <a:t> </a:t>
            </a:r>
            <a:r>
              <a:rPr lang="en-US" dirty="0" err="1" smtClean="0"/>
              <a:t>Etapa</a:t>
            </a:r>
            <a:endParaRPr lang="es-ES" dirty="0"/>
          </a:p>
        </p:txBody>
      </p:sp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0841878"/>
              </p:ext>
            </p:extLst>
          </p:nvPr>
        </p:nvGraphicFramePr>
        <p:xfrm>
          <a:off x="820881" y="1865745"/>
          <a:ext cx="4759036" cy="3325880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2379518"/>
                <a:gridCol w="2379518"/>
              </a:tblGrid>
              <a:tr h="466050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 </a:t>
                      </a:r>
                      <a:r>
                        <a:rPr lang="es-EC" sz="2000" dirty="0">
                          <a:effectLst/>
                        </a:rPr>
                        <a:t>Tabla 1. Registro de divisiones y géneros de algas recolectadas en la Antártida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3275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2000">
                          <a:effectLst/>
                        </a:rPr>
                        <a:t>División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2000">
                          <a:effectLst/>
                        </a:rPr>
                        <a:t>Géneros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7506"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2000" dirty="0" err="1">
                          <a:effectLst/>
                        </a:rPr>
                        <a:t>Chlorophyta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2000">
                          <a:effectLst/>
                        </a:rPr>
                        <a:t>Chlorella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7506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2000" dirty="0" err="1">
                          <a:effectLst/>
                        </a:rPr>
                        <a:t>Chlorococcum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7506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2000">
                          <a:effectLst/>
                        </a:rPr>
                        <a:t>Haematococcus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7506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2000">
                          <a:effectLst/>
                        </a:rPr>
                        <a:t>Stichococcus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7506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2000">
                          <a:effectLst/>
                        </a:rPr>
                        <a:t>Bacillariophyta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2000">
                          <a:effectLst/>
                        </a:rPr>
                        <a:t>Navicula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7506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2000" dirty="0" err="1">
                          <a:effectLst/>
                        </a:rPr>
                        <a:t>Gomphonema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4" name="Imagen 3" descr="C:\Users\Monilusalas\Desktop\fotos micro\Bahia Chile cementerio Rojas\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0" t="12144" r="18069" b="12649"/>
          <a:stretch/>
        </p:blipFill>
        <p:spPr bwMode="auto">
          <a:xfrm>
            <a:off x="5914353" y="2119746"/>
            <a:ext cx="3719945" cy="272241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3968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063552" y="332656"/>
            <a:ext cx="172819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/>
              <a:t>Procesamiento</a:t>
            </a:r>
          </a:p>
        </p:txBody>
      </p:sp>
      <p:sp>
        <p:nvSpPr>
          <p:cNvPr id="3" name="2 Flecha derecha"/>
          <p:cNvSpPr/>
          <p:nvPr/>
        </p:nvSpPr>
        <p:spPr>
          <a:xfrm>
            <a:off x="3935760" y="476672"/>
            <a:ext cx="288032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4" name="3 CuadroTexto"/>
          <p:cNvSpPr txBox="1"/>
          <p:nvPr/>
        </p:nvSpPr>
        <p:spPr>
          <a:xfrm>
            <a:off x="4367808" y="33265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dirty="0"/>
              <a:t>Microalgas</a:t>
            </a:r>
          </a:p>
        </p:txBody>
      </p:sp>
      <p:graphicFrame>
        <p:nvGraphicFramePr>
          <p:cNvPr id="7" name="1 Gráfico"/>
          <p:cNvGraphicFramePr/>
          <p:nvPr>
            <p:extLst>
              <p:ext uri="{D42A27DB-BD31-4B8C-83A1-F6EECF244321}">
                <p14:modId xmlns:p14="http://schemas.microsoft.com/office/powerpoint/2010/main" val="82586418"/>
              </p:ext>
            </p:extLst>
          </p:nvPr>
        </p:nvGraphicFramePr>
        <p:xfrm>
          <a:off x="1087535" y="959217"/>
          <a:ext cx="8136904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9774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Segunda</a:t>
            </a:r>
            <a:r>
              <a:rPr lang="en-US" dirty="0" smtClean="0"/>
              <a:t> </a:t>
            </a:r>
            <a:r>
              <a:rPr lang="en-US" dirty="0" err="1" smtClean="0"/>
              <a:t>Etapa</a:t>
            </a:r>
            <a:endParaRPr lang="es-ES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7068" t="19829" r="15950" b="9764"/>
          <a:stretch/>
        </p:blipFill>
        <p:spPr>
          <a:xfrm>
            <a:off x="1672935" y="1278082"/>
            <a:ext cx="6809979" cy="5278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2720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Metodología</a:t>
            </a:r>
            <a:endParaRPr lang="es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500" y="893330"/>
            <a:ext cx="3632199" cy="2724149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972" y="3722254"/>
            <a:ext cx="3893127" cy="291984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70218" y="2090561"/>
            <a:ext cx="3392308" cy="25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021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7334" y="588818"/>
            <a:ext cx="8596668" cy="1320800"/>
          </a:xfrm>
        </p:spPr>
        <p:txBody>
          <a:bodyPr/>
          <a:lstStyle/>
          <a:p>
            <a:r>
              <a:rPr lang="en-US" dirty="0" err="1"/>
              <a:t>Cultivo</a:t>
            </a:r>
            <a:r>
              <a:rPr lang="en-US" dirty="0"/>
              <a:t> de Micro </a:t>
            </a:r>
            <a:r>
              <a:rPr lang="en-US" dirty="0" err="1"/>
              <a:t>algas</a:t>
            </a:r>
            <a:r>
              <a:rPr lang="en-US" dirty="0"/>
              <a:t> </a:t>
            </a:r>
            <a:r>
              <a:rPr lang="en-US" dirty="0" err="1"/>
              <a:t>Módulo</a:t>
            </a:r>
            <a:r>
              <a:rPr lang="en-US" dirty="0">
                <a:hlinkClick r:id="rId2" action="ppaction://hlinkfile"/>
              </a:rPr>
              <a:t> 5</a:t>
            </a:r>
            <a:r>
              <a:rPr lang="en-US" dirty="0"/>
              <a:t/>
            </a:r>
            <a:br>
              <a:rPr lang="en-US" dirty="0"/>
            </a:b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77334" y="1930400"/>
            <a:ext cx="8596668" cy="3880773"/>
          </a:xfrm>
        </p:spPr>
        <p:txBody>
          <a:bodyPr/>
          <a:lstStyle/>
          <a:p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5775" y="2970141"/>
            <a:ext cx="4173105" cy="312982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18301" y="2870379"/>
            <a:ext cx="4287118" cy="321533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01" b="898"/>
          <a:stretch/>
        </p:blipFill>
        <p:spPr>
          <a:xfrm>
            <a:off x="4225395" y="3277582"/>
            <a:ext cx="2900642" cy="2767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7377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626</TotalTime>
  <Words>254</Words>
  <Application>Microsoft Office PowerPoint</Application>
  <PresentationFormat>Panorámica</PresentationFormat>
  <Paragraphs>59</Paragraphs>
  <Slides>17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3" baseType="lpstr">
      <vt:lpstr>Arial</vt:lpstr>
      <vt:lpstr>Calibri</vt:lpstr>
      <vt:lpstr>Times New Roman</vt:lpstr>
      <vt:lpstr>Trebuchet MS</vt:lpstr>
      <vt:lpstr>Wingdings 3</vt:lpstr>
      <vt:lpstr>Faceta</vt:lpstr>
      <vt:lpstr> </vt:lpstr>
      <vt:lpstr>Hipótesis</vt:lpstr>
      <vt:lpstr>Objetivo General</vt:lpstr>
      <vt:lpstr>Objetivos Específicos </vt:lpstr>
      <vt:lpstr>Primera Etapa</vt:lpstr>
      <vt:lpstr>Presentación de PowerPoint</vt:lpstr>
      <vt:lpstr>Segunda Etapa</vt:lpstr>
      <vt:lpstr>Metodología</vt:lpstr>
      <vt:lpstr>Cultivo de Micro algas Módulo 5 </vt:lpstr>
      <vt:lpstr>Bio-ensayo con Agua Residual Fotobiorreactor</vt:lpstr>
      <vt:lpstr>Caracterización agua</vt:lpstr>
      <vt:lpstr>Cuantificación e Identificación</vt:lpstr>
      <vt:lpstr>Crecimiento celular</vt:lpstr>
      <vt:lpstr>Crecimiento Celular</vt:lpstr>
      <vt:lpstr>Crecimiento celular</vt:lpstr>
      <vt:lpstr>Tercera Etapa</vt:lpstr>
      <vt:lpstr>Gracias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Windows User</dc:creator>
  <cp:lastModifiedBy>Windows User</cp:lastModifiedBy>
  <cp:revision>21</cp:revision>
  <dcterms:created xsi:type="dcterms:W3CDTF">2014-02-08T01:55:24Z</dcterms:created>
  <dcterms:modified xsi:type="dcterms:W3CDTF">2014-02-17T12:02:11Z</dcterms:modified>
</cp:coreProperties>
</file>