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69" r:id="rId3"/>
    <p:sldId id="258" r:id="rId4"/>
    <p:sldId id="260" r:id="rId5"/>
    <p:sldId id="268" r:id="rId6"/>
    <p:sldId id="261" r:id="rId7"/>
    <p:sldId id="271" r:id="rId8"/>
    <p:sldId id="272" r:id="rId9"/>
    <p:sldId id="282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70" r:id="rId19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0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F42348-0E43-4B22-BE9E-EFA8CD4A6624}" type="datetimeFigureOut">
              <a:rPr lang="es-EC" smtClean="0"/>
              <a:pPr/>
              <a:t>17/02/2014</a:t>
            </a:fld>
            <a:endParaRPr lang="es-EC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2D7FE-CC25-4EF7-B370-3891B661F4D4}" type="slidenum">
              <a:rPr lang="es-EC" smtClean="0"/>
              <a:pPr/>
              <a:t>‹Nº›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</a:t>
            </a:fld>
            <a:endParaRPr lang="es-EC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D013E9-79B7-4B05-9A89-5D18C81FB9DB}" type="slidenum">
              <a:rPr lang="es-EC" smtClean="0"/>
              <a:pPr/>
              <a:t>10</a:t>
            </a:fld>
            <a:endParaRPr lang="es-EC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D013E9-79B7-4B05-9A89-5D18C81FB9DB}" type="slidenum">
              <a:rPr lang="es-EC" smtClean="0"/>
              <a:pPr/>
              <a:t>11</a:t>
            </a:fld>
            <a:endParaRPr lang="es-EC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D013E9-79B7-4B05-9A89-5D18C81FB9DB}" type="slidenum">
              <a:rPr lang="es-EC" smtClean="0"/>
              <a:pPr/>
              <a:t>12</a:t>
            </a:fld>
            <a:endParaRPr lang="es-EC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D013E9-79B7-4B05-9A89-5D18C81FB9DB}" type="slidenum">
              <a:rPr lang="es-EC" smtClean="0"/>
              <a:pPr/>
              <a:t>13</a:t>
            </a:fld>
            <a:endParaRPr lang="es-EC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D013E9-79B7-4B05-9A89-5D18C81FB9DB}" type="slidenum">
              <a:rPr lang="es-EC" smtClean="0"/>
              <a:pPr/>
              <a:t>14</a:t>
            </a:fld>
            <a:endParaRPr lang="es-EC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D013E9-79B7-4B05-9A89-5D18C81FB9DB}" type="slidenum">
              <a:rPr lang="es-EC" smtClean="0"/>
              <a:pPr/>
              <a:t>15</a:t>
            </a:fld>
            <a:endParaRPr lang="es-EC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D013E9-79B7-4B05-9A89-5D18C81FB9DB}" type="slidenum">
              <a:rPr lang="es-EC" smtClean="0"/>
              <a:pPr/>
              <a:t>16</a:t>
            </a:fld>
            <a:endParaRPr lang="es-EC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D013E9-79B7-4B05-9A89-5D18C81FB9DB}" type="slidenum">
              <a:rPr lang="es-EC" smtClean="0"/>
              <a:pPr/>
              <a:t>17</a:t>
            </a:fld>
            <a:endParaRPr lang="es-EC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18</a:t>
            </a:fld>
            <a:endParaRPr lang="es-EC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AECA3F-F310-4FDF-99DD-B81D068F2D47}" type="slidenum">
              <a:rPr lang="es-EC" smtClean="0"/>
              <a:pPr/>
              <a:t>2</a:t>
            </a:fld>
            <a:endParaRPr lang="es-EC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</a:t>
            </a:fld>
            <a:endParaRPr lang="es-EC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AECA3F-F310-4FDF-99DD-B81D068F2D47}" type="slidenum">
              <a:rPr lang="es-EC" smtClean="0"/>
              <a:pPr/>
              <a:t>4</a:t>
            </a:fld>
            <a:endParaRPr lang="es-EC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854661-E9B8-4543-A50B-6FF2DBD9D0C9}" type="slidenum">
              <a:rPr lang="es-EC" smtClean="0"/>
              <a:pPr/>
              <a:t>5</a:t>
            </a:fld>
            <a:endParaRPr lang="es-EC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6</a:t>
            </a:fld>
            <a:endParaRPr lang="es-EC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2D7FE-CC25-4EF7-B370-3891B661F4D4}" type="slidenum">
              <a:rPr lang="es-EC" smtClean="0"/>
              <a:pPr/>
              <a:t>7</a:t>
            </a:fld>
            <a:endParaRPr lang="es-EC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2D7FE-CC25-4EF7-B370-3891B661F4D4}" type="slidenum">
              <a:rPr lang="es-EC" smtClean="0"/>
              <a:pPr/>
              <a:t>8</a:t>
            </a:fld>
            <a:endParaRPr lang="es-EC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2D7FE-CC25-4EF7-B370-3891B661F4D4}" type="slidenum">
              <a:rPr lang="es-EC" smtClean="0"/>
              <a:pPr/>
              <a:t>9</a:t>
            </a:fld>
            <a:endParaRPr lang="es-EC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1457-0CDE-4388-920B-25F23855C476}" type="datetimeFigureOut">
              <a:rPr lang="es-EC" smtClean="0"/>
              <a:pPr/>
              <a:t>17/02/2014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715F0-C90B-4DA3-BBC6-FEEDA887C776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1457-0CDE-4388-920B-25F23855C476}" type="datetimeFigureOut">
              <a:rPr lang="es-EC" smtClean="0"/>
              <a:pPr/>
              <a:t>17/02/2014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715F0-C90B-4DA3-BBC6-FEEDA887C776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1457-0CDE-4388-920B-25F23855C476}" type="datetimeFigureOut">
              <a:rPr lang="es-EC" smtClean="0"/>
              <a:pPr/>
              <a:t>17/02/2014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715F0-C90B-4DA3-BBC6-FEEDA887C776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1457-0CDE-4388-920B-25F23855C476}" type="datetimeFigureOut">
              <a:rPr lang="es-EC" smtClean="0"/>
              <a:pPr/>
              <a:t>17/02/2014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715F0-C90B-4DA3-BBC6-FEEDA887C776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1457-0CDE-4388-920B-25F23855C476}" type="datetimeFigureOut">
              <a:rPr lang="es-EC" smtClean="0"/>
              <a:pPr/>
              <a:t>17/02/2014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715F0-C90B-4DA3-BBC6-FEEDA887C776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1457-0CDE-4388-920B-25F23855C476}" type="datetimeFigureOut">
              <a:rPr lang="es-EC" smtClean="0"/>
              <a:pPr/>
              <a:t>17/02/2014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715F0-C90B-4DA3-BBC6-FEEDA887C776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1457-0CDE-4388-920B-25F23855C476}" type="datetimeFigureOut">
              <a:rPr lang="es-EC" smtClean="0"/>
              <a:pPr/>
              <a:t>17/02/2014</a:t>
            </a:fld>
            <a:endParaRPr lang="es-EC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715F0-C90B-4DA3-BBC6-FEEDA887C776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1457-0CDE-4388-920B-25F23855C476}" type="datetimeFigureOut">
              <a:rPr lang="es-EC" smtClean="0"/>
              <a:pPr/>
              <a:t>17/02/2014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715F0-C90B-4DA3-BBC6-FEEDA887C776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1457-0CDE-4388-920B-25F23855C476}" type="datetimeFigureOut">
              <a:rPr lang="es-EC" smtClean="0"/>
              <a:pPr/>
              <a:t>17/02/2014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715F0-C90B-4DA3-BBC6-FEEDA887C776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1457-0CDE-4388-920B-25F23855C476}" type="datetimeFigureOut">
              <a:rPr lang="es-EC" smtClean="0"/>
              <a:pPr/>
              <a:t>17/02/2014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715F0-C90B-4DA3-BBC6-FEEDA887C776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1457-0CDE-4388-920B-25F23855C476}" type="datetimeFigureOut">
              <a:rPr lang="es-EC" smtClean="0"/>
              <a:pPr/>
              <a:t>17/02/2014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715F0-C90B-4DA3-BBC6-FEEDA887C776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71457-0CDE-4388-920B-25F23855C476}" type="datetimeFigureOut">
              <a:rPr lang="es-EC" smtClean="0"/>
              <a:pPr/>
              <a:t>17/02/2014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715F0-C90B-4DA3-BBC6-FEEDA887C776}" type="slidenum">
              <a:rPr lang="es-EC" smtClean="0"/>
              <a:pPr/>
              <a:t>‹Nº›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2457619"/>
          </a:xfrm>
        </p:spPr>
        <p:txBody>
          <a:bodyPr>
            <a:normAutofit/>
          </a:bodyPr>
          <a:lstStyle/>
          <a:p>
            <a:pPr algn="ctr"/>
            <a:r>
              <a:rPr lang="es-EC" sz="3200" dirty="0" smtClean="0">
                <a:solidFill>
                  <a:srgbClr val="C00000"/>
                </a:solidFill>
              </a:rPr>
              <a:t>UNIVERSIDAD LAICA ELOY ALFARO DE MANABI - </a:t>
            </a:r>
            <a:r>
              <a:rPr lang="es-EC" sz="2400" dirty="0" smtClean="0"/>
              <a:t>DPTO. DE MEDIO AMBIENTE</a:t>
            </a:r>
            <a:br>
              <a:rPr lang="es-EC" sz="2400" dirty="0" smtClean="0"/>
            </a:br>
            <a:r>
              <a:rPr lang="es-EC" sz="2400" dirty="0" smtClean="0"/>
              <a:t/>
            </a:r>
            <a:br>
              <a:rPr lang="es-EC" sz="2400" dirty="0" smtClean="0"/>
            </a:br>
            <a:r>
              <a:rPr lang="es-EC" sz="3200" dirty="0" smtClean="0">
                <a:solidFill>
                  <a:srgbClr val="0070C0"/>
                </a:solidFill>
              </a:rPr>
              <a:t>UNIVERSIDAD DE PLAYA ANCHA </a:t>
            </a:r>
            <a:r>
              <a:rPr lang="es-EC" sz="3200" dirty="0" smtClean="0"/>
              <a:t/>
            </a:r>
            <a:br>
              <a:rPr lang="es-EC" sz="3200" dirty="0" smtClean="0"/>
            </a:br>
            <a:r>
              <a:rPr lang="es-EC" sz="3200" dirty="0" smtClean="0"/>
              <a:t>FACULTAD DE INGENIERÍA</a:t>
            </a:r>
            <a:endParaRPr lang="es-EC" sz="24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28600" y="2924944"/>
            <a:ext cx="8915400" cy="3399656"/>
          </a:xfrm>
        </p:spPr>
        <p:txBody>
          <a:bodyPr>
            <a:normAutofit lnSpcReduction="10000"/>
          </a:bodyPr>
          <a:lstStyle/>
          <a:p>
            <a:pPr algn="just"/>
            <a:r>
              <a:rPr lang="es-ES" sz="3600" b="1" dirty="0" smtClean="0"/>
              <a:t>Relaciones de procesos físicos del calentamiento global y cambio climático entre la Antártida y Ecuador</a:t>
            </a:r>
            <a:endParaRPr lang="es-EC" sz="3600" b="1" dirty="0" smtClean="0"/>
          </a:p>
          <a:p>
            <a:pPr algn="just"/>
            <a:endParaRPr lang="es-EC" sz="2800" b="1" dirty="0" smtClean="0"/>
          </a:p>
          <a:p>
            <a:pPr algn="ctr"/>
            <a:r>
              <a:rPr lang="es-EC" sz="2800" b="1" dirty="0" smtClean="0"/>
              <a:t>	</a:t>
            </a:r>
          </a:p>
          <a:p>
            <a:pPr algn="ctr"/>
            <a:r>
              <a:rPr lang="es-EC" sz="4400" b="1" dirty="0" smtClean="0"/>
              <a:t>SENESCYT–INAE-UPLA ULEAM</a:t>
            </a:r>
            <a:endParaRPr lang="es-EC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s-EC" dirty="0" smtClean="0"/>
              <a:t>2012 BAJA MAR</a:t>
            </a:r>
            <a:endParaRPr lang="es-EC" dirty="0"/>
          </a:p>
        </p:txBody>
      </p:sp>
      <p:pic>
        <p:nvPicPr>
          <p:cNvPr id="5122" name="Picture 2" descr="C:\ING. JIMMY CEVALLOS\ANTARTIDA 2014\ANTARTIDA 2014\FOTOS ANTARTIDA  2014\2012 IMG_1428 (2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914400"/>
            <a:ext cx="9144000" cy="5943600"/>
          </a:xfrm>
          <a:prstGeom prst="rect">
            <a:avLst/>
          </a:prstGeom>
          <a:noFill/>
        </p:spPr>
      </p:pic>
      <p:cxnSp>
        <p:nvCxnSpPr>
          <p:cNvPr id="5" name="4 Conector recto"/>
          <p:cNvCxnSpPr/>
          <p:nvPr/>
        </p:nvCxnSpPr>
        <p:spPr>
          <a:xfrm flipH="1">
            <a:off x="0" y="3048000"/>
            <a:ext cx="3962400" cy="2286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4648200" y="3048000"/>
            <a:ext cx="4495800" cy="26670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09600" y="152401"/>
            <a:ext cx="7772400" cy="762000"/>
          </a:xfrm>
        </p:spPr>
        <p:txBody>
          <a:bodyPr/>
          <a:lstStyle/>
          <a:p>
            <a:r>
              <a:rPr lang="es-EC" dirty="0" smtClean="0"/>
              <a:t>2013 PLEAMAR - BAJAMAR</a:t>
            </a:r>
            <a:endParaRPr lang="es-EC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C" dirty="0"/>
          </a:p>
        </p:txBody>
      </p:sp>
      <p:pic>
        <p:nvPicPr>
          <p:cNvPr id="1026" name="Picture 2" descr="C:\ING. JIMMY CEVALLOS\ANTARTIDA 2014\ANTARTIDA 2014\FOTOS ANTARTIDA  2014\2013 IMG_15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14400"/>
            <a:ext cx="9144000" cy="5943600"/>
          </a:xfrm>
          <a:prstGeom prst="rect">
            <a:avLst/>
          </a:prstGeom>
          <a:noFill/>
        </p:spPr>
      </p:pic>
      <p:sp>
        <p:nvSpPr>
          <p:cNvPr id="5" name="4 Forma libre"/>
          <p:cNvSpPr/>
          <p:nvPr/>
        </p:nvSpPr>
        <p:spPr>
          <a:xfrm>
            <a:off x="1" y="4267200"/>
            <a:ext cx="6019800" cy="2438400"/>
          </a:xfrm>
          <a:custGeom>
            <a:avLst/>
            <a:gdLst>
              <a:gd name="connsiteX0" fmla="*/ 745836 w 4902199"/>
              <a:gd name="connsiteY0" fmla="*/ 1884218 h 1884218"/>
              <a:gd name="connsiteX1" fmla="*/ 94672 w 4902199"/>
              <a:gd name="connsiteY1" fmla="*/ 1066800 h 1884218"/>
              <a:gd name="connsiteX2" fmla="*/ 801254 w 4902199"/>
              <a:gd name="connsiteY2" fmla="*/ 332509 h 1884218"/>
              <a:gd name="connsiteX3" fmla="*/ 4902199 w 4902199"/>
              <a:gd name="connsiteY3" fmla="*/ 0 h 188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2199" h="1884218">
                <a:moveTo>
                  <a:pt x="745836" y="1884218"/>
                </a:moveTo>
                <a:cubicBezTo>
                  <a:pt x="415636" y="1604818"/>
                  <a:pt x="85436" y="1325418"/>
                  <a:pt x="94672" y="1066800"/>
                </a:cubicBezTo>
                <a:cubicBezTo>
                  <a:pt x="103908" y="808182"/>
                  <a:pt x="0" y="510309"/>
                  <a:pt x="801254" y="332509"/>
                </a:cubicBezTo>
                <a:cubicBezTo>
                  <a:pt x="1602509" y="154709"/>
                  <a:pt x="3252354" y="77354"/>
                  <a:pt x="4902199" y="0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9" name="8 Forma libre"/>
          <p:cNvSpPr/>
          <p:nvPr/>
        </p:nvSpPr>
        <p:spPr>
          <a:xfrm>
            <a:off x="4267200" y="3505200"/>
            <a:ext cx="4876800" cy="685800"/>
          </a:xfrm>
          <a:custGeom>
            <a:avLst/>
            <a:gdLst>
              <a:gd name="connsiteX0" fmla="*/ 1854200 w 4916055"/>
              <a:gd name="connsiteY0" fmla="*/ 346364 h 346364"/>
              <a:gd name="connsiteX1" fmla="*/ 427182 w 4916055"/>
              <a:gd name="connsiteY1" fmla="*/ 318654 h 346364"/>
              <a:gd name="connsiteX2" fmla="*/ 219364 w 4916055"/>
              <a:gd name="connsiteY2" fmla="*/ 207818 h 346364"/>
              <a:gd name="connsiteX3" fmla="*/ 1743364 w 4916055"/>
              <a:gd name="connsiteY3" fmla="*/ 138545 h 346364"/>
              <a:gd name="connsiteX4" fmla="*/ 4916055 w 4916055"/>
              <a:gd name="connsiteY4" fmla="*/ 0 h 3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6055" h="346364">
                <a:moveTo>
                  <a:pt x="1854200" y="346364"/>
                </a:moveTo>
                <a:cubicBezTo>
                  <a:pt x="1276927" y="344054"/>
                  <a:pt x="699655" y="341745"/>
                  <a:pt x="427182" y="318654"/>
                </a:cubicBezTo>
                <a:cubicBezTo>
                  <a:pt x="154709" y="295563"/>
                  <a:pt x="0" y="237836"/>
                  <a:pt x="219364" y="207818"/>
                </a:cubicBezTo>
                <a:cubicBezTo>
                  <a:pt x="438728" y="177800"/>
                  <a:pt x="1743364" y="138545"/>
                  <a:pt x="1743364" y="138545"/>
                </a:cubicBezTo>
                <a:lnTo>
                  <a:pt x="4916055" y="0"/>
                </a:ln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1" name="10 Forma libre"/>
          <p:cNvSpPr/>
          <p:nvPr/>
        </p:nvSpPr>
        <p:spPr>
          <a:xfrm>
            <a:off x="6811818" y="3733800"/>
            <a:ext cx="2332182" cy="381000"/>
          </a:xfrm>
          <a:custGeom>
            <a:avLst/>
            <a:gdLst>
              <a:gd name="connsiteX0" fmla="*/ 2119746 w 2332182"/>
              <a:gd name="connsiteY0" fmla="*/ 193964 h 251691"/>
              <a:gd name="connsiteX1" fmla="*/ 692727 w 2332182"/>
              <a:gd name="connsiteY1" fmla="*/ 249382 h 251691"/>
              <a:gd name="connsiteX2" fmla="*/ 124691 w 2332182"/>
              <a:gd name="connsiteY2" fmla="*/ 207818 h 251691"/>
              <a:gd name="connsiteX3" fmla="*/ 55418 w 2332182"/>
              <a:gd name="connsiteY3" fmla="*/ 166255 h 251691"/>
              <a:gd name="connsiteX4" fmla="*/ 457200 w 2332182"/>
              <a:gd name="connsiteY4" fmla="*/ 124691 h 251691"/>
              <a:gd name="connsiteX5" fmla="*/ 1593273 w 2332182"/>
              <a:gd name="connsiteY5" fmla="*/ 55418 h 251691"/>
              <a:gd name="connsiteX6" fmla="*/ 2230582 w 2332182"/>
              <a:gd name="connsiteY6" fmla="*/ 13855 h 251691"/>
              <a:gd name="connsiteX7" fmla="*/ 2202873 w 2332182"/>
              <a:gd name="connsiteY7" fmla="*/ 0 h 2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2182" h="251691">
                <a:moveTo>
                  <a:pt x="2119746" y="193964"/>
                </a:moveTo>
                <a:lnTo>
                  <a:pt x="692727" y="249382"/>
                </a:lnTo>
                <a:cubicBezTo>
                  <a:pt x="360218" y="251691"/>
                  <a:pt x="230909" y="221672"/>
                  <a:pt x="124691" y="207818"/>
                </a:cubicBezTo>
                <a:cubicBezTo>
                  <a:pt x="18473" y="193964"/>
                  <a:pt x="0" y="180110"/>
                  <a:pt x="55418" y="166255"/>
                </a:cubicBezTo>
                <a:cubicBezTo>
                  <a:pt x="110836" y="152401"/>
                  <a:pt x="200891" y="143164"/>
                  <a:pt x="457200" y="124691"/>
                </a:cubicBezTo>
                <a:cubicBezTo>
                  <a:pt x="713509" y="106218"/>
                  <a:pt x="1593273" y="55418"/>
                  <a:pt x="1593273" y="55418"/>
                </a:cubicBezTo>
                <a:lnTo>
                  <a:pt x="2230582" y="13855"/>
                </a:lnTo>
                <a:cubicBezTo>
                  <a:pt x="2332182" y="4619"/>
                  <a:pt x="2267527" y="2309"/>
                  <a:pt x="2202873" y="0"/>
                </a:cubicBezTo>
              </a:path>
            </a:pathLst>
          </a:custGeom>
          <a:ln w="635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4" name="13 Forma libre"/>
          <p:cNvSpPr/>
          <p:nvPr/>
        </p:nvSpPr>
        <p:spPr>
          <a:xfrm>
            <a:off x="7931727" y="4419600"/>
            <a:ext cx="1212273" cy="637309"/>
          </a:xfrm>
          <a:custGeom>
            <a:avLst/>
            <a:gdLst>
              <a:gd name="connsiteX0" fmla="*/ 1170709 w 1212273"/>
              <a:gd name="connsiteY0" fmla="*/ 540327 h 540327"/>
              <a:gd name="connsiteX1" fmla="*/ 256309 w 1212273"/>
              <a:gd name="connsiteY1" fmla="*/ 471054 h 540327"/>
              <a:gd name="connsiteX2" fmla="*/ 48491 w 1212273"/>
              <a:gd name="connsiteY2" fmla="*/ 277091 h 540327"/>
              <a:gd name="connsiteX3" fmla="*/ 547255 w 1212273"/>
              <a:gd name="connsiteY3" fmla="*/ 110836 h 540327"/>
              <a:gd name="connsiteX4" fmla="*/ 1212273 w 1212273"/>
              <a:gd name="connsiteY4" fmla="*/ 0 h 54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2273" h="540327">
                <a:moveTo>
                  <a:pt x="1170709" y="540327"/>
                </a:moveTo>
                <a:cubicBezTo>
                  <a:pt x="807027" y="527627"/>
                  <a:pt x="443345" y="514927"/>
                  <a:pt x="256309" y="471054"/>
                </a:cubicBezTo>
                <a:cubicBezTo>
                  <a:pt x="69273" y="427181"/>
                  <a:pt x="0" y="337127"/>
                  <a:pt x="48491" y="277091"/>
                </a:cubicBezTo>
                <a:cubicBezTo>
                  <a:pt x="96982" y="217055"/>
                  <a:pt x="353291" y="157018"/>
                  <a:pt x="547255" y="110836"/>
                </a:cubicBezTo>
                <a:cubicBezTo>
                  <a:pt x="741219" y="64654"/>
                  <a:pt x="976746" y="32327"/>
                  <a:pt x="1212273" y="0"/>
                </a:cubicBezTo>
              </a:path>
            </a:pathLst>
          </a:custGeom>
          <a:ln w="635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s-EC" dirty="0" smtClean="0"/>
              <a:t>2012</a:t>
            </a:r>
            <a:endParaRPr lang="es-EC" dirty="0"/>
          </a:p>
        </p:txBody>
      </p:sp>
      <p:pic>
        <p:nvPicPr>
          <p:cNvPr id="8194" name="Picture 2" descr="C:\ING. JIMMY CEVALLOS\ANTARTIDA 2014\ANTARTIDA 2014\FOTOS ANTARTIDA  2014\2012 IMG_135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990600"/>
            <a:ext cx="8610599" cy="5867400"/>
          </a:xfrm>
          <a:prstGeom prst="rect">
            <a:avLst/>
          </a:prstGeom>
          <a:noFill/>
        </p:spPr>
      </p:pic>
      <p:cxnSp>
        <p:nvCxnSpPr>
          <p:cNvPr id="6" name="5 Conector recto"/>
          <p:cNvCxnSpPr/>
          <p:nvPr/>
        </p:nvCxnSpPr>
        <p:spPr>
          <a:xfrm>
            <a:off x="2362200" y="4191000"/>
            <a:ext cx="2438400" cy="2667000"/>
          </a:xfrm>
          <a:prstGeom prst="line">
            <a:avLst/>
          </a:prstGeom>
          <a:ln w="666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CuadroTexto"/>
          <p:cNvSpPr txBox="1"/>
          <p:nvPr/>
        </p:nvSpPr>
        <p:spPr>
          <a:xfrm>
            <a:off x="3276600" y="4648200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 dirty="0" smtClean="0">
                <a:solidFill>
                  <a:srgbClr val="FF0000"/>
                </a:solidFill>
              </a:rPr>
              <a:t>8  -10 m</a:t>
            </a:r>
            <a:endParaRPr lang="es-EC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s-EC" dirty="0" smtClean="0"/>
              <a:t>2012</a:t>
            </a:r>
            <a:endParaRPr lang="es-EC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8200"/>
            <a:ext cx="9144000" cy="60198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9" name="8 Conector recto"/>
          <p:cNvCxnSpPr/>
          <p:nvPr/>
        </p:nvCxnSpPr>
        <p:spPr>
          <a:xfrm>
            <a:off x="5867400" y="4953000"/>
            <a:ext cx="914400" cy="304800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4953000" y="464820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 dirty="0" smtClean="0"/>
              <a:t>8-10 m</a:t>
            </a:r>
            <a:endParaRPr lang="es-EC" sz="2400" b="1" dirty="0"/>
          </a:p>
        </p:txBody>
      </p:sp>
      <p:sp>
        <p:nvSpPr>
          <p:cNvPr id="11" name="10 Forma libre"/>
          <p:cNvSpPr/>
          <p:nvPr/>
        </p:nvSpPr>
        <p:spPr>
          <a:xfrm>
            <a:off x="4167909" y="4936837"/>
            <a:ext cx="4197927" cy="581890"/>
          </a:xfrm>
          <a:custGeom>
            <a:avLst/>
            <a:gdLst>
              <a:gd name="connsiteX0" fmla="*/ 362527 w 4197927"/>
              <a:gd name="connsiteY0" fmla="*/ 327890 h 581890"/>
              <a:gd name="connsiteX1" fmla="*/ 3050309 w 4197927"/>
              <a:gd name="connsiteY1" fmla="*/ 106218 h 581890"/>
              <a:gd name="connsiteX2" fmla="*/ 4020127 w 4197927"/>
              <a:gd name="connsiteY2" fmla="*/ 9236 h 581890"/>
              <a:gd name="connsiteX3" fmla="*/ 4117109 w 4197927"/>
              <a:gd name="connsiteY3" fmla="*/ 161636 h 581890"/>
              <a:gd name="connsiteX4" fmla="*/ 3562927 w 4197927"/>
              <a:gd name="connsiteY4" fmla="*/ 272472 h 581890"/>
              <a:gd name="connsiteX5" fmla="*/ 875146 w 4197927"/>
              <a:gd name="connsiteY5" fmla="*/ 577272 h 581890"/>
              <a:gd name="connsiteX6" fmla="*/ 362527 w 4197927"/>
              <a:gd name="connsiteY6" fmla="*/ 327890 h 58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97927" h="581890">
                <a:moveTo>
                  <a:pt x="362527" y="327890"/>
                </a:moveTo>
                <a:cubicBezTo>
                  <a:pt x="725054" y="249381"/>
                  <a:pt x="2440709" y="159327"/>
                  <a:pt x="3050309" y="106218"/>
                </a:cubicBezTo>
                <a:cubicBezTo>
                  <a:pt x="3659909" y="53109"/>
                  <a:pt x="3842327" y="0"/>
                  <a:pt x="4020127" y="9236"/>
                </a:cubicBezTo>
                <a:cubicBezTo>
                  <a:pt x="4197927" y="18472"/>
                  <a:pt x="4193309" y="117763"/>
                  <a:pt x="4117109" y="161636"/>
                </a:cubicBezTo>
                <a:cubicBezTo>
                  <a:pt x="4040909" y="205509"/>
                  <a:pt x="4103254" y="203199"/>
                  <a:pt x="3562927" y="272472"/>
                </a:cubicBezTo>
                <a:cubicBezTo>
                  <a:pt x="3022600" y="341745"/>
                  <a:pt x="1406237" y="572654"/>
                  <a:pt x="875146" y="577272"/>
                </a:cubicBezTo>
                <a:cubicBezTo>
                  <a:pt x="344055" y="581890"/>
                  <a:pt x="0" y="406399"/>
                  <a:pt x="362527" y="327890"/>
                </a:cubicBezTo>
                <a:close/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2" name="11 CuadroTexto"/>
          <p:cNvSpPr txBox="1"/>
          <p:nvPr/>
        </p:nvSpPr>
        <p:spPr>
          <a:xfrm>
            <a:off x="7162800" y="44958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 dirty="0" smtClean="0"/>
              <a:t>Musgos</a:t>
            </a:r>
            <a:endParaRPr lang="es-EC" sz="24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es-EC" dirty="0" smtClean="0"/>
              <a:t>2014 ACERCAMIENTO CON EL CONTENEDOR</a:t>
            </a:r>
            <a:endParaRPr lang="es-EC" dirty="0"/>
          </a:p>
        </p:txBody>
      </p:sp>
      <p:pic>
        <p:nvPicPr>
          <p:cNvPr id="6146" name="Picture 2" descr="C:\ING. JIMMY CEVALLOS\ANTARTIDA 2014\ANTARTIDA 2014\FOTOS ANTARTIDA  2014\2014 IMG_778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143000"/>
            <a:ext cx="8915400" cy="5715000"/>
          </a:xfrm>
          <a:prstGeom prst="rect">
            <a:avLst/>
          </a:prstGeom>
          <a:noFill/>
        </p:spPr>
      </p:pic>
      <p:sp>
        <p:nvSpPr>
          <p:cNvPr id="5" name="4 Forma libre"/>
          <p:cNvSpPr/>
          <p:nvPr/>
        </p:nvSpPr>
        <p:spPr>
          <a:xfrm>
            <a:off x="0" y="3047999"/>
            <a:ext cx="9127837" cy="334819"/>
          </a:xfrm>
          <a:custGeom>
            <a:avLst/>
            <a:gdLst>
              <a:gd name="connsiteX0" fmla="*/ 0 w 9058563"/>
              <a:gd name="connsiteY0" fmla="*/ 0 h 348673"/>
              <a:gd name="connsiteX1" fmla="*/ 1274618 w 9058563"/>
              <a:gd name="connsiteY1" fmla="*/ 110837 h 348673"/>
              <a:gd name="connsiteX2" fmla="*/ 3311236 w 9058563"/>
              <a:gd name="connsiteY2" fmla="*/ 193964 h 348673"/>
              <a:gd name="connsiteX3" fmla="*/ 5985163 w 9058563"/>
              <a:gd name="connsiteY3" fmla="*/ 277091 h 348673"/>
              <a:gd name="connsiteX4" fmla="*/ 7841672 w 9058563"/>
              <a:gd name="connsiteY4" fmla="*/ 332510 h 348673"/>
              <a:gd name="connsiteX5" fmla="*/ 8894618 w 9058563"/>
              <a:gd name="connsiteY5" fmla="*/ 346364 h 348673"/>
              <a:gd name="connsiteX6" fmla="*/ 8825345 w 9058563"/>
              <a:gd name="connsiteY6" fmla="*/ 346364 h 348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58563" h="348673">
                <a:moveTo>
                  <a:pt x="0" y="0"/>
                </a:moveTo>
                <a:cubicBezTo>
                  <a:pt x="361372" y="39255"/>
                  <a:pt x="722745" y="78510"/>
                  <a:pt x="1274618" y="110837"/>
                </a:cubicBezTo>
                <a:cubicBezTo>
                  <a:pt x="1826491" y="143164"/>
                  <a:pt x="3311236" y="193964"/>
                  <a:pt x="3311236" y="193964"/>
                </a:cubicBezTo>
                <a:lnTo>
                  <a:pt x="5985163" y="277091"/>
                </a:lnTo>
                <a:lnTo>
                  <a:pt x="7841672" y="332510"/>
                </a:lnTo>
                <a:cubicBezTo>
                  <a:pt x="8326581" y="344055"/>
                  <a:pt x="8730673" y="344055"/>
                  <a:pt x="8894618" y="346364"/>
                </a:cubicBezTo>
                <a:cubicBezTo>
                  <a:pt x="9058563" y="348673"/>
                  <a:pt x="8941954" y="347518"/>
                  <a:pt x="8825345" y="346364"/>
                </a:cubicBezTo>
              </a:path>
            </a:pathLst>
          </a:custGeom>
          <a:ln w="666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6" name="5 CuadroTexto"/>
          <p:cNvSpPr txBox="1"/>
          <p:nvPr/>
        </p:nvSpPr>
        <p:spPr>
          <a:xfrm>
            <a:off x="609600" y="3276600"/>
            <a:ext cx="1828800" cy="369332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s-EC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2014 PLEAMAR</a:t>
            </a:r>
            <a:endParaRPr lang="es-EC" dirty="0"/>
          </a:p>
        </p:txBody>
      </p:sp>
      <p:pic>
        <p:nvPicPr>
          <p:cNvPr id="2050" name="Picture 2" descr="C:\ING. JIMMY CEVALLOS\ANTARTIDA 2014\ANTARTIDA 2014\FOTOS ANTARTIDA  2014\2da. descarga 7 de febrero\IMG_756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7527" y="1600200"/>
            <a:ext cx="6788945" cy="4525963"/>
          </a:xfrm>
          <a:prstGeom prst="rect">
            <a:avLst/>
          </a:prstGeom>
          <a:noFill/>
        </p:spPr>
      </p:pic>
      <p:cxnSp>
        <p:nvCxnSpPr>
          <p:cNvPr id="6" name="5 Conector recto"/>
          <p:cNvCxnSpPr/>
          <p:nvPr/>
        </p:nvCxnSpPr>
        <p:spPr>
          <a:xfrm>
            <a:off x="3352800" y="3505200"/>
            <a:ext cx="4724400" cy="16002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2014</a:t>
            </a:r>
            <a:endParaRPr lang="es-EC" dirty="0"/>
          </a:p>
        </p:txBody>
      </p:sp>
      <p:pic>
        <p:nvPicPr>
          <p:cNvPr id="3074" name="Picture 2" descr="C:\ING. JIMMY CEVALLOS\ANTARTIDA 2014\ANTARTIDA 2014\FOTOS ANTARTIDA  2014\2014 IMG_789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7527" y="1600200"/>
            <a:ext cx="6788945" cy="4525963"/>
          </a:xfrm>
          <a:prstGeom prst="rect">
            <a:avLst/>
          </a:prstGeom>
          <a:noFill/>
        </p:spPr>
      </p:pic>
      <p:sp>
        <p:nvSpPr>
          <p:cNvPr id="5" name="4 Abrir llave"/>
          <p:cNvSpPr/>
          <p:nvPr/>
        </p:nvSpPr>
        <p:spPr>
          <a:xfrm rot="5400000">
            <a:off x="4419600" y="2057400"/>
            <a:ext cx="685800" cy="2514600"/>
          </a:xfrm>
          <a:prstGeom prst="leftBrac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6" name="5 CuadroTexto"/>
          <p:cNvSpPr txBox="1"/>
          <p:nvPr/>
        </p:nvSpPr>
        <p:spPr>
          <a:xfrm>
            <a:off x="4114800" y="2743200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dirty="0" smtClean="0">
                <a:solidFill>
                  <a:srgbClr val="FF0000"/>
                </a:solidFill>
              </a:rPr>
              <a:t>1.70 m</a:t>
            </a:r>
            <a:endParaRPr lang="es-EC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s-EC" dirty="0" smtClean="0"/>
              <a:t>2014 PLEAMAR </a:t>
            </a:r>
            <a:endParaRPr lang="es-EC" dirty="0"/>
          </a:p>
        </p:txBody>
      </p:sp>
      <p:pic>
        <p:nvPicPr>
          <p:cNvPr id="4098" name="Picture 2" descr="C:\ING. JIMMY CEVALLOS\ANTARTIDA 2014\ANTARTIDA 2014\FOTOS ANTARTIDA  2014\2014 IMG_756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9600"/>
            <a:ext cx="9144000" cy="6248400"/>
          </a:xfrm>
          <a:prstGeom prst="rect">
            <a:avLst/>
          </a:prstGeom>
          <a:noFill/>
        </p:spPr>
      </p:pic>
      <p:sp>
        <p:nvSpPr>
          <p:cNvPr id="9" name="8 CuadroTexto"/>
          <p:cNvSpPr txBox="1"/>
          <p:nvPr/>
        </p:nvSpPr>
        <p:spPr>
          <a:xfrm>
            <a:off x="6781800" y="2438400"/>
            <a:ext cx="2362200" cy="1200329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s-EC" dirty="0" smtClean="0"/>
          </a:p>
          <a:p>
            <a:endParaRPr lang="es-EC" dirty="0"/>
          </a:p>
          <a:p>
            <a:endParaRPr lang="es-EC" dirty="0" smtClean="0"/>
          </a:p>
          <a:p>
            <a:endParaRPr lang="es-EC" dirty="0"/>
          </a:p>
        </p:txBody>
      </p:sp>
      <p:sp>
        <p:nvSpPr>
          <p:cNvPr id="10" name="9 CuadroTexto"/>
          <p:cNvSpPr txBox="1"/>
          <p:nvPr/>
        </p:nvSpPr>
        <p:spPr>
          <a:xfrm>
            <a:off x="2133600" y="2133600"/>
            <a:ext cx="914400" cy="584775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s-EC" sz="800" dirty="0" smtClean="0"/>
          </a:p>
          <a:p>
            <a:endParaRPr lang="es-EC" sz="800" dirty="0"/>
          </a:p>
          <a:p>
            <a:endParaRPr lang="es-EC" sz="800" dirty="0" smtClean="0"/>
          </a:p>
          <a:p>
            <a:endParaRPr lang="es-EC" sz="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ING. JIMMY CEVALLOS\ANTÁRTIDA 2013 INAE\ANTARTIDA FEBRERO 2013\FOTOS 2013\PINGUINO MAL PARQUEADO\IMG_279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1187624" y="2708920"/>
            <a:ext cx="62680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C" sz="5400" b="1" dirty="0" smtClean="0">
                <a:solidFill>
                  <a:srgbClr val="0070C0"/>
                </a:solidFill>
              </a:rPr>
              <a:t>MUCHAS GRACIAS</a:t>
            </a:r>
            <a:endParaRPr lang="es-EC" sz="5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/>
          <a:lstStyle/>
          <a:p>
            <a:pPr algn="ctr"/>
            <a:r>
              <a:rPr lang="es-EC" dirty="0" smtClean="0"/>
              <a:t>PROCESOS FÍSICOS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4800" y="1066800"/>
            <a:ext cx="8686800" cy="5791200"/>
          </a:xfrm>
        </p:spPr>
        <p:txBody>
          <a:bodyPr>
            <a:normAutofit/>
          </a:bodyPr>
          <a:lstStyle/>
          <a:p>
            <a:r>
              <a:rPr lang="es-EC" dirty="0" smtClean="0"/>
              <a:t>LÍNEA DE COSTA</a:t>
            </a:r>
          </a:p>
          <a:p>
            <a:r>
              <a:rPr lang="es-EC" dirty="0" smtClean="0"/>
              <a:t>NIVEL DEL MAR</a:t>
            </a:r>
          </a:p>
          <a:p>
            <a:r>
              <a:rPr lang="es-EC" dirty="0" smtClean="0"/>
              <a:t>OLEAJES DE FONDO (SWELL DEL SUR)</a:t>
            </a:r>
          </a:p>
          <a:p>
            <a:r>
              <a:rPr lang="es-EC" dirty="0" smtClean="0"/>
              <a:t>OLEAJES SUPERFICIALES</a:t>
            </a:r>
          </a:p>
          <a:p>
            <a:r>
              <a:rPr lang="es-EC" dirty="0" smtClean="0"/>
              <a:t>TEMPERATURA SECA</a:t>
            </a:r>
          </a:p>
          <a:p>
            <a:r>
              <a:rPr lang="es-EC" dirty="0" smtClean="0"/>
              <a:t>TEMPERATURA SUPERFICIAL DEL MAR</a:t>
            </a:r>
          </a:p>
          <a:p>
            <a:r>
              <a:rPr lang="es-EC" dirty="0" smtClean="0"/>
              <a:t>VIENTOS</a:t>
            </a:r>
          </a:p>
          <a:p>
            <a:r>
              <a:rPr lang="es-EC" dirty="0" smtClean="0"/>
              <a:t>LÍNEAS DE GLACIAR</a:t>
            </a:r>
          </a:p>
          <a:p>
            <a:r>
              <a:rPr lang="es-EC" dirty="0" smtClean="0"/>
              <a:t>FLORA Y FAUNA (COBERTURA Y COLONIAS)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363272" cy="5328592"/>
          </a:xfrm>
        </p:spPr>
        <p:txBody>
          <a:bodyPr>
            <a:normAutofit/>
          </a:bodyPr>
          <a:lstStyle/>
          <a:p>
            <a:pPr algn="just"/>
            <a:r>
              <a:rPr lang="es-EC" b="1" dirty="0" smtClean="0"/>
              <a:t>Recopilar de información meteorológica.</a:t>
            </a:r>
          </a:p>
          <a:p>
            <a:pPr algn="just"/>
            <a:r>
              <a:rPr lang="es-EC" sz="3200" b="1" dirty="0" smtClean="0"/>
              <a:t>Levantar de la línea de costa. GPS (bajamar, pleamar, médano) </a:t>
            </a:r>
          </a:p>
          <a:p>
            <a:pPr algn="just"/>
            <a:r>
              <a:rPr lang="es-EC" b="1" dirty="0" smtClean="0"/>
              <a:t>Registrar  y  caracterizar los cambios físicos observados.</a:t>
            </a:r>
          </a:p>
          <a:p>
            <a:pPr algn="just"/>
            <a:r>
              <a:rPr lang="es-EC" b="1" dirty="0" smtClean="0"/>
              <a:t>Observar los periodos y frecuencias de oleajes de superficie.</a:t>
            </a:r>
          </a:p>
          <a:p>
            <a:pPr algn="just"/>
            <a:r>
              <a:rPr lang="es-EC" b="1" dirty="0" smtClean="0"/>
              <a:t>Referencia de indicadores  biológicos.</a:t>
            </a:r>
          </a:p>
          <a:p>
            <a:pPr algn="just"/>
            <a:r>
              <a:rPr lang="es-EC" b="1" dirty="0" smtClean="0"/>
              <a:t>Obtener muestras de material de playa.</a:t>
            </a: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OBJETIVOS DE LA EXPEDICIÓN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28600"/>
            <a:ext cx="8686800" cy="838200"/>
          </a:xfrm>
        </p:spPr>
        <p:txBody>
          <a:bodyPr/>
          <a:lstStyle/>
          <a:p>
            <a:pPr algn="ctr"/>
            <a:r>
              <a:rPr lang="es-EC" dirty="0" smtClean="0"/>
              <a:t>METODOLOGIA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4800" y="1066800"/>
            <a:ext cx="8686800" cy="5791200"/>
          </a:xfrm>
        </p:spPr>
        <p:txBody>
          <a:bodyPr>
            <a:normAutofit fontScale="92500" lnSpcReduction="20000"/>
          </a:bodyPr>
          <a:lstStyle/>
          <a:p>
            <a:r>
              <a:rPr lang="es-EC" dirty="0" smtClean="0"/>
              <a:t>MUESTREO  ALEATORIO SIMPLE</a:t>
            </a:r>
          </a:p>
          <a:p>
            <a:pPr>
              <a:buNone/>
            </a:pPr>
            <a:endParaRPr lang="es-EC" dirty="0" smtClean="0"/>
          </a:p>
          <a:p>
            <a:r>
              <a:rPr lang="es-EC" dirty="0" smtClean="0"/>
              <a:t>RELEVAMIENTO  SEMI CUANTITATIVO Y DESCRIPTIVO DE PLAYA</a:t>
            </a:r>
          </a:p>
          <a:p>
            <a:endParaRPr lang="es-EC" dirty="0" smtClean="0"/>
          </a:p>
          <a:p>
            <a:r>
              <a:rPr lang="es-EC" dirty="0" smtClean="0"/>
              <a:t>EVALUACIÓN RAPIDA </a:t>
            </a:r>
          </a:p>
          <a:p>
            <a:endParaRPr lang="es-EC" dirty="0" smtClean="0"/>
          </a:p>
          <a:p>
            <a:r>
              <a:rPr lang="es-EC" dirty="0" smtClean="0"/>
              <a:t>DATOS HORARIOS</a:t>
            </a:r>
          </a:p>
          <a:p>
            <a:endParaRPr lang="es-EC" dirty="0" smtClean="0"/>
          </a:p>
          <a:p>
            <a:r>
              <a:rPr lang="es-EC" dirty="0" smtClean="0"/>
              <a:t>GEOREFERENCIACION Y ESTIMACIÓN</a:t>
            </a:r>
          </a:p>
          <a:p>
            <a:endParaRPr lang="es-EC" dirty="0" smtClean="0"/>
          </a:p>
          <a:p>
            <a:r>
              <a:rPr lang="es-EC" dirty="0" smtClean="0"/>
              <a:t>OBSERVACIÓN Y FOTOGRAFÍAS </a:t>
            </a:r>
          </a:p>
          <a:p>
            <a:endParaRPr lang="es-EC" dirty="0" smtClean="0"/>
          </a:p>
          <a:p>
            <a:endParaRPr lang="es-EC" dirty="0" smtClean="0"/>
          </a:p>
          <a:p>
            <a:pPr>
              <a:buNone/>
            </a:pPr>
            <a:endParaRPr lang="es-EC" dirty="0" smtClean="0"/>
          </a:p>
          <a:p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7 Marcador de contenido" descr="MAPA_SENDERO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9646" y="0"/>
            <a:ext cx="9243646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Rectángulo redondeado"/>
          <p:cNvSpPr/>
          <p:nvPr/>
        </p:nvSpPr>
        <p:spPr>
          <a:xfrm rot="19263387">
            <a:off x="3707904" y="1988840"/>
            <a:ext cx="1584176" cy="432048"/>
          </a:xfrm>
          <a:prstGeom prst="roundRect">
            <a:avLst/>
          </a:prstGeom>
          <a:solidFill>
            <a:schemeClr val="accent1"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Sector “A”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15 Rectángulo redondeado"/>
          <p:cNvSpPr/>
          <p:nvPr/>
        </p:nvSpPr>
        <p:spPr>
          <a:xfrm rot="18926221">
            <a:off x="5415134" y="5175280"/>
            <a:ext cx="1969797" cy="674348"/>
          </a:xfrm>
          <a:prstGeom prst="roundRect">
            <a:avLst/>
          </a:prstGeom>
          <a:solidFill>
            <a:schemeClr val="accent1"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Sector “C”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16 Rectángulo redondeado"/>
          <p:cNvSpPr/>
          <p:nvPr/>
        </p:nvSpPr>
        <p:spPr>
          <a:xfrm rot="16200000">
            <a:off x="5941150" y="2005658"/>
            <a:ext cx="2299935" cy="573735"/>
          </a:xfrm>
          <a:prstGeom prst="roundRect">
            <a:avLst/>
          </a:prstGeom>
          <a:solidFill>
            <a:schemeClr val="accent1"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Sector “B”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5 Rectángulo redondeado"/>
          <p:cNvSpPr/>
          <p:nvPr/>
        </p:nvSpPr>
        <p:spPr>
          <a:xfrm rot="20172231">
            <a:off x="4320104" y="2696113"/>
            <a:ext cx="720080" cy="33083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6 CuadroTexto"/>
          <p:cNvSpPr txBox="1"/>
          <p:nvPr/>
        </p:nvSpPr>
        <p:spPr>
          <a:xfrm>
            <a:off x="3995936" y="2411596"/>
            <a:ext cx="360040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s-C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4788024" y="1772816"/>
            <a:ext cx="360040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s-C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6804248" y="1268760"/>
            <a:ext cx="360040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s-C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6660232" y="2123564"/>
            <a:ext cx="360040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es-C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6804248" y="2924944"/>
            <a:ext cx="360040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es-C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6516216" y="4581128"/>
            <a:ext cx="360040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es-C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300192" y="5507940"/>
            <a:ext cx="360040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es-C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5724128" y="5651956"/>
            <a:ext cx="360040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es-C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6228184" y="1835532"/>
            <a:ext cx="360040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es-C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5364088" y="1844824"/>
            <a:ext cx="504056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s-C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es-C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3276600" y="16764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dirty="0" smtClean="0"/>
              <a:t>4</a:t>
            </a:r>
            <a:r>
              <a:rPr lang="es-EC" dirty="0" smtClean="0"/>
              <a:t> recorridos </a:t>
            </a:r>
            <a:endParaRPr lang="es-EC" dirty="0"/>
          </a:p>
        </p:txBody>
      </p:sp>
      <p:sp>
        <p:nvSpPr>
          <p:cNvPr id="20" name="19 CuadroTexto"/>
          <p:cNvSpPr txBox="1"/>
          <p:nvPr/>
        </p:nvSpPr>
        <p:spPr>
          <a:xfrm>
            <a:off x="7315200" y="1981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dirty="0" smtClean="0"/>
              <a:t>3 recorridos </a:t>
            </a:r>
            <a:endParaRPr lang="es-EC" dirty="0"/>
          </a:p>
        </p:txBody>
      </p:sp>
      <p:sp>
        <p:nvSpPr>
          <p:cNvPr id="21" name="20 CuadroTexto"/>
          <p:cNvSpPr txBox="1"/>
          <p:nvPr/>
        </p:nvSpPr>
        <p:spPr>
          <a:xfrm>
            <a:off x="5105400" y="49530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dirty="0" smtClean="0"/>
              <a:t>3 recorridos </a:t>
            </a:r>
            <a:endParaRPr lang="es-EC" dirty="0"/>
          </a:p>
        </p:txBody>
      </p:sp>
    </p:spTree>
    <p:extLst>
      <p:ext uri="{BB962C8B-B14F-4D97-AF65-F5344CB8AC3E}">
        <p14:creationId xmlns="" xmlns:p14="http://schemas.microsoft.com/office/powerpoint/2010/main" val="3691373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ING. JIMMY CEVALLOS\ANTARTIDA Y MANUEL CONTRERAS\FOTOS ANTARTICAS SEGUNDA DESCARGA\IMG_139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8748972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ING. JIMMY CEVALLOS\ANTARTIDA 2014\ANTARTIDA 2014\FOTOS ANTARTIDA  2014\5TA DESCARGA\IMG_327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1212" y="0"/>
            <a:ext cx="935521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ING. JIMMY CEVALLOS\ANTARTIDA 2014\ANTARTIDA 2014\FOTOS ANTARTIDA  2014\5TA DESCARGA\IMG_329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924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ING. JIMMY CEVALLOS\ANTARTIDA 2014\ANTARTIDA 2014\FOTOS ANTARTIDA  2014\fotos de trabajo georeferenciadas\muestras trayecto\muestra 6\IMG_289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214</Words>
  <Application>Microsoft Office PowerPoint</Application>
  <PresentationFormat>Presentación en pantalla (4:3)</PresentationFormat>
  <Paragraphs>87</Paragraphs>
  <Slides>18</Slides>
  <Notes>18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19" baseType="lpstr">
      <vt:lpstr>Tema de Office</vt:lpstr>
      <vt:lpstr>UNIVERSIDAD LAICA ELOY ALFARO DE MANABI - DPTO. DE MEDIO AMBIENTE  UNIVERSIDAD DE PLAYA ANCHA  FACULTAD DE INGENIERÍA</vt:lpstr>
      <vt:lpstr>PROCESOS FÍSICOS</vt:lpstr>
      <vt:lpstr>OBJETIVOS DE LA EXPEDICIÓN</vt:lpstr>
      <vt:lpstr>METODOLOGIA</vt:lpstr>
      <vt:lpstr>Diapositiva 5</vt:lpstr>
      <vt:lpstr>Diapositiva 6</vt:lpstr>
      <vt:lpstr>Diapositiva 7</vt:lpstr>
      <vt:lpstr>Diapositiva 8</vt:lpstr>
      <vt:lpstr>Diapositiva 9</vt:lpstr>
      <vt:lpstr>2012 BAJA MAR</vt:lpstr>
      <vt:lpstr>2013 PLEAMAR - BAJAMAR</vt:lpstr>
      <vt:lpstr>2012</vt:lpstr>
      <vt:lpstr>2012</vt:lpstr>
      <vt:lpstr>2014 ACERCAMIENTO CON EL CONTENEDOR</vt:lpstr>
      <vt:lpstr>2014 PLEAMAR</vt:lpstr>
      <vt:lpstr>2014</vt:lpstr>
      <vt:lpstr>2014 PLEAMAR </vt:lpstr>
      <vt:lpstr>Diapositiva 18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UNIVERSIDAD LAICA ELOY ALFARO DE MANABI - DPTO. DE MEDIO AMBIENTE  UNIVERSIDAD DE PLAYA ANCHA  FACULTAD DE INGENIERÍA</dc:title>
  <dc:creator>JIMMY  CEVALLOS</dc:creator>
  <cp:lastModifiedBy>JIMMY  CEVALLOS</cp:lastModifiedBy>
  <cp:revision>7</cp:revision>
  <dcterms:created xsi:type="dcterms:W3CDTF">2014-02-17T00:27:51Z</dcterms:created>
  <dcterms:modified xsi:type="dcterms:W3CDTF">2014-02-17T12:39:40Z</dcterms:modified>
</cp:coreProperties>
</file>