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sldIdLst>
    <p:sldId id="256" r:id="rId2"/>
    <p:sldId id="258" r:id="rId3"/>
    <p:sldId id="257" r:id="rId4"/>
    <p:sldId id="259" r:id="rId5"/>
    <p:sldId id="263" r:id="rId6"/>
    <p:sldId id="260" r:id="rId7"/>
    <p:sldId id="264" r:id="rId8"/>
    <p:sldId id="266" r:id="rId9"/>
    <p:sldId id="261" r:id="rId10"/>
    <p:sldId id="269" r:id="rId11"/>
    <p:sldId id="270" r:id="rId12"/>
    <p:sldId id="271" r:id="rId13"/>
    <p:sldId id="272" r:id="rId14"/>
    <p:sldId id="262" r:id="rId15"/>
    <p:sldId id="274" r:id="rId16"/>
    <p:sldId id="267" r:id="rId17"/>
    <p:sldId id="273"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92" d="100"/>
          <a:sy n="92" d="100"/>
        </p:scale>
        <p:origin x="258" y="108"/>
      </p:cViewPr>
      <p:guideLst>
        <p:guide orient="horz" pos="2160"/>
        <p:guide pos="3840"/>
      </p:guideLst>
    </p:cSldViewPr>
  </p:slideViewPr>
  <p:notesTextViewPr>
    <p:cViewPr>
      <p:scale>
        <a:sx n="1" d="1"/>
        <a:sy n="1" d="1"/>
      </p:scale>
      <p:origin x="0" y="0"/>
    </p:cViewPr>
  </p:notesTextViewPr>
  <p:sorterViewPr>
    <p:cViewPr>
      <p:scale>
        <a:sx n="100" d="100"/>
        <a:sy n="100" d="100"/>
      </p:scale>
      <p:origin x="0" y="-84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package" Target="../embeddings/Hoja_de_c_lculo_de_Microsoft_Excel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Hoja_de_c_lculo_de_Microsoft_Excel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Hoja_de_c_lculo_de_Microsoft_Excel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Hoja_de_c_lculo_de_Microsoft_Excel4.xlsx"/><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vert="horz"/>
          <a:lstStyle/>
          <a:p>
            <a:pPr>
              <a:defRPr/>
            </a:pPr>
            <a:r>
              <a:rPr lang="en-US" sz="1400" dirty="0" err="1"/>
              <a:t>Variación</a:t>
            </a:r>
            <a:r>
              <a:rPr lang="en-US" sz="1400" dirty="0"/>
              <a:t> de Ln UFCs, Vs </a:t>
            </a:r>
            <a:r>
              <a:rPr lang="en-US" sz="1400" dirty="0" err="1"/>
              <a:t>Concentración</a:t>
            </a:r>
            <a:r>
              <a:rPr lang="en-US" sz="1400" dirty="0"/>
              <a:t> TPHs</a:t>
            </a:r>
          </a:p>
        </c:rich>
      </c:tx>
      <c:layout>
        <c:manualLayout>
          <c:xMode val="edge"/>
          <c:yMode val="edge"/>
          <c:x val="0.1483915091806772"/>
          <c:y val="3.3359879989417154E-2"/>
        </c:manualLayout>
      </c:layout>
      <c:overlay val="0"/>
      <c:spPr>
        <a:noFill/>
        <a:ln>
          <a:noFill/>
        </a:ln>
        <a:effectLst/>
      </c:spPr>
    </c:title>
    <c:autoTitleDeleted val="0"/>
    <c:plotArea>
      <c:layout>
        <c:manualLayout>
          <c:layoutTarget val="inner"/>
          <c:xMode val="edge"/>
          <c:yMode val="edge"/>
          <c:x val="0.13089129483814499"/>
          <c:y val="0.22500976622108301"/>
          <c:w val="0.77265501386794744"/>
          <c:h val="0.62677625823087901"/>
        </c:manualLayout>
      </c:layout>
      <c:scatterChart>
        <c:scatterStyle val="smoothMarker"/>
        <c:varyColors val="0"/>
        <c:ser>
          <c:idx val="0"/>
          <c:order val="0"/>
          <c:tx>
            <c:v>12.000 ppm</c:v>
          </c:tx>
          <c:spPr>
            <a:ln w="19050" cap="rnd">
              <a:solidFill>
                <a:schemeClr val="accent1"/>
              </a:solidFill>
              <a:round/>
            </a:ln>
            <a:effectLst/>
          </c:spPr>
          <c:marker>
            <c:symbol val="none"/>
          </c:marker>
          <c:yVal>
            <c:numRef>
              <c:f>Hoja1!$B$4:$B$9</c:f>
              <c:numCache>
                <c:formatCode>General</c:formatCode>
                <c:ptCount val="6"/>
                <c:pt idx="0">
                  <c:v>18.720785336402699</c:v>
                </c:pt>
                <c:pt idx="1">
                  <c:v>9.7040196334483824</c:v>
                </c:pt>
                <c:pt idx="2">
                  <c:v>9.7897587872077807</c:v>
                </c:pt>
                <c:pt idx="3">
                  <c:v>9.9386939691717764</c:v>
                </c:pt>
                <c:pt idx="4">
                  <c:v>10.65843513400152</c:v>
                </c:pt>
                <c:pt idx="5">
                  <c:v>8.8222234108020192</c:v>
                </c:pt>
              </c:numCache>
            </c:numRef>
          </c:yVal>
          <c:smooth val="1"/>
          <c:extLst xmlns:c16r2="http://schemas.microsoft.com/office/drawing/2015/06/chart">
            <c:ext xmlns:c16="http://schemas.microsoft.com/office/drawing/2014/chart" uri="{C3380CC4-5D6E-409C-BE32-E72D297353CC}">
              <c16:uniqueId val="{00000000-3EFB-4357-81D8-2570950BB8C9}"/>
            </c:ext>
          </c:extLst>
        </c:ser>
        <c:ser>
          <c:idx val="1"/>
          <c:order val="1"/>
          <c:tx>
            <c:v>40000 ppm</c:v>
          </c:tx>
          <c:spPr>
            <a:ln w="19050" cap="rnd">
              <a:solidFill>
                <a:schemeClr val="accent2"/>
              </a:solidFill>
              <a:round/>
            </a:ln>
            <a:effectLst/>
          </c:spPr>
          <c:marker>
            <c:symbol val="none"/>
          </c:marker>
          <c:yVal>
            <c:numRef>
              <c:f>Hoja1!$C$4:$C$9</c:f>
              <c:numCache>
                <c:formatCode>General</c:formatCode>
                <c:ptCount val="6"/>
                <c:pt idx="0">
                  <c:v>18.720785336402699</c:v>
                </c:pt>
                <c:pt idx="1">
                  <c:v>10.618070095382199</c:v>
                </c:pt>
                <c:pt idx="2">
                  <c:v>10.03232042437909</c:v>
                </c:pt>
                <c:pt idx="3">
                  <c:v>10.306171129103021</c:v>
                </c:pt>
                <c:pt idx="4">
                  <c:v>10.848041684874319</c:v>
                </c:pt>
                <c:pt idx="5">
                  <c:v>10.78346009086856</c:v>
                </c:pt>
              </c:numCache>
            </c:numRef>
          </c:yVal>
          <c:smooth val="1"/>
          <c:extLst xmlns:c16r2="http://schemas.microsoft.com/office/drawing/2015/06/chart">
            <c:ext xmlns:c16="http://schemas.microsoft.com/office/drawing/2014/chart" uri="{C3380CC4-5D6E-409C-BE32-E72D297353CC}">
              <c16:uniqueId val="{00000001-3EFB-4357-81D8-2570950BB8C9}"/>
            </c:ext>
          </c:extLst>
        </c:ser>
        <c:ser>
          <c:idx val="2"/>
          <c:order val="2"/>
          <c:tx>
            <c:v>50000 ppm</c:v>
          </c:tx>
          <c:spPr>
            <a:ln w="19050" cap="rnd">
              <a:solidFill>
                <a:schemeClr val="accent3"/>
              </a:solidFill>
              <a:round/>
            </a:ln>
            <a:effectLst/>
          </c:spPr>
          <c:marker>
            <c:symbol val="none"/>
          </c:marker>
          <c:yVal>
            <c:numRef>
              <c:f>Hoja1!$D$4:$D$9</c:f>
              <c:numCache>
                <c:formatCode>General</c:formatCode>
                <c:ptCount val="6"/>
                <c:pt idx="0">
                  <c:v>18.720785336402699</c:v>
                </c:pt>
                <c:pt idx="1">
                  <c:v>11.06429186146068</c:v>
                </c:pt>
                <c:pt idx="2">
                  <c:v>10.88369161015394</c:v>
                </c:pt>
                <c:pt idx="3">
                  <c:v>10.208518140472391</c:v>
                </c:pt>
                <c:pt idx="4">
                  <c:v>10.82873802578175</c:v>
                </c:pt>
                <c:pt idx="5">
                  <c:v>10.28704782525624</c:v>
                </c:pt>
              </c:numCache>
            </c:numRef>
          </c:yVal>
          <c:smooth val="1"/>
          <c:extLst xmlns:c16r2="http://schemas.microsoft.com/office/drawing/2015/06/chart">
            <c:ext xmlns:c16="http://schemas.microsoft.com/office/drawing/2014/chart" uri="{C3380CC4-5D6E-409C-BE32-E72D297353CC}">
              <c16:uniqueId val="{00000002-3EFB-4357-81D8-2570950BB8C9}"/>
            </c:ext>
          </c:extLst>
        </c:ser>
        <c:dLbls>
          <c:showLegendKey val="0"/>
          <c:showVal val="0"/>
          <c:showCatName val="0"/>
          <c:showSerName val="0"/>
          <c:showPercent val="0"/>
          <c:showBubbleSize val="0"/>
        </c:dLbls>
        <c:axId val="-278441392"/>
        <c:axId val="-278442480"/>
      </c:scatterChart>
      <c:valAx>
        <c:axId val="-278441392"/>
        <c:scaling>
          <c:orientation val="minMax"/>
        </c:scaling>
        <c:delete val="0"/>
        <c:axPos val="b"/>
        <c:title>
          <c:tx>
            <c:rich>
              <a:bodyPr rot="0" vert="horz"/>
              <a:lstStyle/>
              <a:p>
                <a:pPr>
                  <a:defRPr/>
                </a:pPr>
                <a:r>
                  <a:rPr lang="en-US"/>
                  <a:t>Semanas</a:t>
                </a:r>
              </a:p>
            </c:rich>
          </c:tx>
          <c:overlay val="0"/>
          <c:spPr>
            <a:noFill/>
            <a:ln>
              <a:noFill/>
            </a:ln>
            <a:effectLst/>
          </c:spPr>
        </c:title>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baseline="-25000"/>
            </a:pPr>
            <a:endParaRPr lang="es-EC"/>
          </a:p>
        </c:txPr>
        <c:crossAx val="-278442480"/>
        <c:crosses val="autoZero"/>
        <c:crossBetween val="midCat"/>
      </c:valAx>
      <c:valAx>
        <c:axId val="-27844248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vert="horz"/>
              <a:lstStyle/>
              <a:p>
                <a:pPr>
                  <a:defRPr/>
                </a:pPr>
                <a:r>
                  <a:rPr lang="en-US" sz="800"/>
                  <a:t>Ln UFCs</a:t>
                </a:r>
              </a:p>
            </c:rich>
          </c:tx>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baseline="-25000"/>
            </a:pPr>
            <a:endParaRPr lang="es-EC"/>
          </a:p>
        </c:txPr>
        <c:crossAx val="-278441392"/>
        <c:crosses val="autoZero"/>
        <c:crossBetween val="midCat"/>
      </c:valAx>
      <c:spPr>
        <a:noFill/>
        <a:ln>
          <a:noFill/>
        </a:ln>
        <a:effectLst/>
      </c:spPr>
    </c:plotArea>
    <c:legend>
      <c:legendPos val="r"/>
      <c:layout>
        <c:manualLayout>
          <c:xMode val="edge"/>
          <c:yMode val="edge"/>
          <c:x val="0.67652463654809103"/>
          <c:y val="0.19930192936409263"/>
          <c:w val="0.29510656912566779"/>
          <c:h val="0.61504456612974134"/>
        </c:manualLayout>
      </c:layout>
      <c:overlay val="0"/>
      <c:spPr>
        <a:noFill/>
        <a:ln>
          <a:noFill/>
        </a:ln>
        <a:effectLst/>
      </c:spPr>
      <c:txPr>
        <a:bodyPr rot="0" vert="horz"/>
        <a:lstStyle/>
        <a:p>
          <a:pPr>
            <a:defRPr baseline="-25000"/>
          </a:pPr>
          <a:endParaRPr lang="es-EC"/>
        </a:p>
      </c:txPr>
    </c:legend>
    <c:plotVisOnly val="1"/>
    <c:dispBlanksAs val="gap"/>
    <c:showDLblsOverMax val="0"/>
  </c:chart>
  <c:spPr>
    <a:solidFill>
      <a:sysClr val="window" lastClr="FFFFFF"/>
    </a:solidFill>
    <a:ln w="25400" cap="flat" cmpd="sng" algn="ctr">
      <a:solidFill>
        <a:srgbClr val="A5A5A5"/>
      </a:solidFill>
      <a:prstDash val="solid"/>
    </a:ln>
    <a:effectLst/>
  </c:spPr>
  <c:txPr>
    <a:bodyPr/>
    <a:lstStyle/>
    <a:p>
      <a:pPr>
        <a:defRPr>
          <a:solidFill>
            <a:sysClr val="windowText" lastClr="000000"/>
          </a:solidFill>
          <a:latin typeface="+mn-lt"/>
          <a:ea typeface="+mn-ea"/>
          <a:cs typeface="+mn-cs"/>
        </a:defRPr>
      </a:pPr>
      <a:endParaRPr lang="es-EC"/>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vert="horz"/>
          <a:lstStyle/>
          <a:p>
            <a:pPr>
              <a:defRPr/>
            </a:pPr>
            <a:r>
              <a:rPr lang="en-US" sz="1400" dirty="0" err="1"/>
              <a:t>Variación</a:t>
            </a:r>
            <a:r>
              <a:rPr lang="en-US" sz="1400" dirty="0"/>
              <a:t> de Ln UFCs Vs </a:t>
            </a:r>
            <a:r>
              <a:rPr lang="en-US" sz="1400" dirty="0" err="1"/>
              <a:t>concentración</a:t>
            </a:r>
            <a:r>
              <a:rPr lang="en-US" sz="1400" dirty="0"/>
              <a:t> de TPHs</a:t>
            </a:r>
          </a:p>
        </c:rich>
      </c:tx>
      <c:overlay val="0"/>
      <c:spPr>
        <a:noFill/>
        <a:ln>
          <a:noFill/>
        </a:ln>
        <a:effectLst/>
      </c:spPr>
    </c:title>
    <c:autoTitleDeleted val="0"/>
    <c:plotArea>
      <c:layout>
        <c:manualLayout>
          <c:layoutTarget val="inner"/>
          <c:xMode val="edge"/>
          <c:yMode val="edge"/>
          <c:x val="0.13089129483814499"/>
          <c:y val="0.23883530183727"/>
          <c:w val="0.65269181977252899"/>
          <c:h val="0.62382874015748002"/>
        </c:manualLayout>
      </c:layout>
      <c:scatterChart>
        <c:scatterStyle val="smoothMarker"/>
        <c:varyColors val="0"/>
        <c:ser>
          <c:idx val="0"/>
          <c:order val="0"/>
          <c:tx>
            <c:v>12.000ppm</c:v>
          </c:tx>
          <c:spPr>
            <a:ln w="19050" cap="rnd">
              <a:solidFill>
                <a:schemeClr val="accent1"/>
              </a:solidFill>
              <a:round/>
            </a:ln>
            <a:effectLst/>
          </c:spPr>
          <c:marker>
            <c:symbol val="none"/>
          </c:marker>
          <c:yVal>
            <c:numRef>
              <c:f>Hoja1!$N$4:$N$9</c:f>
              <c:numCache>
                <c:formatCode>General</c:formatCode>
                <c:ptCount val="6"/>
                <c:pt idx="0">
                  <c:v>18.720785336402699</c:v>
                </c:pt>
                <c:pt idx="1">
                  <c:v>10.48290596776773</c:v>
                </c:pt>
                <c:pt idx="2">
                  <c:v>10.4222813459513</c:v>
                </c:pt>
                <c:pt idx="3">
                  <c:v>9.5645121856967972</c:v>
                </c:pt>
                <c:pt idx="4">
                  <c:v>8.9137292203495058</c:v>
                </c:pt>
                <c:pt idx="5">
                  <c:v>3.9120230054281442</c:v>
                </c:pt>
              </c:numCache>
            </c:numRef>
          </c:yVal>
          <c:smooth val="1"/>
          <c:extLst xmlns:c16r2="http://schemas.microsoft.com/office/drawing/2015/06/chart">
            <c:ext xmlns:c16="http://schemas.microsoft.com/office/drawing/2014/chart" uri="{C3380CC4-5D6E-409C-BE32-E72D297353CC}">
              <c16:uniqueId val="{00000000-CA1C-404C-96C3-A2718355C132}"/>
            </c:ext>
          </c:extLst>
        </c:ser>
        <c:ser>
          <c:idx val="1"/>
          <c:order val="1"/>
          <c:tx>
            <c:v>40.000ppm</c:v>
          </c:tx>
          <c:spPr>
            <a:ln w="19050" cap="rnd">
              <a:solidFill>
                <a:schemeClr val="accent2"/>
              </a:solidFill>
              <a:round/>
            </a:ln>
            <a:effectLst/>
          </c:spPr>
          <c:marker>
            <c:symbol val="none"/>
          </c:marker>
          <c:yVal>
            <c:numRef>
              <c:f>Hoja1!$O$4:$O$9</c:f>
              <c:numCache>
                <c:formatCode>General</c:formatCode>
                <c:ptCount val="6"/>
                <c:pt idx="0">
                  <c:v>18.720785336402699</c:v>
                </c:pt>
                <c:pt idx="1">
                  <c:v>10.26870931811712</c:v>
                </c:pt>
                <c:pt idx="2">
                  <c:v>10.21158493220447</c:v>
                </c:pt>
                <c:pt idx="3">
                  <c:v>9.8082605192750343</c:v>
                </c:pt>
                <c:pt idx="4">
                  <c:v>8.7323045710331808</c:v>
                </c:pt>
                <c:pt idx="5">
                  <c:v>7.8240460108562884</c:v>
                </c:pt>
              </c:numCache>
            </c:numRef>
          </c:yVal>
          <c:smooth val="1"/>
          <c:extLst xmlns:c16r2="http://schemas.microsoft.com/office/drawing/2015/06/chart">
            <c:ext xmlns:c16="http://schemas.microsoft.com/office/drawing/2014/chart" uri="{C3380CC4-5D6E-409C-BE32-E72D297353CC}">
              <c16:uniqueId val="{00000001-CA1C-404C-96C3-A2718355C132}"/>
            </c:ext>
          </c:extLst>
        </c:ser>
        <c:ser>
          <c:idx val="2"/>
          <c:order val="2"/>
          <c:tx>
            <c:v>50.000ppm</c:v>
          </c:tx>
          <c:spPr>
            <a:ln w="19050" cap="rnd">
              <a:solidFill>
                <a:schemeClr val="accent3"/>
              </a:solidFill>
              <a:round/>
            </a:ln>
            <a:effectLst/>
          </c:spPr>
          <c:marker>
            <c:symbol val="none"/>
          </c:marker>
          <c:yVal>
            <c:numRef>
              <c:f>Hoja1!$P$4:$P$9</c:f>
              <c:numCache>
                <c:formatCode>General</c:formatCode>
                <c:ptCount val="6"/>
                <c:pt idx="0">
                  <c:v>18.720785336402699</c:v>
                </c:pt>
                <c:pt idx="1">
                  <c:v>11.070796424357701</c:v>
                </c:pt>
                <c:pt idx="2">
                  <c:v>10.401227936753459</c:v>
                </c:pt>
                <c:pt idx="3">
                  <c:v>8.9489756078417706</c:v>
                </c:pt>
                <c:pt idx="4">
                  <c:v>8.2712926529794117</c:v>
                </c:pt>
                <c:pt idx="5">
                  <c:v>7.1572135412077467</c:v>
                </c:pt>
              </c:numCache>
            </c:numRef>
          </c:yVal>
          <c:smooth val="1"/>
          <c:extLst xmlns:c16r2="http://schemas.microsoft.com/office/drawing/2015/06/chart">
            <c:ext xmlns:c16="http://schemas.microsoft.com/office/drawing/2014/chart" uri="{C3380CC4-5D6E-409C-BE32-E72D297353CC}">
              <c16:uniqueId val="{00000002-CA1C-404C-96C3-A2718355C132}"/>
            </c:ext>
          </c:extLst>
        </c:ser>
        <c:dLbls>
          <c:showLegendKey val="0"/>
          <c:showVal val="0"/>
          <c:showCatName val="0"/>
          <c:showSerName val="0"/>
          <c:showPercent val="0"/>
          <c:showBubbleSize val="0"/>
        </c:dLbls>
        <c:axId val="-278450096"/>
        <c:axId val="-278449552"/>
      </c:scatterChart>
      <c:valAx>
        <c:axId val="-278450096"/>
        <c:scaling>
          <c:orientation val="minMax"/>
        </c:scaling>
        <c:delete val="0"/>
        <c:axPos val="b"/>
        <c:title>
          <c:tx>
            <c:rich>
              <a:bodyPr rot="0" vert="horz"/>
              <a:lstStyle/>
              <a:p>
                <a:pPr>
                  <a:defRPr/>
                </a:pPr>
                <a:r>
                  <a:rPr lang="en-US"/>
                  <a:t>Semana</a:t>
                </a:r>
              </a:p>
            </c:rich>
          </c:tx>
          <c:overlay val="0"/>
          <c:spPr>
            <a:noFill/>
            <a:ln>
              <a:noFill/>
            </a:ln>
            <a:effectLst/>
          </c:spPr>
        </c:title>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es-EC"/>
          </a:p>
        </c:txPr>
        <c:crossAx val="-278449552"/>
        <c:crosses val="autoZero"/>
        <c:crossBetween val="midCat"/>
      </c:valAx>
      <c:valAx>
        <c:axId val="-27844955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vert="horz"/>
              <a:lstStyle/>
              <a:p>
                <a:pPr>
                  <a:defRPr/>
                </a:pPr>
                <a:r>
                  <a:rPr lang="en-US"/>
                  <a:t>Ln UFCs</a:t>
                </a:r>
              </a:p>
            </c:rich>
          </c:tx>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es-EC"/>
          </a:p>
        </c:txPr>
        <c:crossAx val="-278450096"/>
        <c:crosses val="autoZero"/>
        <c:crossBetween val="midCat"/>
      </c:valAx>
      <c:spPr>
        <a:noFill/>
        <a:ln>
          <a:noFill/>
        </a:ln>
        <a:effectLst/>
      </c:spPr>
    </c:plotArea>
    <c:legend>
      <c:legendPos val="r"/>
      <c:overlay val="0"/>
      <c:spPr>
        <a:noFill/>
        <a:ln>
          <a:noFill/>
        </a:ln>
        <a:effectLst/>
      </c:spPr>
      <c:txPr>
        <a:bodyPr rot="0" vert="horz"/>
        <a:lstStyle/>
        <a:p>
          <a:pPr>
            <a:defRPr sz="800"/>
          </a:pPr>
          <a:endParaRPr lang="es-EC"/>
        </a:p>
      </c:txPr>
    </c:legend>
    <c:plotVisOnly val="1"/>
    <c:dispBlanksAs val="gap"/>
    <c:showDLblsOverMax val="0"/>
  </c:chart>
  <c:spPr>
    <a:solidFill>
      <a:sysClr val="window" lastClr="FFFFFF"/>
    </a:solidFill>
    <a:ln w="25400" cap="flat" cmpd="sng" algn="ctr">
      <a:solidFill>
        <a:srgbClr val="A5A5A5"/>
      </a:solidFill>
      <a:prstDash val="solid"/>
    </a:ln>
    <a:effectLst/>
  </c:spPr>
  <c:txPr>
    <a:bodyPr/>
    <a:lstStyle/>
    <a:p>
      <a:pPr>
        <a:defRPr>
          <a:solidFill>
            <a:sysClr val="windowText" lastClr="000000"/>
          </a:solidFill>
          <a:latin typeface="+mn-lt"/>
          <a:ea typeface="+mn-ea"/>
          <a:cs typeface="+mn-cs"/>
        </a:defRPr>
      </a:pPr>
      <a:endParaRPr lang="es-EC"/>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b="1" dirty="0" err="1"/>
              <a:t>Variación</a:t>
            </a:r>
            <a:r>
              <a:rPr lang="en-US" sz="1400" b="1" dirty="0"/>
              <a:t> de Ln UFCs Vs </a:t>
            </a:r>
            <a:r>
              <a:rPr lang="en-US" sz="1400" b="1" dirty="0" err="1"/>
              <a:t>Concentración</a:t>
            </a:r>
            <a:r>
              <a:rPr lang="en-US" sz="1400" b="1" dirty="0"/>
              <a:t> de TPHs</a:t>
            </a:r>
          </a:p>
        </c:rich>
      </c:tx>
      <c:overlay val="0"/>
      <c:spPr>
        <a:noFill/>
        <a:ln>
          <a:noFill/>
        </a:ln>
        <a:effectLst/>
      </c:spPr>
    </c:title>
    <c:autoTitleDeleted val="0"/>
    <c:plotArea>
      <c:layout>
        <c:manualLayout>
          <c:layoutTarget val="inner"/>
          <c:xMode val="edge"/>
          <c:yMode val="edge"/>
          <c:x val="0.22989401134018553"/>
          <c:y val="0.25090395480225991"/>
          <c:w val="0.64608563242571782"/>
          <c:h val="0.49822990346545665"/>
        </c:manualLayout>
      </c:layout>
      <c:scatterChart>
        <c:scatterStyle val="smoothMarker"/>
        <c:varyColors val="0"/>
        <c:ser>
          <c:idx val="0"/>
          <c:order val="0"/>
          <c:tx>
            <c:v>12.000ppm</c:v>
          </c:tx>
          <c:spPr>
            <a:ln w="19050" cap="rnd">
              <a:solidFill>
                <a:schemeClr val="accent1"/>
              </a:solidFill>
              <a:round/>
            </a:ln>
            <a:effectLst/>
          </c:spPr>
          <c:marker>
            <c:symbol val="none"/>
          </c:marker>
          <c:yVal>
            <c:numRef>
              <c:f>Hoja1!$C$24:$C$29</c:f>
              <c:numCache>
                <c:formatCode>General</c:formatCode>
                <c:ptCount val="6"/>
                <c:pt idx="0">
                  <c:v>18.720785336402699</c:v>
                </c:pt>
                <c:pt idx="1">
                  <c:v>9.1815982461636452</c:v>
                </c:pt>
                <c:pt idx="2">
                  <c:v>11.24242821727255</c:v>
                </c:pt>
                <c:pt idx="3">
                  <c:v>10.36868810294404</c:v>
                </c:pt>
                <c:pt idx="4">
                  <c:v>10.215252417529481</c:v>
                </c:pt>
                <c:pt idx="5">
                  <c:v>9.9827607334306361</c:v>
                </c:pt>
              </c:numCache>
            </c:numRef>
          </c:yVal>
          <c:smooth val="1"/>
          <c:extLst xmlns:c16r2="http://schemas.microsoft.com/office/drawing/2015/06/chart">
            <c:ext xmlns:c16="http://schemas.microsoft.com/office/drawing/2014/chart" uri="{C3380CC4-5D6E-409C-BE32-E72D297353CC}">
              <c16:uniqueId val="{00000000-CCD8-4EC6-A7CB-90D7E8A44250}"/>
            </c:ext>
          </c:extLst>
        </c:ser>
        <c:ser>
          <c:idx val="1"/>
          <c:order val="1"/>
          <c:tx>
            <c:v>40.000ppm</c:v>
          </c:tx>
          <c:spPr>
            <a:ln w="19050" cap="rnd">
              <a:solidFill>
                <a:schemeClr val="accent2"/>
              </a:solidFill>
              <a:round/>
            </a:ln>
            <a:effectLst/>
          </c:spPr>
          <c:marker>
            <c:symbol val="none"/>
          </c:marker>
          <c:yVal>
            <c:numRef>
              <c:f>Hoja1!$D$24:$D$29</c:f>
              <c:numCache>
                <c:formatCode>General</c:formatCode>
                <c:ptCount val="6"/>
                <c:pt idx="0">
                  <c:v>18.720785336402699</c:v>
                </c:pt>
                <c:pt idx="1">
                  <c:v>9.0320112348580608</c:v>
                </c:pt>
                <c:pt idx="2">
                  <c:v>10.80635519651057</c:v>
                </c:pt>
                <c:pt idx="3">
                  <c:v>10.045421048424799</c:v>
                </c:pt>
                <c:pt idx="4">
                  <c:v>12.06210602336526</c:v>
                </c:pt>
                <c:pt idx="5">
                  <c:v>10.04469757636984</c:v>
                </c:pt>
              </c:numCache>
            </c:numRef>
          </c:yVal>
          <c:smooth val="1"/>
          <c:extLst xmlns:c16r2="http://schemas.microsoft.com/office/drawing/2015/06/chart">
            <c:ext xmlns:c16="http://schemas.microsoft.com/office/drawing/2014/chart" uri="{C3380CC4-5D6E-409C-BE32-E72D297353CC}">
              <c16:uniqueId val="{00000001-CCD8-4EC6-A7CB-90D7E8A44250}"/>
            </c:ext>
          </c:extLst>
        </c:ser>
        <c:ser>
          <c:idx val="2"/>
          <c:order val="2"/>
          <c:tx>
            <c:v>50.000ppm</c:v>
          </c:tx>
          <c:spPr>
            <a:ln w="19050" cap="rnd">
              <a:solidFill>
                <a:schemeClr val="accent3"/>
              </a:solidFill>
              <a:round/>
            </a:ln>
            <a:effectLst/>
          </c:spPr>
          <c:marker>
            <c:symbol val="none"/>
          </c:marker>
          <c:yVal>
            <c:numRef>
              <c:f>Hoja1!$E$24:$E$29</c:f>
              <c:numCache>
                <c:formatCode>General</c:formatCode>
                <c:ptCount val="6"/>
                <c:pt idx="0">
                  <c:v>18.720785336402699</c:v>
                </c:pt>
                <c:pt idx="1">
                  <c:v>6.5739036056835083</c:v>
                </c:pt>
                <c:pt idx="2">
                  <c:v>11.66893153677848</c:v>
                </c:pt>
                <c:pt idx="3">
                  <c:v>11.5604450127246</c:v>
                </c:pt>
                <c:pt idx="4">
                  <c:v>12.41896382038003</c:v>
                </c:pt>
                <c:pt idx="5">
                  <c:v>11.256311346679301</c:v>
                </c:pt>
              </c:numCache>
            </c:numRef>
          </c:yVal>
          <c:smooth val="1"/>
          <c:extLst xmlns:c16r2="http://schemas.microsoft.com/office/drawing/2015/06/chart">
            <c:ext xmlns:c16="http://schemas.microsoft.com/office/drawing/2014/chart" uri="{C3380CC4-5D6E-409C-BE32-E72D297353CC}">
              <c16:uniqueId val="{00000002-CCD8-4EC6-A7CB-90D7E8A44250}"/>
            </c:ext>
          </c:extLst>
        </c:ser>
        <c:dLbls>
          <c:showLegendKey val="0"/>
          <c:showVal val="0"/>
          <c:showCatName val="0"/>
          <c:showSerName val="0"/>
          <c:showPercent val="0"/>
          <c:showBubbleSize val="0"/>
        </c:dLbls>
        <c:axId val="-315682688"/>
        <c:axId val="-315682144"/>
      </c:scatterChart>
      <c:valAx>
        <c:axId val="-315682688"/>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b="1"/>
                  <a:t>Semana</a:t>
                </a:r>
              </a:p>
            </c:rich>
          </c:tx>
          <c:overlay val="0"/>
          <c:spPr>
            <a:noFill/>
            <a:ln>
              <a:noFill/>
            </a:ln>
            <a:effectLst/>
          </c:spPr>
        </c:title>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C"/>
          </a:p>
        </c:txPr>
        <c:crossAx val="-315682144"/>
        <c:crosses val="autoZero"/>
        <c:crossBetween val="midCat"/>
      </c:valAx>
      <c:valAx>
        <c:axId val="-31568214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b="1"/>
                  <a:t>Ln UFCs</a:t>
                </a:r>
              </a:p>
            </c:rich>
          </c:tx>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C"/>
          </a:p>
        </c:txPr>
        <c:crossAx val="-315682688"/>
        <c:crosses val="autoZero"/>
        <c:crossBetween val="midCat"/>
      </c:valAx>
      <c:spPr>
        <a:solidFill>
          <a:schemeClr val="lt1"/>
        </a:solidFill>
        <a:ln w="12700" cap="flat" cmpd="sng" algn="ctr">
          <a:solidFill>
            <a:schemeClr val="accent3"/>
          </a:solidFill>
          <a:prstDash val="solid"/>
          <a:miter lim="800000"/>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25000">
              <a:solidFill>
                <a:schemeClr val="tx1">
                  <a:lumMod val="65000"/>
                  <a:lumOff val="35000"/>
                </a:schemeClr>
              </a:solidFill>
              <a:latin typeface="+mn-lt"/>
              <a:ea typeface="+mn-ea"/>
              <a:cs typeface="+mn-cs"/>
            </a:defRPr>
          </a:pPr>
          <a:endParaRPr lang="es-EC"/>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s-EC"/>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000" b="0" i="0" u="none" strike="noStrike" kern="1200" spc="0" baseline="0">
                <a:solidFill>
                  <a:schemeClr val="dk1"/>
                </a:solidFill>
                <a:latin typeface="+mn-lt"/>
                <a:ea typeface="+mn-ea"/>
                <a:cs typeface="+mn-cs"/>
              </a:defRPr>
            </a:pPr>
            <a:r>
              <a:rPr lang="en-US" sz="1400" b="1" dirty="0" err="1"/>
              <a:t>Variación</a:t>
            </a:r>
            <a:r>
              <a:rPr lang="en-US" sz="1400" b="1" dirty="0"/>
              <a:t> de Ln UFCs Vs </a:t>
            </a:r>
          </a:p>
          <a:p>
            <a:pPr>
              <a:defRPr sz="1000" b="0" i="0" u="none" strike="noStrike" kern="1200" spc="0" baseline="0">
                <a:solidFill>
                  <a:schemeClr val="dk1"/>
                </a:solidFill>
                <a:latin typeface="+mn-lt"/>
                <a:ea typeface="+mn-ea"/>
                <a:cs typeface="+mn-cs"/>
              </a:defRPr>
            </a:pPr>
            <a:r>
              <a:rPr lang="en-US" sz="1400" b="1" dirty="0" err="1"/>
              <a:t>Concentración</a:t>
            </a:r>
            <a:r>
              <a:rPr lang="en-US" sz="1400" b="1" dirty="0"/>
              <a:t> TPHs</a:t>
            </a:r>
          </a:p>
        </c:rich>
      </c:tx>
      <c:overlay val="0"/>
      <c:spPr>
        <a:noFill/>
        <a:ln>
          <a:noFill/>
        </a:ln>
        <a:effectLst/>
      </c:spPr>
    </c:title>
    <c:autoTitleDeleted val="0"/>
    <c:plotArea>
      <c:layout>
        <c:manualLayout>
          <c:layoutTarget val="inner"/>
          <c:xMode val="edge"/>
          <c:yMode val="edge"/>
          <c:x val="0.18781090991784868"/>
          <c:y val="0.22528101708805387"/>
          <c:w val="0.61769123624889843"/>
          <c:h val="0.59085108032382028"/>
        </c:manualLayout>
      </c:layout>
      <c:scatterChart>
        <c:scatterStyle val="smoothMarker"/>
        <c:varyColors val="0"/>
        <c:ser>
          <c:idx val="0"/>
          <c:order val="0"/>
          <c:tx>
            <c:v>12.000ppm</c:v>
          </c:tx>
          <c:spPr>
            <a:ln w="19050" cap="rnd">
              <a:solidFill>
                <a:schemeClr val="accent1"/>
              </a:solidFill>
              <a:round/>
            </a:ln>
            <a:effectLst/>
          </c:spPr>
          <c:marker>
            <c:symbol val="none"/>
          </c:marker>
          <c:xVal>
            <c:numRef>
              <c:f>Hoja1!$M$25:$M$30</c:f>
              <c:numCache>
                <c:formatCode>General</c:formatCode>
                <c:ptCount val="6"/>
                <c:pt idx="0">
                  <c:v>0</c:v>
                </c:pt>
                <c:pt idx="1">
                  <c:v>1</c:v>
                </c:pt>
                <c:pt idx="2">
                  <c:v>2</c:v>
                </c:pt>
                <c:pt idx="3">
                  <c:v>3</c:v>
                </c:pt>
                <c:pt idx="4">
                  <c:v>4</c:v>
                </c:pt>
                <c:pt idx="5">
                  <c:v>5</c:v>
                </c:pt>
              </c:numCache>
            </c:numRef>
          </c:xVal>
          <c:yVal>
            <c:numRef>
              <c:f>Hoja1!$N$25:$N$30</c:f>
              <c:numCache>
                <c:formatCode>General</c:formatCode>
                <c:ptCount val="6"/>
                <c:pt idx="0">
                  <c:v>18.720785336402699</c:v>
                </c:pt>
                <c:pt idx="1">
                  <c:v>11.393766520685549</c:v>
                </c:pt>
                <c:pt idx="2">
                  <c:v>9.9475044379529027</c:v>
                </c:pt>
                <c:pt idx="3">
                  <c:v>5.0106352940962564</c:v>
                </c:pt>
                <c:pt idx="4">
                  <c:v>8.2687318321177372</c:v>
                </c:pt>
                <c:pt idx="5">
                  <c:v>6.8207475383495302</c:v>
                </c:pt>
              </c:numCache>
            </c:numRef>
          </c:yVal>
          <c:smooth val="1"/>
          <c:extLst xmlns:c16r2="http://schemas.microsoft.com/office/drawing/2015/06/chart">
            <c:ext xmlns:c16="http://schemas.microsoft.com/office/drawing/2014/chart" uri="{C3380CC4-5D6E-409C-BE32-E72D297353CC}">
              <c16:uniqueId val="{00000000-B7B1-4E21-8DBD-59260A1C9C15}"/>
            </c:ext>
          </c:extLst>
        </c:ser>
        <c:ser>
          <c:idx val="1"/>
          <c:order val="1"/>
          <c:tx>
            <c:v>40.000ppm</c:v>
          </c:tx>
          <c:spPr>
            <a:ln w="19050" cap="rnd">
              <a:solidFill>
                <a:schemeClr val="accent2"/>
              </a:solidFill>
              <a:round/>
            </a:ln>
            <a:effectLst/>
          </c:spPr>
          <c:marker>
            <c:symbol val="none"/>
          </c:marker>
          <c:xVal>
            <c:numRef>
              <c:f>Hoja1!$M$25:$M$30</c:f>
              <c:numCache>
                <c:formatCode>General</c:formatCode>
                <c:ptCount val="6"/>
                <c:pt idx="0">
                  <c:v>0</c:v>
                </c:pt>
                <c:pt idx="1">
                  <c:v>1</c:v>
                </c:pt>
                <c:pt idx="2">
                  <c:v>2</c:v>
                </c:pt>
                <c:pt idx="3">
                  <c:v>3</c:v>
                </c:pt>
                <c:pt idx="4">
                  <c:v>4</c:v>
                </c:pt>
                <c:pt idx="5">
                  <c:v>5</c:v>
                </c:pt>
              </c:numCache>
            </c:numRef>
          </c:xVal>
          <c:yVal>
            <c:numRef>
              <c:f>Hoja1!$O$25:$O$30</c:f>
              <c:numCache>
                <c:formatCode>General</c:formatCode>
                <c:ptCount val="6"/>
                <c:pt idx="0">
                  <c:v>18.720785336402699</c:v>
                </c:pt>
                <c:pt idx="1">
                  <c:v>5.5860119389216916</c:v>
                </c:pt>
                <c:pt idx="2">
                  <c:v>8.6094678596224892</c:v>
                </c:pt>
                <c:pt idx="3">
                  <c:v>6.10924758276437</c:v>
                </c:pt>
                <c:pt idx="4">
                  <c:v>6.7452363494843626</c:v>
                </c:pt>
                <c:pt idx="5">
                  <c:v>5.5860119389216916</c:v>
                </c:pt>
              </c:numCache>
            </c:numRef>
          </c:yVal>
          <c:smooth val="1"/>
          <c:extLst xmlns:c16r2="http://schemas.microsoft.com/office/drawing/2015/06/chart">
            <c:ext xmlns:c16="http://schemas.microsoft.com/office/drawing/2014/chart" uri="{C3380CC4-5D6E-409C-BE32-E72D297353CC}">
              <c16:uniqueId val="{00000001-B7B1-4E21-8DBD-59260A1C9C15}"/>
            </c:ext>
          </c:extLst>
        </c:ser>
        <c:ser>
          <c:idx val="2"/>
          <c:order val="2"/>
          <c:tx>
            <c:v>50.000ppm</c:v>
          </c:tx>
          <c:spPr>
            <a:ln w="19050" cap="rnd">
              <a:solidFill>
                <a:schemeClr val="accent3"/>
              </a:solidFill>
              <a:round/>
            </a:ln>
            <a:effectLst/>
          </c:spPr>
          <c:marker>
            <c:symbol val="none"/>
          </c:marker>
          <c:xVal>
            <c:numRef>
              <c:f>Hoja1!$M$25:$M$30</c:f>
              <c:numCache>
                <c:formatCode>General</c:formatCode>
                <c:ptCount val="6"/>
                <c:pt idx="0">
                  <c:v>0</c:v>
                </c:pt>
                <c:pt idx="1">
                  <c:v>1</c:v>
                </c:pt>
                <c:pt idx="2">
                  <c:v>2</c:v>
                </c:pt>
                <c:pt idx="3">
                  <c:v>3</c:v>
                </c:pt>
                <c:pt idx="4">
                  <c:v>4</c:v>
                </c:pt>
                <c:pt idx="5">
                  <c:v>5</c:v>
                </c:pt>
              </c:numCache>
            </c:numRef>
          </c:xVal>
          <c:yVal>
            <c:numRef>
              <c:f>Hoja1!$P$25:$P$30</c:f>
              <c:numCache>
                <c:formatCode>General</c:formatCode>
                <c:ptCount val="6"/>
                <c:pt idx="0">
                  <c:v>18.720785336402699</c:v>
                </c:pt>
                <c:pt idx="1">
                  <c:v>11.0375742830172</c:v>
                </c:pt>
                <c:pt idx="2">
                  <c:v>9.7906922449579312</c:v>
                </c:pt>
                <c:pt idx="3">
                  <c:v>8.7160440501614023</c:v>
                </c:pt>
                <c:pt idx="4">
                  <c:v>6.0714995624442398</c:v>
                </c:pt>
                <c:pt idx="5">
                  <c:v>9.0900545820414607</c:v>
                </c:pt>
              </c:numCache>
            </c:numRef>
          </c:yVal>
          <c:smooth val="1"/>
          <c:extLst xmlns:c16r2="http://schemas.microsoft.com/office/drawing/2015/06/chart">
            <c:ext xmlns:c16="http://schemas.microsoft.com/office/drawing/2014/chart" uri="{C3380CC4-5D6E-409C-BE32-E72D297353CC}">
              <c16:uniqueId val="{00000002-B7B1-4E21-8DBD-59260A1C9C15}"/>
            </c:ext>
          </c:extLst>
        </c:ser>
        <c:dLbls>
          <c:showLegendKey val="0"/>
          <c:showVal val="0"/>
          <c:showCatName val="0"/>
          <c:showSerName val="0"/>
          <c:showPercent val="0"/>
          <c:showBubbleSize val="0"/>
        </c:dLbls>
        <c:axId val="-586469792"/>
        <c:axId val="-211397856"/>
      </c:scatterChart>
      <c:valAx>
        <c:axId val="-58646979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dk1"/>
                    </a:solidFill>
                    <a:latin typeface="+mn-lt"/>
                    <a:ea typeface="+mn-ea"/>
                    <a:cs typeface="+mn-cs"/>
                  </a:defRPr>
                </a:pPr>
                <a:r>
                  <a:rPr lang="en-US"/>
                  <a:t>Semana</a:t>
                </a:r>
              </a:p>
            </c:rich>
          </c:tx>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s-EC"/>
          </a:p>
        </c:txPr>
        <c:crossAx val="-211397856"/>
        <c:crosses val="autoZero"/>
        <c:crossBetween val="midCat"/>
      </c:valAx>
      <c:valAx>
        <c:axId val="-21139785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dk1"/>
                    </a:solidFill>
                    <a:latin typeface="+mn-lt"/>
                    <a:ea typeface="+mn-ea"/>
                    <a:cs typeface="+mn-cs"/>
                  </a:defRPr>
                </a:pPr>
                <a:r>
                  <a:rPr lang="en-US"/>
                  <a:t>Ln UFCs</a:t>
                </a:r>
              </a:p>
            </c:rich>
          </c:tx>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s-EC"/>
          </a:p>
        </c:txPr>
        <c:crossAx val="-586469792"/>
        <c:crosses val="autoZero"/>
        <c:crossBetween val="midCat"/>
      </c:valAx>
      <c:spPr>
        <a:solidFill>
          <a:schemeClr val="lt1"/>
        </a:solidFill>
        <a:ln w="12700" cap="flat" cmpd="sng" algn="ctr">
          <a:solidFill>
            <a:schemeClr val="accent3"/>
          </a:solidFill>
          <a:prstDash val="solid"/>
          <a:miter lim="800000"/>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25000">
              <a:solidFill>
                <a:schemeClr val="dk1"/>
              </a:solidFill>
              <a:latin typeface="+mn-lt"/>
              <a:ea typeface="+mn-ea"/>
              <a:cs typeface="+mn-cs"/>
            </a:defRPr>
          </a:pPr>
          <a:endParaRPr lang="es-EC"/>
        </a:p>
      </c:txPr>
    </c:legend>
    <c:plotVisOnly val="1"/>
    <c:dispBlanksAs val="gap"/>
    <c:showDLblsOverMax val="0"/>
  </c:chart>
  <c:spPr>
    <a:solidFill>
      <a:schemeClr val="lt1"/>
    </a:solidFill>
    <a:ln w="12700" cap="flat" cmpd="sng" algn="ctr">
      <a:solidFill>
        <a:schemeClr val="accent3"/>
      </a:solidFill>
      <a:prstDash val="solid"/>
      <a:miter lim="800000"/>
    </a:ln>
    <a:effectLst/>
  </c:spPr>
  <c:txPr>
    <a:bodyPr/>
    <a:lstStyle/>
    <a:p>
      <a:pPr>
        <a:defRPr>
          <a:solidFill>
            <a:schemeClr val="dk1"/>
          </a:solidFill>
          <a:latin typeface="+mn-lt"/>
          <a:ea typeface="+mn-ea"/>
          <a:cs typeface="+mn-cs"/>
        </a:defRPr>
      </a:pPr>
      <a:endParaRPr lang="es-EC"/>
    </a:p>
  </c:txPr>
  <c:externalData r:id="rId2">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smtClean="0"/>
              <a:t>9/20/2017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8877055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446C117F-5CCF-4837-BE5F-2B92066CAFAF}" type="datetimeFigureOut">
              <a:rPr lang="en-US" smtClean="0"/>
              <a:t>9/20/2017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7104123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84EB90BD-B6CE-46B7-997F-7313B992CCDC}" type="datetimeFigureOut">
              <a:rPr lang="en-US" smtClean="0"/>
              <a:t>9/20/2017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4368789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s-ES" smtClean="0"/>
              <a:t>Haga clic para modificar el estilo de título del patrón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s-ES" smtClean="0"/>
              <a:t>Editar el estilo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CDB9D11F-B188-461D-B23F-39381795C052}" type="datetimeFigureOut">
              <a:rPr lang="en-US" smtClean="0"/>
              <a:t>9/20/2017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4415884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52E6D8D9-55A2-4063-B0F3-121F44549695}" type="datetimeFigureOut">
              <a:rPr lang="en-US" smtClean="0"/>
              <a:t>9/20/2017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9289607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4B24536-994D-4021-A283-9F449C0DB509}" type="datetimeFigureOut">
              <a:rPr lang="en-US" smtClean="0"/>
              <a:t>9/20/2017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40489703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3CBBBB78-C96F-47B7-AB17-D852CA960AC9}" type="datetimeFigureOut">
              <a:rPr lang="en-US" smtClean="0"/>
              <a:t>9/20/2017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5831755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smtClean="0"/>
              <a:t>9/20/2017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42136365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178E61D-D431-422C-9764-11DAFE33AB63}" type="datetimeFigureOut">
              <a:rPr lang="en-US" smtClean="0"/>
              <a:t>9/20/2017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6845631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3"/>
          <p:cNvSpPr>
            <a:spLocks noGrp="1"/>
          </p:cNvSpPr>
          <p:nvPr>
            <p:ph type="dt" sz="half" idx="10"/>
          </p:nvPr>
        </p:nvSpPr>
        <p:spPr/>
        <p:txBody>
          <a:bodyPr/>
          <a:lstStyle/>
          <a:p>
            <a:fld id="{12DE42F4-6EEF-4EF7-8ED4-2208F0F89A08}" type="datetimeFigureOut">
              <a:rPr lang="en-US" smtClean="0"/>
              <a:t>9/20/2017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2168685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30578ACC-22D6-47C1-A373-4FD133E34F3C}" type="datetimeFigureOut">
              <a:rPr lang="en-US" smtClean="0"/>
              <a:t>9/20/2017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551728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smtClean="0"/>
              <a:t>9/20/2017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866685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smtClean="0"/>
              <a:t>9/20/2017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422330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fld id="{CE99F462-093F-4566-844B-4C71F2739DA5}" type="datetimeFigureOut">
              <a:rPr lang="en-US" smtClean="0"/>
              <a:t>9/20/2017</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4914995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3D24A7AC-904D-4781-85BA-7D10C17ED021}" type="datetimeFigureOut">
              <a:rPr lang="en-US" smtClean="0"/>
              <a:t>9/20/2017</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866436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7" name="Date Placeholder 4"/>
          <p:cNvSpPr>
            <a:spLocks noGrp="1"/>
          </p:cNvSpPr>
          <p:nvPr>
            <p:ph type="dt" sz="half" idx="10"/>
          </p:nvPr>
        </p:nvSpPr>
        <p:spPr/>
        <p:txBody>
          <a:bodyPr/>
          <a:lstStyle/>
          <a:p>
            <a:fld id="{E331444B-B92B-4E27-8C94-BB93EAF5CB18}" type="datetimeFigureOut">
              <a:rPr lang="en-US" smtClean="0"/>
              <a:t>9/20/2017</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2530939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363EFA5E-FA76-400D-B3DC-F0BA90E6D107}" type="datetimeFigureOut">
              <a:rPr lang="en-US" smtClean="0"/>
              <a:t>9/20/2017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671226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9D6E9DEC-419B-4CC5-A080-3B06BD5A8291}" type="datetimeFigureOut">
              <a:rPr lang="en-US" smtClean="0"/>
              <a:t>9/20/2017</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2663090872"/>
      </p:ext>
    </p:extLst>
  </p:cSld>
  <p:clrMap bg1="dk1" tx1="lt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7.emf"/><Relationship Id="rId7" Type="http://schemas.openxmlformats.org/officeDocument/2006/relationships/chart" Target="../charts/chart1.xm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7" Type="http://schemas.openxmlformats.org/officeDocument/2006/relationships/chart" Target="../charts/chart2.xm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7.emf"/><Relationship Id="rId7" Type="http://schemas.openxmlformats.org/officeDocument/2006/relationships/chart" Target="../charts/chart3.xm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7.emf"/><Relationship Id="rId7" Type="http://schemas.openxmlformats.org/officeDocument/2006/relationships/chart" Target="../charts/chart4.xm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7.emf"/><Relationship Id="rId7" Type="http://schemas.openxmlformats.org/officeDocument/2006/relationships/image" Target="../media/image11.emf"/><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7.emf"/><Relationship Id="rId7" Type="http://schemas.openxmlformats.org/officeDocument/2006/relationships/image" Target="../media/image12.emf"/><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C" sz="2400" b="1" dirty="0" smtClean="0"/>
              <a:t/>
            </a:r>
            <a:br>
              <a:rPr lang="es-EC" sz="2400" b="1" dirty="0" smtClean="0"/>
            </a:br>
            <a:r>
              <a:rPr lang="es-EC" sz="2400" b="1" dirty="0"/>
              <a:t/>
            </a:r>
            <a:br>
              <a:rPr lang="es-EC" sz="2400" b="1" dirty="0"/>
            </a:br>
            <a:r>
              <a:rPr lang="es-EC" sz="2400" b="1" dirty="0" smtClean="0"/>
              <a:t/>
            </a:r>
            <a:br>
              <a:rPr lang="es-EC" sz="2400" b="1" dirty="0" smtClean="0"/>
            </a:br>
            <a:r>
              <a:rPr lang="es-EC" sz="2400" b="1" dirty="0"/>
              <a:t/>
            </a:r>
            <a:br>
              <a:rPr lang="es-EC" sz="2400" b="1" dirty="0"/>
            </a:br>
            <a:endParaRPr lang="en-US" dirty="0"/>
          </a:p>
        </p:txBody>
      </p:sp>
      <p:sp>
        <p:nvSpPr>
          <p:cNvPr id="3" name="Subtítulo 2"/>
          <p:cNvSpPr>
            <a:spLocks noGrp="1"/>
          </p:cNvSpPr>
          <p:nvPr>
            <p:ph idx="1"/>
          </p:nvPr>
        </p:nvSpPr>
        <p:spPr>
          <a:xfrm>
            <a:off x="863600" y="2882901"/>
            <a:ext cx="10412412" cy="1498600"/>
          </a:xfrm>
        </p:spPr>
        <p:txBody>
          <a:bodyPr>
            <a:noAutofit/>
          </a:bodyPr>
          <a:lstStyle/>
          <a:p>
            <a:pPr marL="0" indent="0" algn="ctr">
              <a:buNone/>
            </a:pPr>
            <a:r>
              <a:rPr lang="es-EC" sz="2800" b="1" dirty="0">
                <a:solidFill>
                  <a:srgbClr val="FFC000"/>
                </a:solidFill>
                <a:latin typeface="Arial" panose="020B0604020202020204" pitchFamily="34" charset="0"/>
                <a:cs typeface="Arial" panose="020B0604020202020204" pitchFamily="34" charset="0"/>
              </a:rPr>
              <a:t>“EVALUACIÓN DE LA TOLERANCIA DE MICROORGANISMOS ANTÁRTICOS ANTE DIFERENTES CONCENTRACIONES DE PETRÓLEO EN SUELOS </a:t>
            </a:r>
            <a:r>
              <a:rPr lang="es-EC" sz="2800" b="1" dirty="0" smtClean="0">
                <a:solidFill>
                  <a:srgbClr val="FFC000"/>
                </a:solidFill>
                <a:latin typeface="Arial" panose="020B0604020202020204" pitchFamily="34" charset="0"/>
                <a:cs typeface="Arial" panose="020B0604020202020204" pitchFamily="34" charset="0"/>
              </a:rPr>
              <a:t>CONTAMINADOS, </a:t>
            </a:r>
            <a:r>
              <a:rPr lang="es-EC" sz="2800" b="1" dirty="0">
                <a:solidFill>
                  <a:srgbClr val="FFC000"/>
                </a:solidFill>
                <a:latin typeface="Arial" panose="020B0604020202020204" pitchFamily="34" charset="0"/>
                <a:cs typeface="Arial" panose="020B0604020202020204" pitchFamily="34" charset="0"/>
              </a:rPr>
              <a:t>BAJO CONDICIONES DE LABORATORIO”</a:t>
            </a:r>
            <a:r>
              <a:rPr lang="en-US" sz="2800" b="1" dirty="0">
                <a:solidFill>
                  <a:srgbClr val="FFC000"/>
                </a:solidFill>
                <a:latin typeface="Arial" panose="020B0604020202020204" pitchFamily="34" charset="0"/>
                <a:cs typeface="Arial" panose="020B0604020202020204" pitchFamily="34" charset="0"/>
              </a:rPr>
              <a:t/>
            </a:r>
            <a:br>
              <a:rPr lang="en-US" sz="2800" b="1" dirty="0">
                <a:solidFill>
                  <a:srgbClr val="FFC000"/>
                </a:solidFill>
                <a:latin typeface="Arial" panose="020B0604020202020204" pitchFamily="34" charset="0"/>
                <a:cs typeface="Arial" panose="020B0604020202020204" pitchFamily="34" charset="0"/>
              </a:rPr>
            </a:br>
            <a:endParaRPr lang="es-EC" sz="2800" b="1" dirty="0" smtClean="0">
              <a:solidFill>
                <a:srgbClr val="FFC000"/>
              </a:solidFill>
              <a:latin typeface="Arial" panose="020B0604020202020204" pitchFamily="34" charset="0"/>
              <a:cs typeface="Arial" panose="020B0604020202020204" pitchFamily="34" charset="0"/>
            </a:endParaRPr>
          </a:p>
        </p:txBody>
      </p:sp>
      <p:sp>
        <p:nvSpPr>
          <p:cNvPr id="4" name="CuadroTexto 3"/>
          <p:cNvSpPr txBox="1"/>
          <p:nvPr/>
        </p:nvSpPr>
        <p:spPr>
          <a:xfrm>
            <a:off x="863600" y="1600305"/>
            <a:ext cx="10412412" cy="1200329"/>
          </a:xfrm>
          <a:prstGeom prst="rect">
            <a:avLst/>
          </a:prstGeom>
          <a:noFill/>
        </p:spPr>
        <p:txBody>
          <a:bodyPr wrap="square" rtlCol="0">
            <a:spAutoFit/>
          </a:bodyPr>
          <a:lstStyle/>
          <a:p>
            <a:pPr algn="ctr"/>
            <a:r>
              <a:rPr lang="es-EC" b="1" dirty="0" smtClean="0">
                <a:latin typeface="Arial" panose="020B0604020202020204" pitchFamily="34" charset="0"/>
                <a:cs typeface="Arial" panose="020B0604020202020204" pitchFamily="34" charset="0"/>
              </a:rPr>
              <a:t>CONFERENCIA INTERNACIONAL DE LOS OCÉANOS - CAPÍTULO ECUADOR</a:t>
            </a:r>
          </a:p>
          <a:p>
            <a:pPr algn="ctr"/>
            <a:r>
              <a:rPr lang="es-EC" b="1" dirty="0" smtClean="0">
                <a:latin typeface="Arial" panose="020B0604020202020204" pitchFamily="34" charset="0"/>
                <a:cs typeface="Arial" panose="020B0604020202020204" pitchFamily="34" charset="0"/>
              </a:rPr>
              <a:t>21 DE SEPTIEMBRE 2017</a:t>
            </a:r>
          </a:p>
          <a:p>
            <a:pPr algn="ctr"/>
            <a:r>
              <a:rPr lang="es-EC" b="1" dirty="0">
                <a:latin typeface="Arial" panose="020B0604020202020204" pitchFamily="34" charset="0"/>
                <a:cs typeface="Arial" panose="020B0604020202020204" pitchFamily="34" charset="0"/>
              </a:rPr>
              <a:t>XL ANIVERSARIO DE LA DIRECCIÓN GENERAL DE INTERESES MARÍTIMOS DIGEIM</a:t>
            </a:r>
            <a:endParaRPr lang="en-US" b="1" dirty="0">
              <a:latin typeface="Arial" panose="020B0604020202020204" pitchFamily="34" charset="0"/>
              <a:cs typeface="Arial" panose="020B0604020202020204" pitchFamily="34" charset="0"/>
            </a:endParaRPr>
          </a:p>
          <a:p>
            <a:pPr algn="ctr"/>
            <a:endParaRPr lang="en-US" dirty="0"/>
          </a:p>
        </p:txBody>
      </p:sp>
      <p:grpSp>
        <p:nvGrpSpPr>
          <p:cNvPr id="12" name="Grupo 11"/>
          <p:cNvGrpSpPr/>
          <p:nvPr/>
        </p:nvGrpSpPr>
        <p:grpSpPr>
          <a:xfrm>
            <a:off x="2175126" y="145998"/>
            <a:ext cx="8794833" cy="1307570"/>
            <a:chOff x="1606819" y="148307"/>
            <a:chExt cx="8794833" cy="1307570"/>
          </a:xfrm>
        </p:grpSpPr>
        <p:pic>
          <p:nvPicPr>
            <p:cNvPr id="6" name="Imagen 5"/>
            <p:cNvPicPr>
              <a:picLocks noChangeAspect="1"/>
            </p:cNvPicPr>
            <p:nvPr/>
          </p:nvPicPr>
          <p:blipFill>
            <a:blip r:embed="rId2"/>
            <a:stretch>
              <a:fillRect/>
            </a:stretch>
          </p:blipFill>
          <p:spPr>
            <a:xfrm>
              <a:off x="1606819" y="154186"/>
              <a:ext cx="1301691" cy="1301691"/>
            </a:xfrm>
            <a:prstGeom prst="rect">
              <a:avLst/>
            </a:prstGeom>
          </p:spPr>
        </p:pic>
        <p:pic>
          <p:nvPicPr>
            <p:cNvPr id="8" name="Imagen 7"/>
            <p:cNvPicPr>
              <a:picLocks noChangeAspect="1"/>
            </p:cNvPicPr>
            <p:nvPr/>
          </p:nvPicPr>
          <p:blipFill>
            <a:blip r:embed="rId3"/>
            <a:stretch>
              <a:fillRect/>
            </a:stretch>
          </p:blipFill>
          <p:spPr>
            <a:xfrm>
              <a:off x="4206264" y="148307"/>
              <a:ext cx="4088081" cy="1260029"/>
            </a:xfrm>
            <a:prstGeom prst="rect">
              <a:avLst/>
            </a:prstGeom>
          </p:spPr>
        </p:pic>
        <p:pic>
          <p:nvPicPr>
            <p:cNvPr id="5" name="Imagen 4"/>
            <p:cNvPicPr>
              <a:picLocks noChangeAspect="1"/>
            </p:cNvPicPr>
            <p:nvPr/>
          </p:nvPicPr>
          <p:blipFill>
            <a:blip r:embed="rId4"/>
            <a:stretch>
              <a:fillRect/>
            </a:stretch>
          </p:blipFill>
          <p:spPr>
            <a:xfrm>
              <a:off x="8294346" y="148307"/>
              <a:ext cx="2107306" cy="1230153"/>
            </a:xfrm>
            <a:prstGeom prst="rect">
              <a:avLst/>
            </a:prstGeom>
          </p:spPr>
        </p:pic>
        <p:pic>
          <p:nvPicPr>
            <p:cNvPr id="7" name="Imagen 6"/>
            <p:cNvPicPr>
              <a:picLocks noChangeAspect="1"/>
            </p:cNvPicPr>
            <p:nvPr/>
          </p:nvPicPr>
          <p:blipFill>
            <a:blip r:embed="rId5"/>
            <a:stretch>
              <a:fillRect/>
            </a:stretch>
          </p:blipFill>
          <p:spPr>
            <a:xfrm>
              <a:off x="2923774" y="148307"/>
              <a:ext cx="1267226" cy="1265940"/>
            </a:xfrm>
            <a:prstGeom prst="rect">
              <a:avLst/>
            </a:prstGeom>
          </p:spPr>
        </p:pic>
      </p:grpSp>
      <p:sp>
        <p:nvSpPr>
          <p:cNvPr id="11" name="Rectángulo 10"/>
          <p:cNvSpPr/>
          <p:nvPr/>
        </p:nvSpPr>
        <p:spPr>
          <a:xfrm>
            <a:off x="863600" y="5092700"/>
            <a:ext cx="10412412" cy="923330"/>
          </a:xfrm>
          <a:prstGeom prst="rect">
            <a:avLst/>
          </a:prstGeom>
        </p:spPr>
        <p:txBody>
          <a:bodyPr wrap="square">
            <a:spAutoFit/>
          </a:bodyPr>
          <a:lstStyle/>
          <a:p>
            <a:pPr algn="ctr"/>
            <a:r>
              <a:rPr lang="es-EC" b="1" dirty="0">
                <a:latin typeface="Arial" panose="020B0604020202020204" pitchFamily="34" charset="0"/>
                <a:cs typeface="Arial" panose="020B0604020202020204" pitchFamily="34" charset="0"/>
              </a:rPr>
              <a:t>PROGRAMA DE INVESTIGACIONES DIGEIM-FUNDEMAR</a:t>
            </a:r>
          </a:p>
          <a:p>
            <a:pPr algn="ctr"/>
            <a:r>
              <a:rPr lang="es-EC" b="1" dirty="0">
                <a:latin typeface="Arial" panose="020B0604020202020204" pitchFamily="34" charset="0"/>
                <a:cs typeface="Arial" panose="020B0604020202020204" pitchFamily="34" charset="0"/>
              </a:rPr>
              <a:t>COMITÉ CIENTÍFICO ASESOR DIGEIM-FUNDEMAR</a:t>
            </a:r>
          </a:p>
          <a:p>
            <a:pPr algn="ctr"/>
            <a:r>
              <a:rPr lang="es-EC" b="1" dirty="0">
                <a:solidFill>
                  <a:srgbClr val="FFC000"/>
                </a:solidFill>
                <a:latin typeface="Arial" panose="020B0604020202020204" pitchFamily="34" charset="0"/>
                <a:cs typeface="Arial" panose="020B0604020202020204" pitchFamily="34" charset="0"/>
              </a:rPr>
              <a:t>Dr. Miguel Gualoto, MsC. Tania Oña, Ing. Andrés Gómez</a:t>
            </a:r>
            <a:endParaRPr lang="en-US" b="1" dirty="0">
              <a:solidFill>
                <a:srgbClr val="FFC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199068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2298" y="1698171"/>
            <a:ext cx="9967459" cy="1053148"/>
          </a:xfrm>
        </p:spPr>
        <p:txBody>
          <a:bodyPr/>
          <a:lstStyle/>
          <a:p>
            <a:pPr algn="ctr"/>
            <a:r>
              <a:rPr lang="es-EC" b="1" dirty="0">
                <a:solidFill>
                  <a:srgbClr val="FFC000"/>
                </a:solidFill>
              </a:rPr>
              <a:t>RESULTADOS y DISCUSIÓN</a:t>
            </a:r>
            <a:endParaRPr lang="en-US" dirty="0"/>
          </a:p>
        </p:txBody>
      </p:sp>
      <p:sp>
        <p:nvSpPr>
          <p:cNvPr id="3" name="Marcador de contenido 2"/>
          <p:cNvSpPr>
            <a:spLocks noGrp="1"/>
          </p:cNvSpPr>
          <p:nvPr>
            <p:ph idx="1"/>
          </p:nvPr>
        </p:nvSpPr>
        <p:spPr>
          <a:xfrm>
            <a:off x="476366" y="2645138"/>
            <a:ext cx="6293531" cy="3723005"/>
          </a:xfrm>
        </p:spPr>
        <p:txBody>
          <a:bodyPr>
            <a:normAutofit fontScale="92500" lnSpcReduction="10000"/>
          </a:bodyPr>
          <a:lstStyle/>
          <a:p>
            <a:pPr algn="just"/>
            <a:r>
              <a:rPr lang="es-EC" sz="2400" b="1" dirty="0">
                <a:latin typeface="Arial" panose="020B0604020202020204" pitchFamily="34" charset="0"/>
                <a:cs typeface="Arial" panose="020B0604020202020204" pitchFamily="34" charset="0"/>
              </a:rPr>
              <a:t>La cepa A (</a:t>
            </a:r>
            <a:r>
              <a:rPr lang="es-EC" sz="2400" b="1" i="1" dirty="0" err="1">
                <a:solidFill>
                  <a:srgbClr val="FFC000"/>
                </a:solidFill>
                <a:latin typeface="Arial" panose="020B0604020202020204" pitchFamily="34" charset="0"/>
                <a:cs typeface="Arial" panose="020B0604020202020204" pitchFamily="34" charset="0"/>
              </a:rPr>
              <a:t>Pseudomona</a:t>
            </a:r>
            <a:r>
              <a:rPr lang="es-EC" sz="2400" b="1" i="1" dirty="0">
                <a:solidFill>
                  <a:srgbClr val="FFC000"/>
                </a:solidFill>
                <a:latin typeface="Arial" panose="020B0604020202020204" pitchFamily="34" charset="0"/>
                <a:cs typeface="Arial" panose="020B0604020202020204" pitchFamily="34" charset="0"/>
              </a:rPr>
              <a:t> </a:t>
            </a:r>
            <a:r>
              <a:rPr lang="es-EC" sz="2400" b="1" i="1" dirty="0" err="1">
                <a:solidFill>
                  <a:srgbClr val="FFC000"/>
                </a:solidFill>
                <a:latin typeface="Arial" panose="020B0604020202020204" pitchFamily="34" charset="0"/>
                <a:cs typeface="Arial" panose="020B0604020202020204" pitchFamily="34" charset="0"/>
              </a:rPr>
              <a:t>putida</a:t>
            </a:r>
            <a:r>
              <a:rPr lang="es-EC" sz="2400" b="1" i="1" dirty="0">
                <a:latin typeface="Arial" panose="020B0604020202020204" pitchFamily="34" charset="0"/>
                <a:cs typeface="Arial" panose="020B0604020202020204" pitchFamily="34" charset="0"/>
              </a:rPr>
              <a:t>)</a:t>
            </a:r>
            <a:r>
              <a:rPr lang="es-EC" sz="2400" dirty="0">
                <a:latin typeface="Arial" panose="020B0604020202020204" pitchFamily="34" charset="0"/>
                <a:cs typeface="Arial" panose="020B0604020202020204" pitchFamily="34" charset="0"/>
              </a:rPr>
              <a:t> presenta una tendencia al descenso en todas las concentraciones empleadas, siendo más pronunciada en la concentración de 12 000 ppm con una ligera recuperación al incrementar la concentración. Figura 1. Según fuentes bibliográficas esta sepa es uno de los microorganismos más aislados en la fase de degradación de los TPH. (</a:t>
            </a:r>
            <a:r>
              <a:rPr lang="es-EC" sz="2400" dirty="0" err="1">
                <a:latin typeface="Arial" panose="020B0604020202020204" pitchFamily="34" charset="0"/>
                <a:cs typeface="Arial" panose="020B0604020202020204" pitchFamily="34" charset="0"/>
              </a:rPr>
              <a:t>Kästner</a:t>
            </a:r>
            <a:r>
              <a:rPr lang="es-EC" sz="2400" dirty="0">
                <a:latin typeface="Arial" panose="020B0604020202020204" pitchFamily="34" charset="0"/>
                <a:cs typeface="Arial" panose="020B0604020202020204" pitchFamily="34" charset="0"/>
              </a:rPr>
              <a:t>, </a:t>
            </a:r>
            <a:r>
              <a:rPr lang="es-EC" sz="2400" dirty="0" err="1">
                <a:latin typeface="Arial" panose="020B0604020202020204" pitchFamily="34" charset="0"/>
                <a:cs typeface="Arial" panose="020B0604020202020204" pitchFamily="34" charset="0"/>
              </a:rPr>
              <a:t>Breuer</a:t>
            </a:r>
            <a:r>
              <a:rPr lang="es-EC" sz="2400" dirty="0">
                <a:latin typeface="Arial" panose="020B0604020202020204" pitchFamily="34" charset="0"/>
                <a:cs typeface="Arial" panose="020B0604020202020204" pitchFamily="34" charset="0"/>
              </a:rPr>
              <a:t> y </a:t>
            </a:r>
            <a:r>
              <a:rPr lang="es-EC" sz="2400" dirty="0" err="1">
                <a:latin typeface="Arial" panose="020B0604020202020204" pitchFamily="34" charset="0"/>
                <a:cs typeface="Arial" panose="020B0604020202020204" pitchFamily="34" charset="0"/>
              </a:rPr>
              <a:t>Mahro</a:t>
            </a:r>
            <a:r>
              <a:rPr lang="es-EC" sz="2400" dirty="0">
                <a:latin typeface="Arial" panose="020B0604020202020204" pitchFamily="34" charset="0"/>
                <a:cs typeface="Arial" panose="020B0604020202020204" pitchFamily="34" charset="0"/>
              </a:rPr>
              <a:t>, 1998), la bacteria más cosmopolita y metabólicamente versátil (</a:t>
            </a:r>
            <a:r>
              <a:rPr lang="es-EC" sz="2400" dirty="0" err="1">
                <a:latin typeface="Arial" panose="020B0604020202020204" pitchFamily="34" charset="0"/>
                <a:cs typeface="Arial" panose="020B0604020202020204" pitchFamily="34" charset="0"/>
              </a:rPr>
              <a:t>Daane</a:t>
            </a:r>
            <a:r>
              <a:rPr lang="es-EC" sz="2400" dirty="0">
                <a:latin typeface="Arial" panose="020B0604020202020204" pitchFamily="34" charset="0"/>
                <a:cs typeface="Arial" panose="020B0604020202020204" pitchFamily="34" charset="0"/>
              </a:rPr>
              <a:t>, </a:t>
            </a:r>
            <a:r>
              <a:rPr lang="es-EC" sz="2400" dirty="0" err="1">
                <a:latin typeface="Arial" panose="020B0604020202020204" pitchFamily="34" charset="0"/>
                <a:cs typeface="Arial" panose="020B0604020202020204" pitchFamily="34" charset="0"/>
              </a:rPr>
              <a:t>Harjono</a:t>
            </a:r>
            <a:r>
              <a:rPr lang="es-EC" sz="2400" dirty="0">
                <a:latin typeface="Arial" panose="020B0604020202020204" pitchFamily="34" charset="0"/>
                <a:cs typeface="Arial" panose="020B0604020202020204" pitchFamily="34" charset="0"/>
              </a:rPr>
              <a:t>, </a:t>
            </a:r>
            <a:r>
              <a:rPr lang="es-EC" sz="2400" dirty="0" err="1">
                <a:latin typeface="Arial" panose="020B0604020202020204" pitchFamily="34" charset="0"/>
                <a:cs typeface="Arial" panose="020B0604020202020204" pitchFamily="34" charset="0"/>
              </a:rPr>
              <a:t>Zylstra</a:t>
            </a:r>
            <a:r>
              <a:rPr lang="es-EC" sz="2400" dirty="0">
                <a:latin typeface="Arial" panose="020B0604020202020204" pitchFamily="34" charset="0"/>
                <a:cs typeface="Arial" panose="020B0604020202020204" pitchFamily="34" charset="0"/>
              </a:rPr>
              <a:t> y </a:t>
            </a:r>
            <a:r>
              <a:rPr lang="es-EC" sz="2400" dirty="0" err="1">
                <a:latin typeface="Arial" panose="020B0604020202020204" pitchFamily="34" charset="0"/>
                <a:cs typeface="Arial" panose="020B0604020202020204" pitchFamily="34" charset="0"/>
              </a:rPr>
              <a:t>Häggblom</a:t>
            </a:r>
            <a:r>
              <a:rPr lang="es-EC" sz="2400" dirty="0">
                <a:latin typeface="Arial" panose="020B0604020202020204" pitchFamily="34" charset="0"/>
                <a:cs typeface="Arial" panose="020B0604020202020204" pitchFamily="34" charset="0"/>
              </a:rPr>
              <a:t>, 2001). </a:t>
            </a:r>
            <a:endParaRPr lang="en-US" sz="2400" dirty="0">
              <a:latin typeface="Arial" panose="020B0604020202020204" pitchFamily="34" charset="0"/>
              <a:cs typeface="Arial" panose="020B0604020202020204" pitchFamily="34" charset="0"/>
            </a:endParaRPr>
          </a:p>
        </p:txBody>
      </p:sp>
      <p:grpSp>
        <p:nvGrpSpPr>
          <p:cNvPr id="4" name="Grupo 3"/>
          <p:cNvGrpSpPr/>
          <p:nvPr/>
        </p:nvGrpSpPr>
        <p:grpSpPr>
          <a:xfrm>
            <a:off x="1016626" y="111195"/>
            <a:ext cx="10106359" cy="1301691"/>
            <a:chOff x="295293" y="123895"/>
            <a:chExt cx="10106359" cy="1301691"/>
          </a:xfrm>
        </p:grpSpPr>
        <p:pic>
          <p:nvPicPr>
            <p:cNvPr id="5" name="Imagen 4"/>
            <p:cNvPicPr>
              <a:picLocks noChangeAspect="1"/>
            </p:cNvPicPr>
            <p:nvPr/>
          </p:nvPicPr>
          <p:blipFill>
            <a:blip r:embed="rId2"/>
            <a:stretch>
              <a:fillRect/>
            </a:stretch>
          </p:blipFill>
          <p:spPr>
            <a:xfrm>
              <a:off x="295293" y="123895"/>
              <a:ext cx="1301691" cy="1301691"/>
            </a:xfrm>
            <a:prstGeom prst="rect">
              <a:avLst/>
            </a:prstGeom>
          </p:spPr>
        </p:pic>
        <p:pic>
          <p:nvPicPr>
            <p:cNvPr id="6" name="Imagen 5"/>
            <p:cNvPicPr>
              <a:picLocks noChangeAspect="1"/>
            </p:cNvPicPr>
            <p:nvPr/>
          </p:nvPicPr>
          <p:blipFill>
            <a:blip r:embed="rId3"/>
            <a:stretch>
              <a:fillRect/>
            </a:stretch>
          </p:blipFill>
          <p:spPr>
            <a:xfrm>
              <a:off x="4206264" y="148307"/>
              <a:ext cx="4088081" cy="1260029"/>
            </a:xfrm>
            <a:prstGeom prst="rect">
              <a:avLst/>
            </a:prstGeom>
          </p:spPr>
        </p:pic>
        <p:pic>
          <p:nvPicPr>
            <p:cNvPr id="7" name="Imagen 6"/>
            <p:cNvPicPr>
              <a:picLocks noChangeAspect="1"/>
            </p:cNvPicPr>
            <p:nvPr/>
          </p:nvPicPr>
          <p:blipFill>
            <a:blip r:embed="rId4"/>
            <a:stretch>
              <a:fillRect/>
            </a:stretch>
          </p:blipFill>
          <p:spPr>
            <a:xfrm>
              <a:off x="8294346" y="148307"/>
              <a:ext cx="2107306" cy="1230153"/>
            </a:xfrm>
            <a:prstGeom prst="rect">
              <a:avLst/>
            </a:prstGeom>
          </p:spPr>
        </p:pic>
        <p:pic>
          <p:nvPicPr>
            <p:cNvPr id="8" name="Imagen 7"/>
            <p:cNvPicPr>
              <a:picLocks noChangeAspect="1"/>
            </p:cNvPicPr>
            <p:nvPr/>
          </p:nvPicPr>
          <p:blipFill>
            <a:blip r:embed="rId5"/>
            <a:stretch>
              <a:fillRect/>
            </a:stretch>
          </p:blipFill>
          <p:spPr>
            <a:xfrm>
              <a:off x="2923774" y="148307"/>
              <a:ext cx="1267226" cy="1265940"/>
            </a:xfrm>
            <a:prstGeom prst="rect">
              <a:avLst/>
            </a:prstGeom>
          </p:spPr>
        </p:pic>
        <p:pic>
          <p:nvPicPr>
            <p:cNvPr id="9" name="Imagen 8"/>
            <p:cNvPicPr>
              <a:picLocks noChangeAspect="1"/>
            </p:cNvPicPr>
            <p:nvPr/>
          </p:nvPicPr>
          <p:blipFill>
            <a:blip r:embed="rId6"/>
            <a:stretch>
              <a:fillRect/>
            </a:stretch>
          </p:blipFill>
          <p:spPr>
            <a:xfrm>
              <a:off x="1617357" y="123895"/>
              <a:ext cx="1284442" cy="1284442"/>
            </a:xfrm>
            <a:prstGeom prst="rect">
              <a:avLst/>
            </a:prstGeom>
          </p:spPr>
        </p:pic>
      </p:grpSp>
      <p:graphicFrame>
        <p:nvGraphicFramePr>
          <p:cNvPr id="10" name="Gráfico 9"/>
          <p:cNvGraphicFramePr/>
          <p:nvPr>
            <p:extLst>
              <p:ext uri="{D42A27DB-BD31-4B8C-83A1-F6EECF244321}">
                <p14:modId xmlns:p14="http://schemas.microsoft.com/office/powerpoint/2010/main" val="942517399"/>
              </p:ext>
            </p:extLst>
          </p:nvPr>
        </p:nvGraphicFramePr>
        <p:xfrm>
          <a:off x="7314537" y="2645137"/>
          <a:ext cx="4246092" cy="3723005"/>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4037428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22868" y="1650624"/>
            <a:ext cx="10000117" cy="853567"/>
          </a:xfrm>
        </p:spPr>
        <p:txBody>
          <a:bodyPr/>
          <a:lstStyle/>
          <a:p>
            <a:pPr algn="ctr"/>
            <a:r>
              <a:rPr lang="es-EC" b="1" dirty="0">
                <a:solidFill>
                  <a:srgbClr val="FFC000"/>
                </a:solidFill>
              </a:rPr>
              <a:t>RESULTADOS y DISCUSIÓN</a:t>
            </a:r>
            <a:endParaRPr lang="en-US" dirty="0"/>
          </a:p>
        </p:txBody>
      </p:sp>
      <p:sp>
        <p:nvSpPr>
          <p:cNvPr id="3" name="Marcador de contenido 2"/>
          <p:cNvSpPr>
            <a:spLocks noGrp="1"/>
          </p:cNvSpPr>
          <p:nvPr>
            <p:ph idx="1"/>
          </p:nvPr>
        </p:nvSpPr>
        <p:spPr>
          <a:xfrm>
            <a:off x="401185" y="2824842"/>
            <a:ext cx="6032273" cy="3641271"/>
          </a:xfrm>
        </p:spPr>
        <p:txBody>
          <a:bodyPr>
            <a:normAutofit/>
          </a:bodyPr>
          <a:lstStyle/>
          <a:p>
            <a:pPr algn="just"/>
            <a:r>
              <a:rPr lang="es-EC" sz="2400" b="1" dirty="0">
                <a:latin typeface="Arial" panose="020B0604020202020204" pitchFamily="34" charset="0"/>
                <a:cs typeface="Arial" panose="020B0604020202020204" pitchFamily="34" charset="0"/>
              </a:rPr>
              <a:t>La</a:t>
            </a:r>
            <a:r>
              <a:rPr lang="es-EC" sz="2400" dirty="0">
                <a:latin typeface="Arial" panose="020B0604020202020204" pitchFamily="34" charset="0"/>
                <a:cs typeface="Arial" panose="020B0604020202020204" pitchFamily="34" charset="0"/>
              </a:rPr>
              <a:t> c</a:t>
            </a:r>
            <a:r>
              <a:rPr lang="es-EC" sz="2400" b="1" dirty="0">
                <a:latin typeface="Arial" panose="020B0604020202020204" pitchFamily="34" charset="0"/>
                <a:cs typeface="Arial" panose="020B0604020202020204" pitchFamily="34" charset="0"/>
              </a:rPr>
              <a:t>epa B </a:t>
            </a:r>
            <a:r>
              <a:rPr lang="es-EC" sz="2400" b="1" dirty="0">
                <a:solidFill>
                  <a:srgbClr val="FFC000"/>
                </a:solidFill>
                <a:latin typeface="Arial" panose="020B0604020202020204" pitchFamily="34" charset="0"/>
                <a:cs typeface="Arial" panose="020B0604020202020204" pitchFamily="34" charset="0"/>
              </a:rPr>
              <a:t>(</a:t>
            </a:r>
            <a:r>
              <a:rPr lang="es-EC" sz="2400" b="1" i="1" dirty="0">
                <a:solidFill>
                  <a:srgbClr val="FFC000"/>
                </a:solidFill>
                <a:latin typeface="Arial" panose="020B0604020202020204" pitchFamily="34" charset="0"/>
                <a:cs typeface="Arial" panose="020B0604020202020204" pitchFamily="34" charset="0"/>
              </a:rPr>
              <a:t>R. columbina</a:t>
            </a:r>
            <a:r>
              <a:rPr lang="es-EC" sz="2400" b="1" i="1" dirty="0">
                <a:latin typeface="Arial" panose="020B0604020202020204" pitchFamily="34" charset="0"/>
                <a:cs typeface="Arial" panose="020B0604020202020204" pitchFamily="34" charset="0"/>
              </a:rPr>
              <a:t>)</a:t>
            </a:r>
            <a:r>
              <a:rPr lang="es-EC" sz="2400" dirty="0">
                <a:latin typeface="Arial" panose="020B0604020202020204" pitchFamily="34" charset="0"/>
                <a:cs typeface="Arial" panose="020B0604020202020204" pitchFamily="34" charset="0"/>
              </a:rPr>
              <a:t>, en las tres concentraciones experimenta un decrecimiento sensible, siendo más pronunciado a 50 000 ppm. Los resultados explicables si se considera que esta cepa es causante de enfermedades respiratorias en los pingüinos (</a:t>
            </a:r>
            <a:r>
              <a:rPr lang="es-EC" sz="2400" dirty="0" err="1">
                <a:latin typeface="Arial" panose="020B0604020202020204" pitchFamily="34" charset="0"/>
                <a:cs typeface="Arial" panose="020B0604020202020204" pitchFamily="34" charset="0"/>
              </a:rPr>
              <a:t>Rubbenstroth</a:t>
            </a:r>
            <a:r>
              <a:rPr lang="es-EC" sz="2400" dirty="0">
                <a:latin typeface="Arial" panose="020B0604020202020204" pitchFamily="34" charset="0"/>
                <a:cs typeface="Arial" panose="020B0604020202020204" pitchFamily="34" charset="0"/>
              </a:rPr>
              <a:t>, et al, 2011). </a:t>
            </a:r>
            <a:endParaRPr lang="en-US" sz="2400" dirty="0">
              <a:latin typeface="Arial" panose="020B0604020202020204" pitchFamily="34" charset="0"/>
              <a:cs typeface="Arial" panose="020B0604020202020204" pitchFamily="34" charset="0"/>
            </a:endParaRPr>
          </a:p>
        </p:txBody>
      </p:sp>
      <p:grpSp>
        <p:nvGrpSpPr>
          <p:cNvPr id="4" name="Grupo 3"/>
          <p:cNvGrpSpPr/>
          <p:nvPr/>
        </p:nvGrpSpPr>
        <p:grpSpPr>
          <a:xfrm>
            <a:off x="1016626" y="111195"/>
            <a:ext cx="10106359" cy="1301691"/>
            <a:chOff x="295293" y="123895"/>
            <a:chExt cx="10106359" cy="1301691"/>
          </a:xfrm>
        </p:grpSpPr>
        <p:pic>
          <p:nvPicPr>
            <p:cNvPr id="5" name="Imagen 4"/>
            <p:cNvPicPr>
              <a:picLocks noChangeAspect="1"/>
            </p:cNvPicPr>
            <p:nvPr/>
          </p:nvPicPr>
          <p:blipFill>
            <a:blip r:embed="rId2"/>
            <a:stretch>
              <a:fillRect/>
            </a:stretch>
          </p:blipFill>
          <p:spPr>
            <a:xfrm>
              <a:off x="295293" y="123895"/>
              <a:ext cx="1301691" cy="1301691"/>
            </a:xfrm>
            <a:prstGeom prst="rect">
              <a:avLst/>
            </a:prstGeom>
          </p:spPr>
        </p:pic>
        <p:pic>
          <p:nvPicPr>
            <p:cNvPr id="6" name="Imagen 5"/>
            <p:cNvPicPr>
              <a:picLocks noChangeAspect="1"/>
            </p:cNvPicPr>
            <p:nvPr/>
          </p:nvPicPr>
          <p:blipFill>
            <a:blip r:embed="rId3"/>
            <a:stretch>
              <a:fillRect/>
            </a:stretch>
          </p:blipFill>
          <p:spPr>
            <a:xfrm>
              <a:off x="4206264" y="148307"/>
              <a:ext cx="4088081" cy="1260029"/>
            </a:xfrm>
            <a:prstGeom prst="rect">
              <a:avLst/>
            </a:prstGeom>
          </p:spPr>
        </p:pic>
        <p:pic>
          <p:nvPicPr>
            <p:cNvPr id="7" name="Imagen 6"/>
            <p:cNvPicPr>
              <a:picLocks noChangeAspect="1"/>
            </p:cNvPicPr>
            <p:nvPr/>
          </p:nvPicPr>
          <p:blipFill>
            <a:blip r:embed="rId4"/>
            <a:stretch>
              <a:fillRect/>
            </a:stretch>
          </p:blipFill>
          <p:spPr>
            <a:xfrm>
              <a:off x="8294346" y="148307"/>
              <a:ext cx="2107306" cy="1230153"/>
            </a:xfrm>
            <a:prstGeom prst="rect">
              <a:avLst/>
            </a:prstGeom>
          </p:spPr>
        </p:pic>
        <p:pic>
          <p:nvPicPr>
            <p:cNvPr id="8" name="Imagen 7"/>
            <p:cNvPicPr>
              <a:picLocks noChangeAspect="1"/>
            </p:cNvPicPr>
            <p:nvPr/>
          </p:nvPicPr>
          <p:blipFill>
            <a:blip r:embed="rId5"/>
            <a:stretch>
              <a:fillRect/>
            </a:stretch>
          </p:blipFill>
          <p:spPr>
            <a:xfrm>
              <a:off x="2923774" y="148307"/>
              <a:ext cx="1267226" cy="1265940"/>
            </a:xfrm>
            <a:prstGeom prst="rect">
              <a:avLst/>
            </a:prstGeom>
          </p:spPr>
        </p:pic>
        <p:pic>
          <p:nvPicPr>
            <p:cNvPr id="9" name="Imagen 8"/>
            <p:cNvPicPr>
              <a:picLocks noChangeAspect="1"/>
            </p:cNvPicPr>
            <p:nvPr/>
          </p:nvPicPr>
          <p:blipFill>
            <a:blip r:embed="rId6"/>
            <a:stretch>
              <a:fillRect/>
            </a:stretch>
          </p:blipFill>
          <p:spPr>
            <a:xfrm>
              <a:off x="1617357" y="123895"/>
              <a:ext cx="1284442" cy="1284442"/>
            </a:xfrm>
            <a:prstGeom prst="rect">
              <a:avLst/>
            </a:prstGeom>
          </p:spPr>
        </p:pic>
      </p:grpSp>
      <p:graphicFrame>
        <p:nvGraphicFramePr>
          <p:cNvPr id="11" name="Gráfico 10"/>
          <p:cNvGraphicFramePr/>
          <p:nvPr>
            <p:extLst>
              <p:ext uri="{D42A27DB-BD31-4B8C-83A1-F6EECF244321}">
                <p14:modId xmlns:p14="http://schemas.microsoft.com/office/powerpoint/2010/main" val="2776455287"/>
              </p:ext>
            </p:extLst>
          </p:nvPr>
        </p:nvGraphicFramePr>
        <p:xfrm>
          <a:off x="7149919" y="2753268"/>
          <a:ext cx="4345395" cy="3582218"/>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0416641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49720" y="1775332"/>
            <a:ext cx="9404723" cy="902554"/>
          </a:xfrm>
        </p:spPr>
        <p:txBody>
          <a:bodyPr/>
          <a:lstStyle/>
          <a:p>
            <a:pPr algn="ctr"/>
            <a:r>
              <a:rPr lang="es-EC" b="1" dirty="0">
                <a:solidFill>
                  <a:srgbClr val="FFC000"/>
                </a:solidFill>
              </a:rPr>
              <a:t>RESULTADOS y DISCUSIÓN</a:t>
            </a:r>
            <a:endParaRPr lang="en-US" dirty="0"/>
          </a:p>
        </p:txBody>
      </p:sp>
      <p:sp>
        <p:nvSpPr>
          <p:cNvPr id="3" name="Marcador de contenido 2"/>
          <p:cNvSpPr>
            <a:spLocks noGrp="1"/>
          </p:cNvSpPr>
          <p:nvPr>
            <p:ph idx="1"/>
          </p:nvPr>
        </p:nvSpPr>
        <p:spPr>
          <a:xfrm>
            <a:off x="728736" y="2885675"/>
            <a:ext cx="5835350" cy="3433481"/>
          </a:xfrm>
        </p:spPr>
        <p:txBody>
          <a:bodyPr>
            <a:normAutofit lnSpcReduction="10000"/>
          </a:bodyPr>
          <a:lstStyle/>
          <a:p>
            <a:pPr algn="just"/>
            <a:r>
              <a:rPr lang="es-EC" sz="2400" b="1" dirty="0">
                <a:latin typeface="Arial" panose="020B0604020202020204" pitchFamily="34" charset="0"/>
                <a:cs typeface="Arial" panose="020B0604020202020204" pitchFamily="34" charset="0"/>
              </a:rPr>
              <a:t>La cepa C </a:t>
            </a:r>
            <a:r>
              <a:rPr lang="es-EC" sz="2400" b="1" dirty="0" smtClean="0">
                <a:latin typeface="Arial" panose="020B0604020202020204" pitchFamily="34" charset="0"/>
                <a:cs typeface="Arial" panose="020B0604020202020204" pitchFamily="34" charset="0"/>
              </a:rPr>
              <a:t>(</a:t>
            </a:r>
            <a:r>
              <a:rPr lang="es-EC" sz="2400" b="1" i="1" dirty="0" smtClean="0">
                <a:solidFill>
                  <a:srgbClr val="FFC000"/>
                </a:solidFill>
                <a:latin typeface="Arial" panose="020B0604020202020204" pitchFamily="34" charset="0"/>
                <a:cs typeface="Arial" panose="020B0604020202020204" pitchFamily="34" charset="0"/>
              </a:rPr>
              <a:t>B. </a:t>
            </a:r>
            <a:r>
              <a:rPr lang="es-EC" sz="2400" b="1" i="1" dirty="0" err="1" smtClean="0">
                <a:solidFill>
                  <a:srgbClr val="FFC000"/>
                </a:solidFill>
                <a:latin typeface="Arial" panose="020B0604020202020204" pitchFamily="34" charset="0"/>
                <a:cs typeface="Arial" panose="020B0604020202020204" pitchFamily="34" charset="0"/>
              </a:rPr>
              <a:t>spahaericus</a:t>
            </a:r>
            <a:r>
              <a:rPr lang="es-EC" sz="2400" b="1" i="1" dirty="0" smtClean="0">
                <a:latin typeface="Arial" panose="020B0604020202020204" pitchFamily="34" charset="0"/>
                <a:cs typeface="Arial" panose="020B0604020202020204" pitchFamily="34" charset="0"/>
              </a:rPr>
              <a:t>)</a:t>
            </a:r>
            <a:r>
              <a:rPr lang="es-EC" sz="2400" dirty="0" smtClean="0">
                <a:latin typeface="Arial" panose="020B0604020202020204" pitchFamily="34" charset="0"/>
                <a:cs typeface="Arial" panose="020B0604020202020204" pitchFamily="34" charset="0"/>
              </a:rPr>
              <a:t> </a:t>
            </a:r>
            <a:r>
              <a:rPr lang="es-EC" sz="2400" dirty="0">
                <a:latin typeface="Arial" panose="020B0604020202020204" pitchFamily="34" charset="0"/>
                <a:cs typeface="Arial" panose="020B0604020202020204" pitchFamily="34" charset="0"/>
              </a:rPr>
              <a:t>presenta una dinámica irregular de decremento e incrementos de UFCs alternados en la primera, segunda, tercera y cuarta semanas. El trabajo realizado por Pérez, Camacho y Gómez (2008), evidencia un comportamiento similar en relación al tiempo necesario para alcanzar la fase exponencial de crecimiento</a:t>
            </a:r>
            <a:r>
              <a:rPr lang="es-EC" dirty="0"/>
              <a:t>. </a:t>
            </a:r>
            <a:endParaRPr lang="en-US" dirty="0"/>
          </a:p>
        </p:txBody>
      </p:sp>
      <p:grpSp>
        <p:nvGrpSpPr>
          <p:cNvPr id="4" name="Grupo 3"/>
          <p:cNvGrpSpPr/>
          <p:nvPr/>
        </p:nvGrpSpPr>
        <p:grpSpPr>
          <a:xfrm>
            <a:off x="1016626" y="111195"/>
            <a:ext cx="10106359" cy="1301691"/>
            <a:chOff x="295293" y="123895"/>
            <a:chExt cx="10106359" cy="1301691"/>
          </a:xfrm>
        </p:grpSpPr>
        <p:pic>
          <p:nvPicPr>
            <p:cNvPr id="5" name="Imagen 4"/>
            <p:cNvPicPr>
              <a:picLocks noChangeAspect="1"/>
            </p:cNvPicPr>
            <p:nvPr/>
          </p:nvPicPr>
          <p:blipFill>
            <a:blip r:embed="rId2"/>
            <a:stretch>
              <a:fillRect/>
            </a:stretch>
          </p:blipFill>
          <p:spPr>
            <a:xfrm>
              <a:off x="295293" y="123895"/>
              <a:ext cx="1301691" cy="1301691"/>
            </a:xfrm>
            <a:prstGeom prst="rect">
              <a:avLst/>
            </a:prstGeom>
          </p:spPr>
        </p:pic>
        <p:pic>
          <p:nvPicPr>
            <p:cNvPr id="6" name="Imagen 5"/>
            <p:cNvPicPr>
              <a:picLocks noChangeAspect="1"/>
            </p:cNvPicPr>
            <p:nvPr/>
          </p:nvPicPr>
          <p:blipFill>
            <a:blip r:embed="rId3"/>
            <a:stretch>
              <a:fillRect/>
            </a:stretch>
          </p:blipFill>
          <p:spPr>
            <a:xfrm>
              <a:off x="4206264" y="148307"/>
              <a:ext cx="4088081" cy="1260029"/>
            </a:xfrm>
            <a:prstGeom prst="rect">
              <a:avLst/>
            </a:prstGeom>
          </p:spPr>
        </p:pic>
        <p:pic>
          <p:nvPicPr>
            <p:cNvPr id="7" name="Imagen 6"/>
            <p:cNvPicPr>
              <a:picLocks noChangeAspect="1"/>
            </p:cNvPicPr>
            <p:nvPr/>
          </p:nvPicPr>
          <p:blipFill>
            <a:blip r:embed="rId4"/>
            <a:stretch>
              <a:fillRect/>
            </a:stretch>
          </p:blipFill>
          <p:spPr>
            <a:xfrm>
              <a:off x="8294346" y="148307"/>
              <a:ext cx="2107306" cy="1230153"/>
            </a:xfrm>
            <a:prstGeom prst="rect">
              <a:avLst/>
            </a:prstGeom>
          </p:spPr>
        </p:pic>
        <p:pic>
          <p:nvPicPr>
            <p:cNvPr id="8" name="Imagen 7"/>
            <p:cNvPicPr>
              <a:picLocks noChangeAspect="1"/>
            </p:cNvPicPr>
            <p:nvPr/>
          </p:nvPicPr>
          <p:blipFill>
            <a:blip r:embed="rId5"/>
            <a:stretch>
              <a:fillRect/>
            </a:stretch>
          </p:blipFill>
          <p:spPr>
            <a:xfrm>
              <a:off x="2923774" y="148307"/>
              <a:ext cx="1267226" cy="1265940"/>
            </a:xfrm>
            <a:prstGeom prst="rect">
              <a:avLst/>
            </a:prstGeom>
          </p:spPr>
        </p:pic>
        <p:pic>
          <p:nvPicPr>
            <p:cNvPr id="9" name="Imagen 8"/>
            <p:cNvPicPr>
              <a:picLocks noChangeAspect="1"/>
            </p:cNvPicPr>
            <p:nvPr/>
          </p:nvPicPr>
          <p:blipFill>
            <a:blip r:embed="rId6"/>
            <a:stretch>
              <a:fillRect/>
            </a:stretch>
          </p:blipFill>
          <p:spPr>
            <a:xfrm>
              <a:off x="1617357" y="123895"/>
              <a:ext cx="1284442" cy="1284442"/>
            </a:xfrm>
            <a:prstGeom prst="rect">
              <a:avLst/>
            </a:prstGeom>
          </p:spPr>
        </p:pic>
      </p:grpSp>
      <p:graphicFrame>
        <p:nvGraphicFramePr>
          <p:cNvPr id="10" name="Gráfico 9"/>
          <p:cNvGraphicFramePr/>
          <p:nvPr>
            <p:extLst>
              <p:ext uri="{D42A27DB-BD31-4B8C-83A1-F6EECF244321}">
                <p14:modId xmlns:p14="http://schemas.microsoft.com/office/powerpoint/2010/main" val="3515423249"/>
              </p:ext>
            </p:extLst>
          </p:nvPr>
        </p:nvGraphicFramePr>
        <p:xfrm>
          <a:off x="7135587" y="2813417"/>
          <a:ext cx="4327070" cy="350574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7698580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06503" y="1546732"/>
            <a:ext cx="10263105" cy="935211"/>
          </a:xfrm>
        </p:spPr>
        <p:txBody>
          <a:bodyPr/>
          <a:lstStyle/>
          <a:p>
            <a:pPr algn="ctr"/>
            <a:r>
              <a:rPr lang="es-EC" b="1" dirty="0">
                <a:solidFill>
                  <a:srgbClr val="FFC000"/>
                </a:solidFill>
              </a:rPr>
              <a:t>RESULTADOS y DISCUSIÓN</a:t>
            </a:r>
            <a:endParaRPr lang="en-US" dirty="0"/>
          </a:p>
        </p:txBody>
      </p:sp>
      <p:sp>
        <p:nvSpPr>
          <p:cNvPr id="3" name="Marcador de contenido 2"/>
          <p:cNvSpPr>
            <a:spLocks noGrp="1"/>
          </p:cNvSpPr>
          <p:nvPr>
            <p:ph idx="1"/>
          </p:nvPr>
        </p:nvSpPr>
        <p:spPr>
          <a:xfrm>
            <a:off x="1070655" y="2662915"/>
            <a:ext cx="5689374" cy="3574599"/>
          </a:xfrm>
        </p:spPr>
        <p:txBody>
          <a:bodyPr>
            <a:normAutofit lnSpcReduction="10000"/>
          </a:bodyPr>
          <a:lstStyle/>
          <a:p>
            <a:pPr algn="just"/>
            <a:r>
              <a:rPr lang="es-EC" sz="2400" b="1" dirty="0">
                <a:latin typeface="Arial" panose="020B0604020202020204" pitchFamily="34" charset="0"/>
                <a:cs typeface="Arial" panose="020B0604020202020204" pitchFamily="34" charset="0"/>
              </a:rPr>
              <a:t>La cepa D (</a:t>
            </a:r>
            <a:r>
              <a:rPr lang="es-EC" sz="2400" b="1" i="1" dirty="0" err="1">
                <a:solidFill>
                  <a:srgbClr val="FFC000"/>
                </a:solidFill>
                <a:latin typeface="Arial" panose="020B0604020202020204" pitchFamily="34" charset="0"/>
                <a:cs typeface="Arial" panose="020B0604020202020204" pitchFamily="34" charset="0"/>
              </a:rPr>
              <a:t>Bacillus</a:t>
            </a:r>
            <a:r>
              <a:rPr lang="es-EC" sz="2400" b="1" i="1" dirty="0">
                <a:solidFill>
                  <a:srgbClr val="FFC000"/>
                </a:solidFill>
                <a:latin typeface="Arial" panose="020B0604020202020204" pitchFamily="34" charset="0"/>
                <a:cs typeface="Arial" panose="020B0604020202020204" pitchFamily="34" charset="0"/>
              </a:rPr>
              <a:t> </a:t>
            </a:r>
            <a:r>
              <a:rPr lang="es-EC" sz="2400" b="1" i="1" dirty="0" err="1">
                <a:solidFill>
                  <a:srgbClr val="FFC000"/>
                </a:solidFill>
                <a:latin typeface="Arial" panose="020B0604020202020204" pitchFamily="34" charset="0"/>
                <a:cs typeface="Arial" panose="020B0604020202020204" pitchFamily="34" charset="0"/>
              </a:rPr>
              <a:t>sp</a:t>
            </a:r>
            <a:r>
              <a:rPr lang="es-EC" sz="2400" b="1" i="1" dirty="0">
                <a:latin typeface="Arial" panose="020B0604020202020204" pitchFamily="34" charset="0"/>
                <a:cs typeface="Arial" panose="020B0604020202020204" pitchFamily="34" charset="0"/>
              </a:rPr>
              <a:t>)</a:t>
            </a:r>
            <a:r>
              <a:rPr lang="es-EC" sz="2400" dirty="0">
                <a:latin typeface="Arial" panose="020B0604020202020204" pitchFamily="34" charset="0"/>
                <a:cs typeface="Arial" panose="020B0604020202020204" pitchFamily="34" charset="0"/>
              </a:rPr>
              <a:t>.</a:t>
            </a:r>
            <a:r>
              <a:rPr lang="es-EC" sz="2400" b="1" i="1" dirty="0">
                <a:latin typeface="Arial" panose="020B0604020202020204" pitchFamily="34" charset="0"/>
                <a:cs typeface="Arial" panose="020B0604020202020204" pitchFamily="34" charset="0"/>
              </a:rPr>
              <a:t> </a:t>
            </a:r>
            <a:r>
              <a:rPr lang="es-EC" sz="2400" dirty="0">
                <a:latin typeface="Arial" panose="020B0604020202020204" pitchFamily="34" charset="0"/>
                <a:cs typeface="Arial" panose="020B0604020202020204" pitchFamily="34" charset="0"/>
              </a:rPr>
              <a:t>Para esta cepa el conteo de UFCs fue descendiendo drásticamente, presentando un comportamiento irregular que contradice investigaciones que muestran su capacidad para crecer bien en medios con hidrocarburos y emplearlos como fuente de carbono (Gualoto 2011).</a:t>
            </a:r>
            <a:endParaRPr lang="en-US" sz="2400" dirty="0">
              <a:latin typeface="Arial" panose="020B0604020202020204" pitchFamily="34" charset="0"/>
              <a:cs typeface="Arial" panose="020B0604020202020204" pitchFamily="34" charset="0"/>
            </a:endParaRPr>
          </a:p>
          <a:p>
            <a:endParaRPr lang="en-US" sz="2400" dirty="0"/>
          </a:p>
        </p:txBody>
      </p:sp>
      <p:grpSp>
        <p:nvGrpSpPr>
          <p:cNvPr id="4" name="Grupo 3"/>
          <p:cNvGrpSpPr/>
          <p:nvPr/>
        </p:nvGrpSpPr>
        <p:grpSpPr>
          <a:xfrm>
            <a:off x="1016626" y="111195"/>
            <a:ext cx="10106359" cy="1301691"/>
            <a:chOff x="295293" y="123895"/>
            <a:chExt cx="10106359" cy="1301691"/>
          </a:xfrm>
        </p:grpSpPr>
        <p:pic>
          <p:nvPicPr>
            <p:cNvPr id="5" name="Imagen 4"/>
            <p:cNvPicPr>
              <a:picLocks noChangeAspect="1"/>
            </p:cNvPicPr>
            <p:nvPr/>
          </p:nvPicPr>
          <p:blipFill>
            <a:blip r:embed="rId2"/>
            <a:stretch>
              <a:fillRect/>
            </a:stretch>
          </p:blipFill>
          <p:spPr>
            <a:xfrm>
              <a:off x="295293" y="123895"/>
              <a:ext cx="1301691" cy="1301691"/>
            </a:xfrm>
            <a:prstGeom prst="rect">
              <a:avLst/>
            </a:prstGeom>
          </p:spPr>
        </p:pic>
        <p:pic>
          <p:nvPicPr>
            <p:cNvPr id="6" name="Imagen 5"/>
            <p:cNvPicPr>
              <a:picLocks noChangeAspect="1"/>
            </p:cNvPicPr>
            <p:nvPr/>
          </p:nvPicPr>
          <p:blipFill>
            <a:blip r:embed="rId3"/>
            <a:stretch>
              <a:fillRect/>
            </a:stretch>
          </p:blipFill>
          <p:spPr>
            <a:xfrm>
              <a:off x="4206264" y="148307"/>
              <a:ext cx="4088081" cy="1260029"/>
            </a:xfrm>
            <a:prstGeom prst="rect">
              <a:avLst/>
            </a:prstGeom>
          </p:spPr>
        </p:pic>
        <p:pic>
          <p:nvPicPr>
            <p:cNvPr id="7" name="Imagen 6"/>
            <p:cNvPicPr>
              <a:picLocks noChangeAspect="1"/>
            </p:cNvPicPr>
            <p:nvPr/>
          </p:nvPicPr>
          <p:blipFill>
            <a:blip r:embed="rId4"/>
            <a:stretch>
              <a:fillRect/>
            </a:stretch>
          </p:blipFill>
          <p:spPr>
            <a:xfrm>
              <a:off x="8294346" y="148307"/>
              <a:ext cx="2107306" cy="1230153"/>
            </a:xfrm>
            <a:prstGeom prst="rect">
              <a:avLst/>
            </a:prstGeom>
          </p:spPr>
        </p:pic>
        <p:pic>
          <p:nvPicPr>
            <p:cNvPr id="8" name="Imagen 7"/>
            <p:cNvPicPr>
              <a:picLocks noChangeAspect="1"/>
            </p:cNvPicPr>
            <p:nvPr/>
          </p:nvPicPr>
          <p:blipFill>
            <a:blip r:embed="rId5"/>
            <a:stretch>
              <a:fillRect/>
            </a:stretch>
          </p:blipFill>
          <p:spPr>
            <a:xfrm>
              <a:off x="2923774" y="148307"/>
              <a:ext cx="1267226" cy="1265940"/>
            </a:xfrm>
            <a:prstGeom prst="rect">
              <a:avLst/>
            </a:prstGeom>
          </p:spPr>
        </p:pic>
        <p:pic>
          <p:nvPicPr>
            <p:cNvPr id="9" name="Imagen 8"/>
            <p:cNvPicPr>
              <a:picLocks noChangeAspect="1"/>
            </p:cNvPicPr>
            <p:nvPr/>
          </p:nvPicPr>
          <p:blipFill>
            <a:blip r:embed="rId6"/>
            <a:stretch>
              <a:fillRect/>
            </a:stretch>
          </p:blipFill>
          <p:spPr>
            <a:xfrm>
              <a:off x="1617357" y="123895"/>
              <a:ext cx="1284442" cy="1284442"/>
            </a:xfrm>
            <a:prstGeom prst="rect">
              <a:avLst/>
            </a:prstGeom>
          </p:spPr>
        </p:pic>
      </p:grpSp>
      <p:graphicFrame>
        <p:nvGraphicFramePr>
          <p:cNvPr id="10" name="Gráfico 9"/>
          <p:cNvGraphicFramePr/>
          <p:nvPr>
            <p:extLst>
              <p:ext uri="{D42A27DB-BD31-4B8C-83A1-F6EECF244321}">
                <p14:modId xmlns:p14="http://schemas.microsoft.com/office/powerpoint/2010/main" val="1778445351"/>
              </p:ext>
            </p:extLst>
          </p:nvPr>
        </p:nvGraphicFramePr>
        <p:xfrm>
          <a:off x="7356067" y="2662915"/>
          <a:ext cx="4237219" cy="3574599"/>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7496853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62184" y="1671918"/>
            <a:ext cx="10460801" cy="949362"/>
          </a:xfrm>
        </p:spPr>
        <p:txBody>
          <a:bodyPr/>
          <a:lstStyle/>
          <a:p>
            <a:pPr algn="ctr"/>
            <a:r>
              <a:rPr lang="es-EC" b="1" dirty="0">
                <a:solidFill>
                  <a:srgbClr val="FFC000"/>
                </a:solidFill>
              </a:rPr>
              <a:t>RESULTADOS y DISCUSIÓN</a:t>
            </a:r>
            <a:endParaRPr lang="en-US" dirty="0"/>
          </a:p>
        </p:txBody>
      </p:sp>
      <p:grpSp>
        <p:nvGrpSpPr>
          <p:cNvPr id="8" name="Grupo 3"/>
          <p:cNvGrpSpPr/>
          <p:nvPr/>
        </p:nvGrpSpPr>
        <p:grpSpPr>
          <a:xfrm>
            <a:off x="1016626" y="111195"/>
            <a:ext cx="10106359" cy="1301691"/>
            <a:chOff x="295293" y="123895"/>
            <a:chExt cx="10106359" cy="1301691"/>
          </a:xfrm>
        </p:grpSpPr>
        <p:pic>
          <p:nvPicPr>
            <p:cNvPr id="9" name="Imagen 4"/>
            <p:cNvPicPr>
              <a:picLocks noChangeAspect="1"/>
            </p:cNvPicPr>
            <p:nvPr/>
          </p:nvPicPr>
          <p:blipFill>
            <a:blip r:embed="rId2"/>
            <a:stretch>
              <a:fillRect/>
            </a:stretch>
          </p:blipFill>
          <p:spPr>
            <a:xfrm>
              <a:off x="295293" y="123895"/>
              <a:ext cx="1301691" cy="1301691"/>
            </a:xfrm>
            <a:prstGeom prst="rect">
              <a:avLst/>
            </a:prstGeom>
          </p:spPr>
        </p:pic>
        <p:pic>
          <p:nvPicPr>
            <p:cNvPr id="10" name="Imagen 5"/>
            <p:cNvPicPr>
              <a:picLocks noChangeAspect="1"/>
            </p:cNvPicPr>
            <p:nvPr/>
          </p:nvPicPr>
          <p:blipFill>
            <a:blip r:embed="rId3"/>
            <a:stretch>
              <a:fillRect/>
            </a:stretch>
          </p:blipFill>
          <p:spPr>
            <a:xfrm>
              <a:off x="4206264" y="148307"/>
              <a:ext cx="4088081" cy="1260029"/>
            </a:xfrm>
            <a:prstGeom prst="rect">
              <a:avLst/>
            </a:prstGeom>
          </p:spPr>
        </p:pic>
        <p:pic>
          <p:nvPicPr>
            <p:cNvPr id="11" name="Imagen 6"/>
            <p:cNvPicPr>
              <a:picLocks noChangeAspect="1"/>
            </p:cNvPicPr>
            <p:nvPr/>
          </p:nvPicPr>
          <p:blipFill>
            <a:blip r:embed="rId4"/>
            <a:stretch>
              <a:fillRect/>
            </a:stretch>
          </p:blipFill>
          <p:spPr>
            <a:xfrm>
              <a:off x="8294346" y="148307"/>
              <a:ext cx="2107306" cy="1230153"/>
            </a:xfrm>
            <a:prstGeom prst="rect">
              <a:avLst/>
            </a:prstGeom>
          </p:spPr>
        </p:pic>
        <p:pic>
          <p:nvPicPr>
            <p:cNvPr id="12" name="Imagen 7"/>
            <p:cNvPicPr>
              <a:picLocks noChangeAspect="1"/>
            </p:cNvPicPr>
            <p:nvPr/>
          </p:nvPicPr>
          <p:blipFill>
            <a:blip r:embed="rId5"/>
            <a:stretch>
              <a:fillRect/>
            </a:stretch>
          </p:blipFill>
          <p:spPr>
            <a:xfrm>
              <a:off x="2923774" y="148307"/>
              <a:ext cx="1267226" cy="1265940"/>
            </a:xfrm>
            <a:prstGeom prst="rect">
              <a:avLst/>
            </a:prstGeom>
          </p:spPr>
        </p:pic>
        <p:pic>
          <p:nvPicPr>
            <p:cNvPr id="13" name="Imagen 8"/>
            <p:cNvPicPr>
              <a:picLocks noChangeAspect="1"/>
            </p:cNvPicPr>
            <p:nvPr/>
          </p:nvPicPr>
          <p:blipFill>
            <a:blip r:embed="rId6"/>
            <a:stretch>
              <a:fillRect/>
            </a:stretch>
          </p:blipFill>
          <p:spPr>
            <a:xfrm>
              <a:off x="1617357" y="123895"/>
              <a:ext cx="1284442" cy="1284442"/>
            </a:xfrm>
            <a:prstGeom prst="rect">
              <a:avLst/>
            </a:prstGeom>
          </p:spPr>
        </p:pic>
      </p:grpSp>
      <p:sp>
        <p:nvSpPr>
          <p:cNvPr id="7" name="6 CuadroTexto"/>
          <p:cNvSpPr txBox="1"/>
          <p:nvPr/>
        </p:nvSpPr>
        <p:spPr>
          <a:xfrm>
            <a:off x="472630" y="2535936"/>
            <a:ext cx="3806090" cy="369332"/>
          </a:xfrm>
          <a:prstGeom prst="rect">
            <a:avLst/>
          </a:prstGeom>
          <a:noFill/>
        </p:spPr>
        <p:txBody>
          <a:bodyPr wrap="square" rtlCol="0">
            <a:spAutoFit/>
          </a:bodyPr>
          <a:lstStyle/>
          <a:p>
            <a:r>
              <a:rPr lang="es-EC" dirty="0" smtClean="0"/>
              <a:t>Tabla No.1</a:t>
            </a:r>
            <a:endParaRPr lang="es-EC" dirty="0"/>
          </a:p>
        </p:txBody>
      </p:sp>
      <p:pic>
        <p:nvPicPr>
          <p:cNvPr id="1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2832" y="2905268"/>
            <a:ext cx="7351776" cy="3238881"/>
          </a:xfrm>
          <a:prstGeom prst="rect">
            <a:avLst/>
          </a:prstGeom>
          <a:solidFill>
            <a:schemeClr val="tx1"/>
          </a:solidFill>
          <a:ln>
            <a:noFill/>
          </a:ln>
          <a:effectLst/>
        </p:spPr>
      </p:pic>
      <p:sp>
        <p:nvSpPr>
          <p:cNvPr id="15" name="14 Rectángulo"/>
          <p:cNvSpPr/>
          <p:nvPr/>
        </p:nvSpPr>
        <p:spPr>
          <a:xfrm>
            <a:off x="8058912" y="2905268"/>
            <a:ext cx="3527369" cy="2954655"/>
          </a:xfrm>
          <a:prstGeom prst="rect">
            <a:avLst/>
          </a:prstGeom>
          <a:solidFill>
            <a:schemeClr val="tx1"/>
          </a:solidFill>
        </p:spPr>
        <p:txBody>
          <a:bodyPr wrap="square">
            <a:spAutoFit/>
          </a:bodyPr>
          <a:lstStyle/>
          <a:p>
            <a:pPr algn="just"/>
            <a:r>
              <a:rPr lang="es-EC" sz="1400" dirty="0">
                <a:solidFill>
                  <a:schemeClr val="bg1"/>
                </a:solidFill>
                <a:latin typeface="Arial" panose="020B0604020202020204" pitchFamily="34" charset="0"/>
                <a:cs typeface="Arial" panose="020B0604020202020204" pitchFamily="34" charset="0"/>
              </a:rPr>
              <a:t>De acuerdo al análisis de varianza </a:t>
            </a:r>
            <a:r>
              <a:rPr lang="es-EC" sz="1400" dirty="0" smtClean="0">
                <a:solidFill>
                  <a:schemeClr val="bg1"/>
                </a:solidFill>
                <a:latin typeface="Arial" panose="020B0604020202020204" pitchFamily="34" charset="0"/>
                <a:cs typeface="Arial" panose="020B0604020202020204" pitchFamily="34" charset="0"/>
              </a:rPr>
              <a:t>del conteo general, </a:t>
            </a:r>
            <a:r>
              <a:rPr lang="es-EC" sz="1400" dirty="0">
                <a:solidFill>
                  <a:schemeClr val="bg1"/>
                </a:solidFill>
                <a:latin typeface="Arial" panose="020B0604020202020204" pitchFamily="34" charset="0"/>
                <a:cs typeface="Arial" panose="020B0604020202020204" pitchFamily="34" charset="0"/>
              </a:rPr>
              <a:t>se obtuvo que las 3 variables: Cepa, Concentración y Tiempo fueron altamente significativas y que todas presentan impacto en los resultados obtenidos</a:t>
            </a:r>
            <a:r>
              <a:rPr lang="es-EC" sz="1400" dirty="0" smtClean="0">
                <a:solidFill>
                  <a:schemeClr val="bg1"/>
                </a:solidFill>
                <a:latin typeface="Arial" panose="020B0604020202020204" pitchFamily="34" charset="0"/>
                <a:cs typeface="Arial" panose="020B0604020202020204" pitchFamily="34" charset="0"/>
              </a:rPr>
              <a:t>. </a:t>
            </a:r>
            <a:r>
              <a:rPr lang="es-EC" sz="1400" dirty="0">
                <a:solidFill>
                  <a:schemeClr val="bg1"/>
                </a:solidFill>
                <a:latin typeface="Arial" panose="020B0604020202020204" pitchFamily="34" charset="0"/>
                <a:cs typeface="Arial" panose="020B0604020202020204" pitchFamily="34" charset="0"/>
              </a:rPr>
              <a:t>Los resultados se pueden explicar por las diferencias nutricionales del microambiente de los sitios de muestreo, que dependen de las actividades a las que éstas han sido expuestas, aspecto que es respaldado por </a:t>
            </a:r>
            <a:r>
              <a:rPr lang="es-EC" sz="1400" dirty="0" err="1">
                <a:solidFill>
                  <a:schemeClr val="bg1"/>
                </a:solidFill>
                <a:latin typeface="Arial" panose="020B0604020202020204" pitchFamily="34" charset="0"/>
                <a:cs typeface="Arial" panose="020B0604020202020204" pitchFamily="34" charset="0"/>
              </a:rPr>
              <a:t>Delille</a:t>
            </a:r>
            <a:r>
              <a:rPr lang="es-EC" sz="1400" dirty="0">
                <a:solidFill>
                  <a:schemeClr val="bg1"/>
                </a:solidFill>
                <a:latin typeface="Arial" panose="020B0604020202020204" pitchFamily="34" charset="0"/>
                <a:cs typeface="Arial" panose="020B0604020202020204" pitchFamily="34" charset="0"/>
              </a:rPr>
              <a:t> y </a:t>
            </a:r>
            <a:r>
              <a:rPr lang="es-EC" sz="1400" dirty="0" err="1">
                <a:solidFill>
                  <a:schemeClr val="bg1"/>
                </a:solidFill>
                <a:latin typeface="Arial" panose="020B0604020202020204" pitchFamily="34" charset="0"/>
                <a:cs typeface="Arial" panose="020B0604020202020204" pitchFamily="34" charset="0"/>
              </a:rPr>
              <a:t>Delille</a:t>
            </a:r>
            <a:r>
              <a:rPr lang="es-EC" sz="1400" dirty="0">
                <a:solidFill>
                  <a:schemeClr val="bg1"/>
                </a:solidFill>
                <a:latin typeface="Arial" panose="020B0604020202020204" pitchFamily="34" charset="0"/>
                <a:cs typeface="Arial" panose="020B0604020202020204" pitchFamily="34" charset="0"/>
              </a:rPr>
              <a:t> (2000</a:t>
            </a:r>
            <a:r>
              <a:rPr lang="es-EC" sz="1400" dirty="0" smtClean="0">
                <a:solidFill>
                  <a:schemeClr val="bg1"/>
                </a:solidFill>
                <a:latin typeface="Arial" panose="020B0604020202020204" pitchFamily="34" charset="0"/>
                <a:cs typeface="Arial" panose="020B0604020202020204" pitchFamily="34" charset="0"/>
              </a:rPr>
              <a:t>). </a:t>
            </a:r>
          </a:p>
          <a:p>
            <a:pPr algn="just"/>
            <a:endParaRPr lang="es-EC"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586471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63407" y="2544288"/>
            <a:ext cx="1609409" cy="364146"/>
          </a:xfrm>
        </p:spPr>
        <p:txBody>
          <a:bodyPr/>
          <a:lstStyle/>
          <a:p>
            <a:r>
              <a:rPr lang="es-EC" sz="1400" b="1" dirty="0" smtClean="0">
                <a:latin typeface="Arial" panose="020B0604020202020204" pitchFamily="34" charset="0"/>
                <a:cs typeface="Arial" panose="020B0604020202020204" pitchFamily="34" charset="0"/>
              </a:rPr>
              <a:t>Tabla N0.2</a:t>
            </a:r>
            <a:endParaRPr lang="es-EC" sz="1400" b="1" dirty="0">
              <a:latin typeface="Arial" panose="020B0604020202020204" pitchFamily="34" charset="0"/>
              <a:cs typeface="Arial" panose="020B0604020202020204" pitchFamily="34" charset="0"/>
            </a:endParaRPr>
          </a:p>
        </p:txBody>
      </p:sp>
      <p:grpSp>
        <p:nvGrpSpPr>
          <p:cNvPr id="5" name="Grupo 3"/>
          <p:cNvGrpSpPr/>
          <p:nvPr/>
        </p:nvGrpSpPr>
        <p:grpSpPr>
          <a:xfrm>
            <a:off x="1016626" y="111195"/>
            <a:ext cx="10106359" cy="1301691"/>
            <a:chOff x="295293" y="123895"/>
            <a:chExt cx="10106359" cy="1301691"/>
          </a:xfrm>
        </p:grpSpPr>
        <p:pic>
          <p:nvPicPr>
            <p:cNvPr id="6" name="Imagen 4"/>
            <p:cNvPicPr>
              <a:picLocks noChangeAspect="1"/>
            </p:cNvPicPr>
            <p:nvPr/>
          </p:nvPicPr>
          <p:blipFill>
            <a:blip r:embed="rId2"/>
            <a:stretch>
              <a:fillRect/>
            </a:stretch>
          </p:blipFill>
          <p:spPr>
            <a:xfrm>
              <a:off x="295293" y="123895"/>
              <a:ext cx="1301691" cy="1301691"/>
            </a:xfrm>
            <a:prstGeom prst="rect">
              <a:avLst/>
            </a:prstGeom>
          </p:spPr>
        </p:pic>
        <p:pic>
          <p:nvPicPr>
            <p:cNvPr id="7" name="Imagen 5"/>
            <p:cNvPicPr>
              <a:picLocks noChangeAspect="1"/>
            </p:cNvPicPr>
            <p:nvPr/>
          </p:nvPicPr>
          <p:blipFill>
            <a:blip r:embed="rId3"/>
            <a:stretch>
              <a:fillRect/>
            </a:stretch>
          </p:blipFill>
          <p:spPr>
            <a:xfrm>
              <a:off x="4206264" y="148307"/>
              <a:ext cx="4088081" cy="1260029"/>
            </a:xfrm>
            <a:prstGeom prst="rect">
              <a:avLst/>
            </a:prstGeom>
          </p:spPr>
        </p:pic>
        <p:pic>
          <p:nvPicPr>
            <p:cNvPr id="8" name="Imagen 6"/>
            <p:cNvPicPr>
              <a:picLocks noChangeAspect="1"/>
            </p:cNvPicPr>
            <p:nvPr/>
          </p:nvPicPr>
          <p:blipFill>
            <a:blip r:embed="rId4"/>
            <a:stretch>
              <a:fillRect/>
            </a:stretch>
          </p:blipFill>
          <p:spPr>
            <a:xfrm>
              <a:off x="8294346" y="148307"/>
              <a:ext cx="2107306" cy="1230153"/>
            </a:xfrm>
            <a:prstGeom prst="rect">
              <a:avLst/>
            </a:prstGeom>
          </p:spPr>
        </p:pic>
        <p:pic>
          <p:nvPicPr>
            <p:cNvPr id="9" name="Imagen 7"/>
            <p:cNvPicPr>
              <a:picLocks noChangeAspect="1"/>
            </p:cNvPicPr>
            <p:nvPr/>
          </p:nvPicPr>
          <p:blipFill>
            <a:blip r:embed="rId5"/>
            <a:stretch>
              <a:fillRect/>
            </a:stretch>
          </p:blipFill>
          <p:spPr>
            <a:xfrm>
              <a:off x="2923774" y="148307"/>
              <a:ext cx="1267226" cy="1265940"/>
            </a:xfrm>
            <a:prstGeom prst="rect">
              <a:avLst/>
            </a:prstGeom>
          </p:spPr>
        </p:pic>
        <p:pic>
          <p:nvPicPr>
            <p:cNvPr id="10" name="Imagen 8"/>
            <p:cNvPicPr>
              <a:picLocks noChangeAspect="1"/>
            </p:cNvPicPr>
            <p:nvPr/>
          </p:nvPicPr>
          <p:blipFill>
            <a:blip r:embed="rId6"/>
            <a:stretch>
              <a:fillRect/>
            </a:stretch>
          </p:blipFill>
          <p:spPr>
            <a:xfrm>
              <a:off x="1617357" y="123895"/>
              <a:ext cx="1284442" cy="1284442"/>
            </a:xfrm>
            <a:prstGeom prst="rect">
              <a:avLst/>
            </a:prstGeom>
          </p:spPr>
        </p:pic>
      </p:grpSp>
      <p:sp>
        <p:nvSpPr>
          <p:cNvPr id="4" name="3 Rectángulo"/>
          <p:cNvSpPr/>
          <p:nvPr/>
        </p:nvSpPr>
        <p:spPr>
          <a:xfrm>
            <a:off x="7477577" y="3047917"/>
            <a:ext cx="3645408" cy="1754326"/>
          </a:xfrm>
          <a:prstGeom prst="rect">
            <a:avLst/>
          </a:prstGeom>
          <a:solidFill>
            <a:schemeClr val="tx1"/>
          </a:solidFill>
        </p:spPr>
        <p:txBody>
          <a:bodyPr wrap="square">
            <a:spAutoFit/>
          </a:bodyPr>
          <a:lstStyle/>
          <a:p>
            <a:pPr algn="just"/>
            <a:r>
              <a:rPr lang="es-EC" dirty="0">
                <a:solidFill>
                  <a:schemeClr val="bg1"/>
                </a:solidFill>
                <a:latin typeface="Arial" panose="020B0604020202020204" pitchFamily="34" charset="0"/>
                <a:cs typeface="Arial" panose="020B0604020202020204" pitchFamily="34" charset="0"/>
              </a:rPr>
              <a:t>De acuerdo al Test de Tukey (Tabla 2) los tratamientos con la Cepa C, fueron los mejores y que los peores tratamientos, en la Cepa D a 12000 ppm y 40000 ppm.</a:t>
            </a:r>
          </a:p>
        </p:txBody>
      </p:sp>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3407" y="3047917"/>
            <a:ext cx="6814170" cy="3304756"/>
          </a:xfrm>
          <a:prstGeom prst="rect">
            <a:avLst/>
          </a:prstGeom>
          <a:solidFill>
            <a:schemeClr val="tx1"/>
          </a:solidFill>
          <a:ln>
            <a:noFill/>
          </a:ln>
          <a:effectLst/>
        </p:spPr>
      </p:pic>
      <p:sp>
        <p:nvSpPr>
          <p:cNvPr id="3" name="2 Rectángulo"/>
          <p:cNvSpPr/>
          <p:nvPr/>
        </p:nvSpPr>
        <p:spPr>
          <a:xfrm>
            <a:off x="1016626" y="1656165"/>
            <a:ext cx="10106359" cy="646331"/>
          </a:xfrm>
          <a:prstGeom prst="rect">
            <a:avLst/>
          </a:prstGeom>
        </p:spPr>
        <p:txBody>
          <a:bodyPr wrap="square">
            <a:spAutoFit/>
          </a:bodyPr>
          <a:lstStyle/>
          <a:p>
            <a:pPr algn="ctr"/>
            <a:r>
              <a:rPr lang="es-EC" sz="3600" b="1" dirty="0">
                <a:solidFill>
                  <a:srgbClr val="FFC000"/>
                </a:solidFill>
              </a:rPr>
              <a:t>RESULTADOS y DISCUSIÓN</a:t>
            </a:r>
            <a:endParaRPr lang="es-EC" sz="3600" dirty="0"/>
          </a:p>
        </p:txBody>
      </p:sp>
    </p:spTree>
    <p:extLst>
      <p:ext uri="{BB962C8B-B14F-4D97-AF65-F5344CB8AC3E}">
        <p14:creationId xmlns:p14="http://schemas.microsoft.com/office/powerpoint/2010/main" val="2963661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86983" y="1334461"/>
            <a:ext cx="9967459" cy="951539"/>
          </a:xfrm>
        </p:spPr>
        <p:txBody>
          <a:bodyPr/>
          <a:lstStyle/>
          <a:p>
            <a:pPr algn="ctr"/>
            <a:r>
              <a:rPr lang="es-EC" b="1" dirty="0" smtClean="0">
                <a:solidFill>
                  <a:srgbClr val="FFC000"/>
                </a:solidFill>
              </a:rPr>
              <a:t>Conclusiones</a:t>
            </a:r>
            <a:endParaRPr lang="en-US" b="1" dirty="0">
              <a:solidFill>
                <a:srgbClr val="FFC000"/>
              </a:solidFill>
            </a:endParaRPr>
          </a:p>
        </p:txBody>
      </p:sp>
      <p:sp>
        <p:nvSpPr>
          <p:cNvPr id="3" name="Marcador de contenido 2"/>
          <p:cNvSpPr>
            <a:spLocks noGrp="1"/>
          </p:cNvSpPr>
          <p:nvPr>
            <p:ph idx="1"/>
          </p:nvPr>
        </p:nvSpPr>
        <p:spPr>
          <a:xfrm>
            <a:off x="1086983" y="2444803"/>
            <a:ext cx="9967459" cy="3743725"/>
          </a:xfrm>
        </p:spPr>
        <p:txBody>
          <a:bodyPr/>
          <a:lstStyle/>
          <a:p>
            <a:pPr algn="just"/>
            <a:r>
              <a:rPr lang="es-EC" dirty="0">
                <a:latin typeface="Arial" panose="020B0604020202020204" pitchFamily="34" charset="0"/>
                <a:cs typeface="Arial" panose="020B0604020202020204" pitchFamily="34" charset="0"/>
              </a:rPr>
              <a:t>De</a:t>
            </a:r>
            <a:r>
              <a:rPr lang="es-EC" dirty="0"/>
              <a:t> </a:t>
            </a:r>
            <a:r>
              <a:rPr lang="es-EC" dirty="0">
                <a:latin typeface="Arial" panose="020B0604020202020204" pitchFamily="34" charset="0"/>
                <a:cs typeface="Arial" panose="020B0604020202020204" pitchFamily="34" charset="0"/>
              </a:rPr>
              <a:t>acuerdo al número de unidades formadoras de colonia se obtuvieron curvas de crecimiento, con las cuales se observó que </a:t>
            </a:r>
            <a:r>
              <a:rPr lang="es-EC" b="1" i="1" dirty="0" err="1">
                <a:solidFill>
                  <a:srgbClr val="FFC000"/>
                </a:solidFill>
                <a:latin typeface="Arial" panose="020B0604020202020204" pitchFamily="34" charset="0"/>
                <a:cs typeface="Arial" panose="020B0604020202020204" pitchFamily="34" charset="0"/>
              </a:rPr>
              <a:t>Bacillus</a:t>
            </a:r>
            <a:r>
              <a:rPr lang="es-EC" b="1" i="1" dirty="0">
                <a:solidFill>
                  <a:srgbClr val="FFC000"/>
                </a:solidFill>
                <a:latin typeface="Arial" panose="020B0604020202020204" pitchFamily="34" charset="0"/>
                <a:cs typeface="Arial" panose="020B0604020202020204" pitchFamily="34" charset="0"/>
              </a:rPr>
              <a:t> </a:t>
            </a:r>
            <a:r>
              <a:rPr lang="es-EC" b="1" i="1" dirty="0" err="1">
                <a:solidFill>
                  <a:srgbClr val="FFC000"/>
                </a:solidFill>
                <a:latin typeface="Arial" panose="020B0604020202020204" pitchFamily="34" charset="0"/>
                <a:cs typeface="Arial" panose="020B0604020202020204" pitchFamily="34" charset="0"/>
              </a:rPr>
              <a:t>sphaericus</a:t>
            </a:r>
            <a:r>
              <a:rPr lang="es-EC" b="1" i="1" dirty="0">
                <a:solidFill>
                  <a:srgbClr val="FFC000"/>
                </a:solidFill>
                <a:latin typeface="Arial" panose="020B0604020202020204" pitchFamily="34" charset="0"/>
                <a:cs typeface="Arial" panose="020B0604020202020204" pitchFamily="34" charset="0"/>
              </a:rPr>
              <a:t> </a:t>
            </a:r>
            <a:r>
              <a:rPr lang="es-EC" dirty="0">
                <a:latin typeface="Arial" panose="020B0604020202020204" pitchFamily="34" charset="0"/>
                <a:cs typeface="Arial" panose="020B0604020202020204" pitchFamily="34" charset="0"/>
              </a:rPr>
              <a:t>fue la cepa que tuvo el mejor comportamiento bajo las diferentes concentraciones empleadas, en especial a 40 000 y 50 000ppm, lo que resulta muy alentador para futuros estudios y trabajos de </a:t>
            </a:r>
            <a:r>
              <a:rPr lang="es-EC" dirty="0" err="1">
                <a:latin typeface="Arial" panose="020B0604020202020204" pitchFamily="34" charset="0"/>
                <a:cs typeface="Arial" panose="020B0604020202020204" pitchFamily="34" charset="0"/>
              </a:rPr>
              <a:t>biorremediación</a:t>
            </a:r>
            <a:r>
              <a:rPr lang="es-EC" dirty="0">
                <a:latin typeface="Arial" panose="020B0604020202020204" pitchFamily="34" charset="0"/>
                <a:cs typeface="Arial" panose="020B0604020202020204" pitchFamily="34" charset="0"/>
              </a:rPr>
              <a:t>. </a:t>
            </a:r>
            <a:endParaRPr lang="es-EC" dirty="0" smtClean="0">
              <a:latin typeface="Arial" panose="020B0604020202020204" pitchFamily="34" charset="0"/>
              <a:cs typeface="Arial" panose="020B0604020202020204" pitchFamily="34" charset="0"/>
            </a:endParaRPr>
          </a:p>
          <a:p>
            <a:pPr algn="just"/>
            <a:r>
              <a:rPr lang="es-EC" dirty="0" smtClean="0">
                <a:latin typeface="Arial" panose="020B0604020202020204" pitchFamily="34" charset="0"/>
                <a:cs typeface="Arial" panose="020B0604020202020204" pitchFamily="34" charset="0"/>
              </a:rPr>
              <a:t>La </a:t>
            </a:r>
            <a:r>
              <a:rPr lang="es-EC" dirty="0">
                <a:latin typeface="Arial" panose="020B0604020202020204" pitchFamily="34" charset="0"/>
                <a:cs typeface="Arial" panose="020B0604020202020204" pitchFamily="34" charset="0"/>
              </a:rPr>
              <a:t>concentración como el tipo de cepa, presentó valores altamente significativos de acuerdo al Test de </a:t>
            </a:r>
            <a:r>
              <a:rPr lang="es-EC" dirty="0" err="1">
                <a:latin typeface="Arial" panose="020B0604020202020204" pitchFamily="34" charset="0"/>
                <a:cs typeface="Arial" panose="020B0604020202020204" pitchFamily="34" charset="0"/>
              </a:rPr>
              <a:t>Tukey</a:t>
            </a:r>
            <a:r>
              <a:rPr lang="es-EC" dirty="0">
                <a:latin typeface="Arial" panose="020B0604020202020204" pitchFamily="34" charset="0"/>
                <a:cs typeface="Arial" panose="020B0604020202020204" pitchFamily="34" charset="0"/>
              </a:rPr>
              <a:t>, que muestra que todas las cepas estudiadas son tolerantes a petróleo. </a:t>
            </a:r>
            <a:endParaRPr lang="es-EC" dirty="0" smtClean="0">
              <a:latin typeface="Arial" panose="020B0604020202020204" pitchFamily="34" charset="0"/>
              <a:cs typeface="Arial" panose="020B0604020202020204" pitchFamily="34" charset="0"/>
            </a:endParaRPr>
          </a:p>
          <a:p>
            <a:pPr algn="just"/>
            <a:r>
              <a:rPr lang="es-EC" dirty="0" smtClean="0">
                <a:latin typeface="Arial" panose="020B0604020202020204" pitchFamily="34" charset="0"/>
                <a:cs typeface="Arial" panose="020B0604020202020204" pitchFamily="34" charset="0"/>
              </a:rPr>
              <a:t>Por </a:t>
            </a:r>
            <a:r>
              <a:rPr lang="es-EC" dirty="0">
                <a:latin typeface="Arial" panose="020B0604020202020204" pitchFamily="34" charset="0"/>
                <a:cs typeface="Arial" panose="020B0604020202020204" pitchFamily="34" charset="0"/>
              </a:rPr>
              <a:t>el número de UFCs de </a:t>
            </a:r>
            <a:r>
              <a:rPr lang="es-EC" b="1" i="1" dirty="0" err="1">
                <a:solidFill>
                  <a:srgbClr val="FFC000"/>
                </a:solidFill>
                <a:latin typeface="Arial" panose="020B0604020202020204" pitchFamily="34" charset="0"/>
                <a:cs typeface="Arial" panose="020B0604020202020204" pitchFamily="34" charset="0"/>
              </a:rPr>
              <a:t>Pseudomona</a:t>
            </a:r>
            <a:r>
              <a:rPr lang="es-EC" b="1" i="1" dirty="0">
                <a:solidFill>
                  <a:srgbClr val="FFC000"/>
                </a:solidFill>
                <a:latin typeface="Arial" panose="020B0604020202020204" pitchFamily="34" charset="0"/>
                <a:cs typeface="Arial" panose="020B0604020202020204" pitchFamily="34" charset="0"/>
              </a:rPr>
              <a:t> </a:t>
            </a:r>
            <a:r>
              <a:rPr lang="es-EC" b="1" i="1" dirty="0" err="1">
                <a:solidFill>
                  <a:srgbClr val="FFC000"/>
                </a:solidFill>
                <a:latin typeface="Arial" panose="020B0604020202020204" pitchFamily="34" charset="0"/>
                <a:cs typeface="Arial" panose="020B0604020202020204" pitchFamily="34" charset="0"/>
              </a:rPr>
              <a:t>putida</a:t>
            </a:r>
            <a:r>
              <a:rPr lang="es-EC" b="1" dirty="0">
                <a:solidFill>
                  <a:srgbClr val="FFC000"/>
                </a:solidFill>
                <a:latin typeface="Arial" panose="020B0604020202020204" pitchFamily="34" charset="0"/>
                <a:cs typeface="Arial" panose="020B0604020202020204" pitchFamily="34" charset="0"/>
              </a:rPr>
              <a:t> y </a:t>
            </a:r>
            <a:r>
              <a:rPr lang="es-EC" b="1" i="1" dirty="0" err="1">
                <a:solidFill>
                  <a:srgbClr val="FFC000"/>
                </a:solidFill>
                <a:latin typeface="Arial" panose="020B0604020202020204" pitchFamily="34" charset="0"/>
                <a:cs typeface="Arial" panose="020B0604020202020204" pitchFamily="34" charset="0"/>
              </a:rPr>
              <a:t>Bacillus</a:t>
            </a:r>
            <a:r>
              <a:rPr lang="es-EC" b="1" i="1" dirty="0">
                <a:solidFill>
                  <a:srgbClr val="FFC000"/>
                </a:solidFill>
                <a:latin typeface="Arial" panose="020B0604020202020204" pitchFamily="34" charset="0"/>
                <a:cs typeface="Arial" panose="020B0604020202020204" pitchFamily="34" charset="0"/>
              </a:rPr>
              <a:t> </a:t>
            </a:r>
            <a:r>
              <a:rPr lang="es-EC" b="1" i="1" dirty="0" err="1">
                <a:solidFill>
                  <a:srgbClr val="FFC000"/>
                </a:solidFill>
                <a:latin typeface="Arial" panose="020B0604020202020204" pitchFamily="34" charset="0"/>
                <a:cs typeface="Arial" panose="020B0604020202020204" pitchFamily="34" charset="0"/>
              </a:rPr>
              <a:t>sphaericus</a:t>
            </a:r>
            <a:r>
              <a:rPr lang="es-EC" b="1" dirty="0">
                <a:solidFill>
                  <a:srgbClr val="FFC000"/>
                </a:solidFill>
                <a:latin typeface="Arial" panose="020B0604020202020204" pitchFamily="34" charset="0"/>
                <a:cs typeface="Arial" panose="020B0604020202020204" pitchFamily="34" charset="0"/>
              </a:rPr>
              <a:t> </a:t>
            </a:r>
            <a:r>
              <a:rPr lang="es-EC" dirty="0">
                <a:latin typeface="Arial" panose="020B0604020202020204" pitchFamily="34" charset="0"/>
                <a:cs typeface="Arial" panose="020B0604020202020204" pitchFamily="34" charset="0"/>
              </a:rPr>
              <a:t>se concluye, que estas cepas no solo fueron </a:t>
            </a:r>
            <a:r>
              <a:rPr lang="es-EC" dirty="0" smtClean="0">
                <a:latin typeface="Arial" panose="020B0604020202020204" pitchFamily="34" charset="0"/>
                <a:cs typeface="Arial" panose="020B0604020202020204" pitchFamily="34" charset="0"/>
              </a:rPr>
              <a:t>tolerantes, sino que, </a:t>
            </a:r>
            <a:r>
              <a:rPr lang="es-EC" dirty="0">
                <a:latin typeface="Arial" panose="020B0604020202020204" pitchFamily="34" charset="0"/>
                <a:cs typeface="Arial" panose="020B0604020202020204" pitchFamily="34" charset="0"/>
              </a:rPr>
              <a:t>tuvieron un aumento considerable a expensas del </a:t>
            </a:r>
            <a:r>
              <a:rPr lang="es-EC" dirty="0" smtClean="0">
                <a:latin typeface="Arial" panose="020B0604020202020204" pitchFamily="34" charset="0"/>
                <a:cs typeface="Arial" panose="020B0604020202020204" pitchFamily="34" charset="0"/>
              </a:rPr>
              <a:t>contaminante.</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906846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37800" y="1412886"/>
            <a:ext cx="10485185" cy="918882"/>
          </a:xfrm>
        </p:spPr>
        <p:txBody>
          <a:bodyPr/>
          <a:lstStyle/>
          <a:p>
            <a:pPr algn="ctr"/>
            <a:r>
              <a:rPr lang="es-EC" b="1" dirty="0" smtClean="0">
                <a:solidFill>
                  <a:srgbClr val="FFC000"/>
                </a:solidFill>
              </a:rPr>
              <a:t>BIBLIOGRAFÍA</a:t>
            </a:r>
            <a:endParaRPr lang="en-US" b="1" dirty="0">
              <a:solidFill>
                <a:srgbClr val="FFC000"/>
              </a:solidFill>
            </a:endParaRPr>
          </a:p>
        </p:txBody>
      </p:sp>
      <p:sp>
        <p:nvSpPr>
          <p:cNvPr id="3" name="Marcador de contenido 2"/>
          <p:cNvSpPr>
            <a:spLocks noGrp="1"/>
          </p:cNvSpPr>
          <p:nvPr>
            <p:ph idx="1"/>
          </p:nvPr>
        </p:nvSpPr>
        <p:spPr>
          <a:xfrm>
            <a:off x="1103312" y="2243328"/>
            <a:ext cx="9902145" cy="4376928"/>
          </a:xfrm>
        </p:spPr>
        <p:txBody>
          <a:bodyPr>
            <a:normAutofit fontScale="92500" lnSpcReduction="10000"/>
          </a:bodyPr>
          <a:lstStyle/>
          <a:p>
            <a:pPr algn="just"/>
            <a:endParaRPr lang="es-EC" sz="1200" dirty="0" smtClean="0">
              <a:latin typeface="Arial" panose="020B0604020202020204" pitchFamily="34" charset="0"/>
              <a:cs typeface="Arial" panose="020B0604020202020204" pitchFamily="34" charset="0"/>
            </a:endParaRPr>
          </a:p>
          <a:p>
            <a:pPr algn="just"/>
            <a:r>
              <a:rPr lang="es-EC" sz="1200" dirty="0" err="1" smtClean="0">
                <a:latin typeface="Arial" panose="020B0604020202020204" pitchFamily="34" charset="0"/>
                <a:cs typeface="Arial" panose="020B0604020202020204" pitchFamily="34" charset="0"/>
              </a:rPr>
              <a:t>Delile</a:t>
            </a:r>
            <a:r>
              <a:rPr lang="es-EC" sz="1200" dirty="0" smtClean="0">
                <a:latin typeface="Arial" panose="020B0604020202020204" pitchFamily="34" charset="0"/>
                <a:cs typeface="Arial" panose="020B0604020202020204" pitchFamily="34" charset="0"/>
              </a:rPr>
              <a:t>, </a:t>
            </a:r>
            <a:r>
              <a:rPr lang="es-EC" sz="1200" dirty="0" err="1" smtClean="0">
                <a:latin typeface="Arial" panose="020B0604020202020204" pitchFamily="34" charset="0"/>
                <a:cs typeface="Arial" panose="020B0604020202020204" pitchFamily="34" charset="0"/>
              </a:rPr>
              <a:t>Delile</a:t>
            </a:r>
            <a:r>
              <a:rPr lang="es-EC" sz="1200" dirty="0" smtClean="0">
                <a:latin typeface="Arial" panose="020B0604020202020204" pitchFamily="34" charset="0"/>
                <a:cs typeface="Arial" panose="020B0604020202020204" pitchFamily="34" charset="0"/>
              </a:rPr>
              <a:t> (200). Response of </a:t>
            </a:r>
            <a:r>
              <a:rPr lang="es-EC" sz="1200" dirty="0" err="1" smtClean="0">
                <a:latin typeface="Arial" panose="020B0604020202020204" pitchFamily="34" charset="0"/>
                <a:cs typeface="Arial" panose="020B0604020202020204" pitchFamily="34" charset="0"/>
              </a:rPr>
              <a:t>antarctic</a:t>
            </a:r>
            <a:r>
              <a:rPr lang="es-EC" sz="1200" dirty="0" smtClean="0">
                <a:latin typeface="Arial" panose="020B0604020202020204" pitchFamily="34" charset="0"/>
                <a:cs typeface="Arial" panose="020B0604020202020204" pitchFamily="34" charset="0"/>
              </a:rPr>
              <a:t> soil </a:t>
            </a:r>
            <a:r>
              <a:rPr lang="es-EC" sz="1200" dirty="0" err="1" smtClean="0">
                <a:latin typeface="Arial" panose="020B0604020202020204" pitchFamily="34" charset="0"/>
                <a:cs typeface="Arial" panose="020B0604020202020204" pitchFamily="34" charset="0"/>
              </a:rPr>
              <a:t>bacterial</a:t>
            </a:r>
            <a:r>
              <a:rPr lang="es-EC" sz="1200" dirty="0" smtClean="0">
                <a:latin typeface="Arial" panose="020B0604020202020204" pitchFamily="34" charset="0"/>
                <a:cs typeface="Arial" panose="020B0604020202020204" pitchFamily="34" charset="0"/>
              </a:rPr>
              <a:t> </a:t>
            </a:r>
            <a:r>
              <a:rPr lang="es-EC" sz="1200" dirty="0" err="1" smtClean="0">
                <a:latin typeface="Arial" panose="020B0604020202020204" pitchFamily="34" charset="0"/>
                <a:cs typeface="Arial" panose="020B0604020202020204" pitchFamily="34" charset="0"/>
              </a:rPr>
              <a:t>assemblages</a:t>
            </a:r>
            <a:r>
              <a:rPr lang="es-EC" sz="1200" dirty="0" smtClean="0">
                <a:latin typeface="Arial" panose="020B0604020202020204" pitchFamily="34" charset="0"/>
                <a:cs typeface="Arial" panose="020B0604020202020204" pitchFamily="34" charset="0"/>
              </a:rPr>
              <a:t> to </a:t>
            </a:r>
            <a:r>
              <a:rPr lang="es-EC" sz="1200" dirty="0" err="1" smtClean="0">
                <a:latin typeface="Arial" panose="020B0604020202020204" pitchFamily="34" charset="0"/>
                <a:cs typeface="Arial" panose="020B0604020202020204" pitchFamily="34" charset="0"/>
              </a:rPr>
              <a:t>continuation</a:t>
            </a:r>
            <a:r>
              <a:rPr lang="es-EC" sz="1200" dirty="0" smtClean="0">
                <a:latin typeface="Arial" panose="020B0604020202020204" pitchFamily="34" charset="0"/>
                <a:cs typeface="Arial" panose="020B0604020202020204" pitchFamily="34" charset="0"/>
              </a:rPr>
              <a:t> </a:t>
            </a:r>
            <a:r>
              <a:rPr lang="es-EC" sz="1200" dirty="0" err="1" smtClean="0">
                <a:latin typeface="Arial" panose="020B0604020202020204" pitchFamily="34" charset="0"/>
                <a:cs typeface="Arial" panose="020B0604020202020204" pitchFamily="34" charset="0"/>
              </a:rPr>
              <a:t>by</a:t>
            </a:r>
            <a:r>
              <a:rPr lang="es-EC" sz="1200" dirty="0" smtClean="0">
                <a:latin typeface="Arial" panose="020B0604020202020204" pitchFamily="34" charset="0"/>
                <a:cs typeface="Arial" panose="020B0604020202020204" pitchFamily="34" charset="0"/>
              </a:rPr>
              <a:t> </a:t>
            </a:r>
            <a:r>
              <a:rPr lang="es-EC" sz="1200" dirty="0" err="1" smtClean="0">
                <a:latin typeface="Arial" panose="020B0604020202020204" pitchFamily="34" charset="0"/>
                <a:cs typeface="Arial" panose="020B0604020202020204" pitchFamily="34" charset="0"/>
              </a:rPr>
              <a:t>diesel</a:t>
            </a:r>
            <a:r>
              <a:rPr lang="es-EC" sz="1200" dirty="0" smtClean="0">
                <a:latin typeface="Arial" panose="020B0604020202020204" pitchFamily="34" charset="0"/>
                <a:cs typeface="Arial" panose="020B0604020202020204" pitchFamily="34" charset="0"/>
              </a:rPr>
              <a:t> fuel and </a:t>
            </a:r>
            <a:r>
              <a:rPr lang="es-EC" sz="1200" dirty="0" err="1" smtClean="0">
                <a:latin typeface="Arial" panose="020B0604020202020204" pitchFamily="34" charset="0"/>
                <a:cs typeface="Arial" panose="020B0604020202020204" pitchFamily="34" charset="0"/>
              </a:rPr>
              <a:t>crude</a:t>
            </a:r>
            <a:r>
              <a:rPr lang="es-EC" sz="1200" dirty="0" smtClean="0">
                <a:latin typeface="Arial" panose="020B0604020202020204" pitchFamily="34" charset="0"/>
                <a:cs typeface="Arial" panose="020B0604020202020204" pitchFamily="34" charset="0"/>
              </a:rPr>
              <a:t> </a:t>
            </a:r>
            <a:r>
              <a:rPr lang="es-EC" sz="1200" dirty="0" err="1" smtClean="0">
                <a:latin typeface="Arial" panose="020B0604020202020204" pitchFamily="34" charset="0"/>
                <a:cs typeface="Arial" panose="020B0604020202020204" pitchFamily="34" charset="0"/>
              </a:rPr>
              <a:t>oil</a:t>
            </a:r>
            <a:r>
              <a:rPr lang="es-EC" sz="1200" dirty="0" smtClean="0">
                <a:latin typeface="Arial" panose="020B0604020202020204" pitchFamily="34" charset="0"/>
                <a:cs typeface="Arial" panose="020B0604020202020204" pitchFamily="34" charset="0"/>
              </a:rPr>
              <a:t>. </a:t>
            </a:r>
            <a:r>
              <a:rPr lang="es-EC" sz="1200" dirty="0" err="1" smtClean="0">
                <a:latin typeface="Arial" panose="020B0604020202020204" pitchFamily="34" charset="0"/>
                <a:cs typeface="Arial" panose="020B0604020202020204" pitchFamily="34" charset="0"/>
              </a:rPr>
              <a:t>Microbial</a:t>
            </a:r>
            <a:r>
              <a:rPr lang="es-EC" sz="1200" dirty="0" smtClean="0">
                <a:latin typeface="Arial" panose="020B0604020202020204" pitchFamily="34" charset="0"/>
                <a:cs typeface="Arial" panose="020B0604020202020204" pitchFamily="34" charset="0"/>
              </a:rPr>
              <a:t> </a:t>
            </a:r>
            <a:r>
              <a:rPr lang="es-EC" sz="1200" dirty="0" err="1" smtClean="0">
                <a:latin typeface="Arial" panose="020B0604020202020204" pitchFamily="34" charset="0"/>
                <a:cs typeface="Arial" panose="020B0604020202020204" pitchFamily="34" charset="0"/>
              </a:rPr>
              <a:t>Ecology</a:t>
            </a:r>
            <a:r>
              <a:rPr lang="es-EC" sz="1200" dirty="0" smtClean="0">
                <a:latin typeface="Arial" panose="020B0604020202020204" pitchFamily="34" charset="0"/>
                <a:cs typeface="Arial" panose="020B0604020202020204" pitchFamily="34" charset="0"/>
              </a:rPr>
              <a:t>. 40:159-168</a:t>
            </a:r>
          </a:p>
          <a:p>
            <a:pPr algn="just"/>
            <a:r>
              <a:rPr lang="es-EC" sz="1200" dirty="0" smtClean="0">
                <a:latin typeface="Arial" panose="020B0604020202020204" pitchFamily="34" charset="0"/>
                <a:cs typeface="Arial" panose="020B0604020202020204" pitchFamily="34" charset="0"/>
              </a:rPr>
              <a:t> </a:t>
            </a:r>
            <a:r>
              <a:rPr lang="es-EC" sz="1200" dirty="0">
                <a:latin typeface="Arial" panose="020B0604020202020204" pitchFamily="34" charset="0"/>
                <a:cs typeface="Arial" panose="020B0604020202020204" pitchFamily="34" charset="0"/>
              </a:rPr>
              <a:t>L. </a:t>
            </a:r>
            <a:r>
              <a:rPr lang="es-EC" sz="1200" dirty="0" err="1">
                <a:latin typeface="Arial" panose="020B0604020202020204" pitchFamily="34" charset="0"/>
                <a:cs typeface="Arial" panose="020B0604020202020204" pitchFamily="34" charset="0"/>
              </a:rPr>
              <a:t>Daane</a:t>
            </a:r>
            <a:r>
              <a:rPr lang="es-EC" sz="1200" dirty="0">
                <a:latin typeface="Arial" panose="020B0604020202020204" pitchFamily="34" charset="0"/>
                <a:cs typeface="Arial" panose="020B0604020202020204" pitchFamily="34" charset="0"/>
              </a:rPr>
              <a:t>, I. </a:t>
            </a:r>
            <a:r>
              <a:rPr lang="es-EC" sz="1200" dirty="0" err="1">
                <a:latin typeface="Arial" panose="020B0604020202020204" pitchFamily="34" charset="0"/>
                <a:cs typeface="Arial" panose="020B0604020202020204" pitchFamily="34" charset="0"/>
              </a:rPr>
              <a:t>Harjono</a:t>
            </a:r>
            <a:r>
              <a:rPr lang="es-EC" sz="1200" dirty="0">
                <a:latin typeface="Arial" panose="020B0604020202020204" pitchFamily="34" charset="0"/>
                <a:cs typeface="Arial" panose="020B0604020202020204" pitchFamily="34" charset="0"/>
              </a:rPr>
              <a:t>, G. J. </a:t>
            </a:r>
            <a:r>
              <a:rPr lang="es-EC" sz="1200" dirty="0" err="1">
                <a:latin typeface="Arial" panose="020B0604020202020204" pitchFamily="34" charset="0"/>
                <a:cs typeface="Arial" panose="020B0604020202020204" pitchFamily="34" charset="0"/>
              </a:rPr>
              <a:t>Zylstra</a:t>
            </a:r>
            <a:r>
              <a:rPr lang="es-EC" sz="1200" dirty="0">
                <a:latin typeface="Arial" panose="020B0604020202020204" pitchFamily="34" charset="0"/>
                <a:cs typeface="Arial" panose="020B0604020202020204" pitchFamily="34" charset="0"/>
              </a:rPr>
              <a:t> and M. M. </a:t>
            </a:r>
            <a:r>
              <a:rPr lang="es-EC" sz="1200" dirty="0" err="1">
                <a:latin typeface="Arial" panose="020B0604020202020204" pitchFamily="34" charset="0"/>
                <a:cs typeface="Arial" panose="020B0604020202020204" pitchFamily="34" charset="0"/>
              </a:rPr>
              <a:t>Ha¨Ggblom</a:t>
            </a:r>
            <a:r>
              <a:rPr lang="es-EC" sz="1200" dirty="0">
                <a:latin typeface="Arial" panose="020B0604020202020204" pitchFamily="34" charset="0"/>
                <a:cs typeface="Arial" panose="020B0604020202020204" pitchFamily="34" charset="0"/>
              </a:rPr>
              <a:t>.(2001) </a:t>
            </a:r>
            <a:r>
              <a:rPr lang="en-US" sz="1200" dirty="0">
                <a:latin typeface="Arial" panose="020B0604020202020204" pitchFamily="34" charset="0"/>
                <a:cs typeface="Arial" panose="020B0604020202020204" pitchFamily="34" charset="0"/>
              </a:rPr>
              <a:t>Isolation and Characterization of Polycyclic Aromatic </a:t>
            </a:r>
            <a:r>
              <a:rPr lang="es-EC" sz="1200" dirty="0" err="1">
                <a:latin typeface="Arial" panose="020B0604020202020204" pitchFamily="34" charset="0"/>
                <a:cs typeface="Arial" panose="020B0604020202020204" pitchFamily="34" charset="0"/>
              </a:rPr>
              <a:t>Hydrocarbon</a:t>
            </a:r>
            <a:r>
              <a:rPr lang="es-EC" sz="1200" dirty="0">
                <a:latin typeface="Arial" panose="020B0604020202020204" pitchFamily="34" charset="0"/>
                <a:cs typeface="Arial" panose="020B0604020202020204" pitchFamily="34" charset="0"/>
              </a:rPr>
              <a:t>- </a:t>
            </a:r>
            <a:r>
              <a:rPr lang="es-EC" sz="1200" dirty="0" err="1">
                <a:latin typeface="Arial" panose="020B0604020202020204" pitchFamily="34" charset="0"/>
                <a:cs typeface="Arial" panose="020B0604020202020204" pitchFamily="34" charset="0"/>
              </a:rPr>
              <a:t>Degrading</a:t>
            </a:r>
            <a:r>
              <a:rPr lang="es-EC" sz="1200" dirty="0">
                <a:latin typeface="Arial" panose="020B0604020202020204" pitchFamily="34" charset="0"/>
                <a:cs typeface="Arial" panose="020B0604020202020204" pitchFamily="34" charset="0"/>
              </a:rPr>
              <a:t> Bacteria </a:t>
            </a:r>
            <a:r>
              <a:rPr lang="es-EC" sz="1200" dirty="0" err="1">
                <a:latin typeface="Arial" panose="020B0604020202020204" pitchFamily="34" charset="0"/>
                <a:cs typeface="Arial" panose="020B0604020202020204" pitchFamily="34" charset="0"/>
              </a:rPr>
              <a:t>Associated</a:t>
            </a:r>
            <a:r>
              <a:rPr lang="es-EC" sz="1200" dirty="0">
                <a:latin typeface="Arial" panose="020B0604020202020204" pitchFamily="34" charset="0"/>
                <a:cs typeface="Arial" panose="020B0604020202020204" pitchFamily="34" charset="0"/>
              </a:rPr>
              <a:t> </a:t>
            </a:r>
            <a:r>
              <a:rPr lang="es-EC" sz="1200" dirty="0" err="1">
                <a:latin typeface="Arial" panose="020B0604020202020204" pitchFamily="34" charset="0"/>
                <a:cs typeface="Arial" panose="020B0604020202020204" pitchFamily="34" charset="0"/>
              </a:rPr>
              <a:t>with</a:t>
            </a:r>
            <a:r>
              <a:rPr lang="es-EC"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the Rhizosphere of Salt Marsh Plants. </a:t>
            </a:r>
            <a:r>
              <a:rPr lang="es-EC" sz="1200" dirty="0" err="1">
                <a:latin typeface="Arial" panose="020B0604020202020204" pitchFamily="34" charset="0"/>
                <a:cs typeface="Arial" panose="020B0604020202020204" pitchFamily="34" charset="0"/>
              </a:rPr>
              <a:t>Applied</a:t>
            </a:r>
            <a:r>
              <a:rPr lang="es-EC" sz="1200" dirty="0">
                <a:latin typeface="Arial" panose="020B0604020202020204" pitchFamily="34" charset="0"/>
                <a:cs typeface="Arial" panose="020B0604020202020204" pitchFamily="34" charset="0"/>
              </a:rPr>
              <a:t> and </a:t>
            </a:r>
            <a:r>
              <a:rPr lang="es-EC" sz="1200" dirty="0" err="1">
                <a:latin typeface="Arial" panose="020B0604020202020204" pitchFamily="34" charset="0"/>
                <a:cs typeface="Arial" panose="020B0604020202020204" pitchFamily="34" charset="0"/>
              </a:rPr>
              <a:t>Environmental</a:t>
            </a:r>
            <a:r>
              <a:rPr lang="es-EC" sz="1200" dirty="0">
                <a:latin typeface="Arial" panose="020B0604020202020204" pitchFamily="34" charset="0"/>
                <a:cs typeface="Arial" panose="020B0604020202020204" pitchFamily="34" charset="0"/>
              </a:rPr>
              <a:t> </a:t>
            </a:r>
            <a:r>
              <a:rPr lang="es-EC" sz="1200" dirty="0" err="1">
                <a:latin typeface="Arial" panose="020B0604020202020204" pitchFamily="34" charset="0"/>
                <a:cs typeface="Arial" panose="020B0604020202020204" pitchFamily="34" charset="0"/>
              </a:rPr>
              <a:t>Microbiology</a:t>
            </a:r>
            <a:r>
              <a:rPr lang="es-EC" sz="1200" dirty="0">
                <a:latin typeface="Arial" panose="020B0604020202020204" pitchFamily="34" charset="0"/>
                <a:cs typeface="Arial" panose="020B0604020202020204" pitchFamily="34" charset="0"/>
              </a:rPr>
              <a:t>, p. 2683–2691</a:t>
            </a:r>
          </a:p>
          <a:p>
            <a:pPr algn="just"/>
            <a:r>
              <a:rPr lang="es-EC" sz="1200" dirty="0" smtClean="0">
                <a:latin typeface="Arial" panose="020B0604020202020204" pitchFamily="34" charset="0"/>
                <a:cs typeface="Arial" panose="020B0604020202020204" pitchFamily="34" charset="0"/>
              </a:rPr>
              <a:t>Gualoto</a:t>
            </a:r>
            <a:r>
              <a:rPr lang="es-EC" sz="1200" dirty="0">
                <a:latin typeface="Arial" panose="020B0604020202020204" pitchFamily="34" charset="0"/>
                <a:cs typeface="Arial" panose="020B0604020202020204" pitchFamily="34" charset="0"/>
              </a:rPr>
              <a:t>,  M. 2011. Biorremediación de hidrocarburos utilizando cepas antárticas. Seminario “Ecuador en la Antártida: historia, perspectivas y proyecciones” Ponencia. Instituto de Altos Estudios Nacionales.</a:t>
            </a:r>
          </a:p>
          <a:p>
            <a:pPr algn="just"/>
            <a:r>
              <a:rPr lang="es-EC" sz="1200" dirty="0" err="1">
                <a:latin typeface="Arial" panose="020B0604020202020204" pitchFamily="34" charset="0"/>
                <a:cs typeface="Arial" panose="020B0604020202020204" pitchFamily="34" charset="0"/>
              </a:rPr>
              <a:t>Kästner</a:t>
            </a:r>
            <a:r>
              <a:rPr lang="es-EC" sz="1200" dirty="0">
                <a:latin typeface="Arial" panose="020B0604020202020204" pitchFamily="34" charset="0"/>
                <a:cs typeface="Arial" panose="020B0604020202020204" pitchFamily="34" charset="0"/>
              </a:rPr>
              <a:t>, M., </a:t>
            </a:r>
            <a:r>
              <a:rPr lang="es-EC" sz="1200" dirty="0" err="1">
                <a:latin typeface="Arial" panose="020B0604020202020204" pitchFamily="34" charset="0"/>
                <a:cs typeface="Arial" panose="020B0604020202020204" pitchFamily="34" charset="0"/>
              </a:rPr>
              <a:t>Breuer</a:t>
            </a:r>
            <a:r>
              <a:rPr lang="es-EC" sz="1200" dirty="0">
                <a:latin typeface="Arial" panose="020B0604020202020204" pitchFamily="34" charset="0"/>
                <a:cs typeface="Arial" panose="020B0604020202020204" pitchFamily="34" charset="0"/>
              </a:rPr>
              <a:t>, M. y </a:t>
            </a:r>
            <a:r>
              <a:rPr lang="es-EC" sz="1200" dirty="0" err="1">
                <a:latin typeface="Arial" panose="020B0604020202020204" pitchFamily="34" charset="0"/>
                <a:cs typeface="Arial" panose="020B0604020202020204" pitchFamily="34" charset="0"/>
              </a:rPr>
              <a:t>Mahro</a:t>
            </a:r>
            <a:r>
              <a:rPr lang="es-EC" sz="1200" dirty="0">
                <a:latin typeface="Arial" panose="020B0604020202020204" pitchFamily="34" charset="0"/>
                <a:cs typeface="Arial" panose="020B0604020202020204" pitchFamily="34" charset="0"/>
              </a:rPr>
              <a:t>, B. 1998. </a:t>
            </a:r>
            <a:r>
              <a:rPr lang="en-US" sz="1200" dirty="0">
                <a:latin typeface="Arial" panose="020B0604020202020204" pitchFamily="34" charset="0"/>
                <a:cs typeface="Arial" panose="020B0604020202020204" pitchFamily="34" charset="0"/>
              </a:rPr>
              <a:t>Impact of inoculation protocols, salinity, and pH on the degradation of Polycyclic Aromatic Hydrocarbons (PAHs) and survival of PAH- degrading Bacteria introduced into soil. Applied and Environmental Microbiology. 64(1): 359-362. </a:t>
            </a:r>
          </a:p>
          <a:p>
            <a:pPr algn="just"/>
            <a:r>
              <a:rPr lang="en-US" sz="1200" dirty="0" smtClean="0">
                <a:latin typeface="Arial" panose="020B0604020202020204" pitchFamily="34" charset="0"/>
                <a:cs typeface="Arial" panose="020B0604020202020204" pitchFamily="34" charset="0"/>
              </a:rPr>
              <a:t>Kevin </a:t>
            </a:r>
            <a:r>
              <a:rPr lang="en-US" sz="1200" dirty="0">
                <a:latin typeface="Arial" panose="020B0604020202020204" pitchFamily="34" charset="0"/>
                <a:cs typeface="Arial" panose="020B0604020202020204" pitchFamily="34" charset="0"/>
              </a:rPr>
              <a:t>A., Hughes.  Bridge P., Melody S. Clark. 2006. Tolerance of Antarctic soil fungi to hydrocarbons. British Antarctic Survey, Natural Environment Research Council, High Cross, </a:t>
            </a:r>
            <a:r>
              <a:rPr lang="en-US" sz="1200" dirty="0" err="1">
                <a:latin typeface="Arial" panose="020B0604020202020204" pitchFamily="34" charset="0"/>
                <a:cs typeface="Arial" panose="020B0604020202020204" pitchFamily="34" charset="0"/>
              </a:rPr>
              <a:t>Madingley</a:t>
            </a:r>
            <a:r>
              <a:rPr lang="en-US" sz="1200" dirty="0">
                <a:latin typeface="Arial" panose="020B0604020202020204" pitchFamily="34" charset="0"/>
                <a:cs typeface="Arial" panose="020B0604020202020204" pitchFamily="34" charset="0"/>
              </a:rPr>
              <a:t> Road, Cambridge CB3 0ET, United Kingdom. </a:t>
            </a:r>
            <a:endParaRPr lang="en-US" sz="1200" dirty="0" smtClean="0">
              <a:latin typeface="Arial" panose="020B0604020202020204" pitchFamily="34" charset="0"/>
              <a:cs typeface="Arial" panose="020B0604020202020204" pitchFamily="34" charset="0"/>
            </a:endParaRPr>
          </a:p>
          <a:p>
            <a:pPr algn="just"/>
            <a:r>
              <a:rPr lang="en-US" sz="1200" dirty="0">
                <a:latin typeface="Arial" panose="020B0604020202020204" pitchFamily="34" charset="0"/>
                <a:cs typeface="Arial" panose="020B0604020202020204" pitchFamily="34" charset="0"/>
              </a:rPr>
              <a:t>Pepper I., </a:t>
            </a:r>
            <a:r>
              <a:rPr lang="en-US" sz="1200" dirty="0" err="1">
                <a:latin typeface="Arial" panose="020B0604020202020204" pitchFamily="34" charset="0"/>
                <a:cs typeface="Arial" panose="020B0604020202020204" pitchFamily="34" charset="0"/>
              </a:rPr>
              <a:t>Gerba</a:t>
            </a:r>
            <a:r>
              <a:rPr lang="en-US" sz="1200" dirty="0">
                <a:latin typeface="Arial" panose="020B0604020202020204" pitchFamily="34" charset="0"/>
                <a:cs typeface="Arial" panose="020B0604020202020204" pitchFamily="34" charset="0"/>
              </a:rPr>
              <a:t> C. 2005. Environmental Microbiology a Laboratory Manual. Second edition. </a:t>
            </a:r>
            <a:r>
              <a:rPr lang="es-EC" sz="1200" dirty="0">
                <a:latin typeface="Arial" panose="020B0604020202020204" pitchFamily="34" charset="0"/>
                <a:cs typeface="Arial" panose="020B0604020202020204" pitchFamily="34" charset="0"/>
              </a:rPr>
              <a:t>Elsevier Inc. </a:t>
            </a:r>
            <a:r>
              <a:rPr lang="es-EC" sz="1200" dirty="0" err="1">
                <a:latin typeface="Arial" panose="020B0604020202020204" pitchFamily="34" charset="0"/>
                <a:cs typeface="Arial" panose="020B0604020202020204" pitchFamily="34" charset="0"/>
              </a:rPr>
              <a:t>pp</a:t>
            </a:r>
            <a:r>
              <a:rPr lang="es-EC" sz="1200" dirty="0">
                <a:latin typeface="Arial" panose="020B0604020202020204" pitchFamily="34" charset="0"/>
                <a:cs typeface="Arial" panose="020B0604020202020204" pitchFamily="34" charset="0"/>
              </a:rPr>
              <a:t> </a:t>
            </a:r>
            <a:r>
              <a:rPr lang="es-EC" sz="1200" dirty="0" smtClean="0">
                <a:latin typeface="Arial" panose="020B0604020202020204" pitchFamily="34" charset="0"/>
                <a:cs typeface="Arial" panose="020B0604020202020204" pitchFamily="34" charset="0"/>
              </a:rPr>
              <a:t>40-48</a:t>
            </a:r>
          </a:p>
          <a:p>
            <a:pPr algn="just"/>
            <a:r>
              <a:rPr lang="es-EC" sz="1200" dirty="0">
                <a:latin typeface="Arial" panose="020B0604020202020204" pitchFamily="34" charset="0"/>
                <a:cs typeface="Arial" panose="020B0604020202020204" pitchFamily="34" charset="0"/>
              </a:rPr>
              <a:t>Pérez, R., Camacho, M. y Gómez, J. 2008. Aislamiento y selección de una cepa bacteriana degradadora de hidrocarburos a partir. </a:t>
            </a:r>
            <a:r>
              <a:rPr lang="en-US" sz="1200" i="1" dirty="0" err="1">
                <a:latin typeface="Arial" panose="020B0604020202020204" pitchFamily="34" charset="0"/>
                <a:cs typeface="Arial" panose="020B0604020202020204" pitchFamily="34" charset="0"/>
              </a:rPr>
              <a:t>Revista</a:t>
            </a:r>
            <a:r>
              <a:rPr lang="en-US" sz="1200" i="1" dirty="0">
                <a:latin typeface="Arial" panose="020B0604020202020204" pitchFamily="34" charset="0"/>
                <a:cs typeface="Arial" panose="020B0604020202020204" pitchFamily="34" charset="0"/>
              </a:rPr>
              <a:t> CENIC. </a:t>
            </a:r>
            <a:r>
              <a:rPr lang="en-US" sz="1200" i="1" dirty="0" err="1">
                <a:latin typeface="Arial" panose="020B0604020202020204" pitchFamily="34" charset="0"/>
                <a:cs typeface="Arial" panose="020B0604020202020204" pitchFamily="34" charset="0"/>
              </a:rPr>
              <a:t>Ciencias</a:t>
            </a:r>
            <a:r>
              <a:rPr lang="en-US" sz="1200" i="1" dirty="0">
                <a:latin typeface="Arial" panose="020B0604020202020204" pitchFamily="34" charset="0"/>
                <a:cs typeface="Arial" panose="020B0604020202020204" pitchFamily="34" charset="0"/>
              </a:rPr>
              <a:t> </a:t>
            </a:r>
            <a:r>
              <a:rPr lang="en-US" sz="1200" i="1" dirty="0" err="1">
                <a:latin typeface="Arial" panose="020B0604020202020204" pitchFamily="34" charset="0"/>
                <a:cs typeface="Arial" panose="020B0604020202020204" pitchFamily="34" charset="0"/>
              </a:rPr>
              <a:t>Biológicas</a:t>
            </a:r>
            <a:r>
              <a:rPr lang="en-US" sz="1200" dirty="0">
                <a:latin typeface="Arial" panose="020B0604020202020204" pitchFamily="34" charset="0"/>
                <a:cs typeface="Arial" panose="020B0604020202020204" pitchFamily="34" charset="0"/>
              </a:rPr>
              <a:t>, 44-51.</a:t>
            </a:r>
            <a:endParaRPr lang="es-EC" sz="1200" dirty="0">
              <a:latin typeface="Arial" panose="020B0604020202020204" pitchFamily="34" charset="0"/>
              <a:cs typeface="Arial" panose="020B0604020202020204" pitchFamily="34" charset="0"/>
            </a:endParaRPr>
          </a:p>
          <a:p>
            <a:pPr algn="just"/>
            <a:r>
              <a:rPr lang="en-US" sz="1200" dirty="0" smtClean="0">
                <a:latin typeface="Arial" panose="020B0604020202020204" pitchFamily="34" charset="0"/>
                <a:cs typeface="Arial" panose="020B0604020202020204" pitchFamily="34" charset="0"/>
              </a:rPr>
              <a:t>Rubbenstroth</a:t>
            </a:r>
            <a:r>
              <a:rPr lang="en-US" sz="1200" dirty="0">
                <a:latin typeface="Arial" panose="020B0604020202020204" pitchFamily="34" charset="0"/>
                <a:cs typeface="Arial" panose="020B0604020202020204" pitchFamily="34" charset="0"/>
              </a:rPr>
              <a:t>, D., Hotzel, H., </a:t>
            </a:r>
            <a:r>
              <a:rPr lang="en-US" sz="1200" dirty="0" err="1">
                <a:latin typeface="Arial" panose="020B0604020202020204" pitchFamily="34" charset="0"/>
                <a:cs typeface="Arial" panose="020B0604020202020204" pitchFamily="34" charset="0"/>
              </a:rPr>
              <a:t>Knobloch</a:t>
            </a:r>
            <a:r>
              <a:rPr lang="en-US" sz="1200" dirty="0">
                <a:latin typeface="Arial" panose="020B0604020202020204" pitchFamily="34" charset="0"/>
                <a:cs typeface="Arial" panose="020B0604020202020204" pitchFamily="34" charset="0"/>
              </a:rPr>
              <a:t>, J., Teske, L., Rautenschlein, S., y </a:t>
            </a:r>
            <a:r>
              <a:rPr lang="en-US" sz="1200" dirty="0" err="1">
                <a:latin typeface="Arial" panose="020B0604020202020204" pitchFamily="34" charset="0"/>
                <a:cs typeface="Arial" panose="020B0604020202020204" pitchFamily="34" charset="0"/>
              </a:rPr>
              <a:t>Ryll</a:t>
            </a:r>
            <a:r>
              <a:rPr lang="en-US" sz="1200" dirty="0">
                <a:latin typeface="Arial" panose="020B0604020202020204" pitchFamily="34" charset="0"/>
                <a:cs typeface="Arial" panose="020B0604020202020204" pitchFamily="34" charset="0"/>
              </a:rPr>
              <a:t>, M. 2011. Isolation and characterization of atypical Riemerella </a:t>
            </a:r>
            <a:r>
              <a:rPr lang="en-US" sz="1200" dirty="0" err="1">
                <a:latin typeface="Arial" panose="020B0604020202020204" pitchFamily="34" charset="0"/>
                <a:cs typeface="Arial" panose="020B0604020202020204" pitchFamily="34" charset="0"/>
              </a:rPr>
              <a:t>columbina</a:t>
            </a:r>
            <a:r>
              <a:rPr lang="en-US" sz="1200" dirty="0">
                <a:latin typeface="Arial" panose="020B0604020202020204" pitchFamily="34" charset="0"/>
                <a:cs typeface="Arial" panose="020B0604020202020204" pitchFamily="34" charset="0"/>
              </a:rPr>
              <a:t> strains from pigeons and their differentiation from Riemerella </a:t>
            </a:r>
            <a:r>
              <a:rPr lang="en-US" sz="1200" dirty="0" err="1">
                <a:latin typeface="Arial" panose="020B0604020202020204" pitchFamily="34" charset="0"/>
                <a:cs typeface="Arial" panose="020B0604020202020204" pitchFamily="34" charset="0"/>
              </a:rPr>
              <a:t>anatipestifer</a:t>
            </a:r>
            <a:r>
              <a:rPr lang="en-US" sz="1200" dirty="0">
                <a:latin typeface="Arial" panose="020B0604020202020204" pitchFamily="34" charset="0"/>
                <a:cs typeface="Arial" panose="020B0604020202020204" pitchFamily="34" charset="0"/>
              </a:rPr>
              <a:t>. Vet </a:t>
            </a:r>
            <a:r>
              <a:rPr lang="en-US" sz="1200" dirty="0" err="1">
                <a:latin typeface="Arial" panose="020B0604020202020204" pitchFamily="34" charset="0"/>
                <a:cs typeface="Arial" panose="020B0604020202020204" pitchFamily="34" charset="0"/>
              </a:rPr>
              <a:t>Microbiol</a:t>
            </a:r>
            <a:r>
              <a:rPr lang="en-US" sz="1200" dirty="0">
                <a:latin typeface="Arial" panose="020B0604020202020204" pitchFamily="34" charset="0"/>
                <a:cs typeface="Arial" panose="020B0604020202020204" pitchFamily="34" charset="0"/>
              </a:rPr>
              <a:t> 147, </a:t>
            </a:r>
            <a:r>
              <a:rPr lang="en-US" sz="1200" dirty="0" smtClean="0">
                <a:latin typeface="Arial" panose="020B0604020202020204" pitchFamily="34" charset="0"/>
                <a:cs typeface="Arial" panose="020B0604020202020204" pitchFamily="34" charset="0"/>
              </a:rPr>
              <a:t>103–112</a:t>
            </a:r>
          </a:p>
          <a:p>
            <a:pPr algn="just"/>
            <a:r>
              <a:rPr lang="en-US" sz="1200" dirty="0" smtClean="0">
                <a:latin typeface="Arial" panose="020B0604020202020204" pitchFamily="34" charset="0"/>
                <a:cs typeface="Arial" panose="020B0604020202020204" pitchFamily="34" charset="0"/>
              </a:rPr>
              <a:t>Sharma </a:t>
            </a:r>
            <a:r>
              <a:rPr lang="en-US" sz="1200" dirty="0">
                <a:latin typeface="Arial" panose="020B0604020202020204" pitchFamily="34" charset="0"/>
                <a:cs typeface="Arial" panose="020B0604020202020204" pitchFamily="34" charset="0"/>
              </a:rPr>
              <a:t>P., Schiewer S. 2016. </a:t>
            </a:r>
            <a:r>
              <a:rPr lang="en-US" sz="1200" dirty="0" smtClean="0">
                <a:latin typeface="Arial" panose="020B0604020202020204" pitchFamily="34" charset="0"/>
                <a:cs typeface="Arial" panose="020B0604020202020204" pitchFamily="34" charset="0"/>
              </a:rPr>
              <a:t>Assessment </a:t>
            </a:r>
            <a:r>
              <a:rPr lang="en-US" sz="1200" dirty="0">
                <a:latin typeface="Arial" panose="020B0604020202020204" pitchFamily="34" charset="0"/>
                <a:cs typeface="Arial" panose="020B0604020202020204" pitchFamily="34" charset="0"/>
              </a:rPr>
              <a:t>of crude oil biodegradation in arctic seashore sediments: effects of temperature, salinity, and crude oil concentration. Environmental Science and Pollution Research. Volume 23, Issue 15, pp </a:t>
            </a:r>
            <a:r>
              <a:rPr lang="en-US" sz="1200" dirty="0" smtClean="0">
                <a:latin typeface="Arial" panose="020B0604020202020204" pitchFamily="34" charset="0"/>
                <a:cs typeface="Arial" panose="020B0604020202020204" pitchFamily="34" charset="0"/>
              </a:rPr>
              <a:t>14881–14888</a:t>
            </a:r>
          </a:p>
          <a:p>
            <a:pPr algn="just"/>
            <a:r>
              <a:rPr lang="en-US" sz="1200" dirty="0">
                <a:latin typeface="Arial" panose="020B0604020202020204" pitchFamily="34" charset="0"/>
                <a:cs typeface="Arial" panose="020B0604020202020204" pitchFamily="34" charset="0"/>
              </a:rPr>
              <a:t>Vasudevan, N, Rajaram, P. 2001. Bioremediation of oil sludge-contaminated soil. </a:t>
            </a:r>
            <a:r>
              <a:rPr lang="en-US" sz="1200" i="1" dirty="0">
                <a:latin typeface="Arial" panose="020B0604020202020204" pitchFamily="34" charset="0"/>
                <a:cs typeface="Arial" panose="020B0604020202020204" pitchFamily="34" charset="0"/>
              </a:rPr>
              <a:t>Environment International</a:t>
            </a:r>
            <a:r>
              <a:rPr lang="en-US" sz="1200" dirty="0">
                <a:latin typeface="Arial" panose="020B0604020202020204" pitchFamily="34" charset="0"/>
                <a:cs typeface="Arial" panose="020B0604020202020204" pitchFamily="34" charset="0"/>
              </a:rPr>
              <a:t>, </a:t>
            </a:r>
            <a:r>
              <a:rPr lang="en-US" sz="1200" i="1" dirty="0">
                <a:latin typeface="Arial" panose="020B0604020202020204" pitchFamily="34" charset="0"/>
                <a:cs typeface="Arial" panose="020B0604020202020204" pitchFamily="34" charset="0"/>
              </a:rPr>
              <a:t>26</a:t>
            </a:r>
            <a:r>
              <a:rPr lang="en-US" sz="1200" dirty="0">
                <a:latin typeface="Arial" panose="020B0604020202020204" pitchFamily="34" charset="0"/>
                <a:cs typeface="Arial" panose="020B0604020202020204" pitchFamily="34" charset="0"/>
              </a:rPr>
              <a:t>(5), 409-411.</a:t>
            </a:r>
          </a:p>
          <a:p>
            <a:pPr marL="0" indent="0">
              <a:buNone/>
            </a:pPr>
            <a:endParaRPr lang="en-US" sz="1200"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endParaRPr lang="en-US" dirty="0" smtClean="0"/>
          </a:p>
          <a:p>
            <a:endParaRPr lang="en-US" dirty="0"/>
          </a:p>
          <a:p>
            <a:endParaRPr lang="en-US" dirty="0"/>
          </a:p>
        </p:txBody>
      </p:sp>
      <p:grpSp>
        <p:nvGrpSpPr>
          <p:cNvPr id="4" name="Grupo 3"/>
          <p:cNvGrpSpPr/>
          <p:nvPr/>
        </p:nvGrpSpPr>
        <p:grpSpPr>
          <a:xfrm>
            <a:off x="1016626" y="111195"/>
            <a:ext cx="10106359" cy="1301691"/>
            <a:chOff x="295293" y="123895"/>
            <a:chExt cx="10106359" cy="1301691"/>
          </a:xfrm>
        </p:grpSpPr>
        <p:pic>
          <p:nvPicPr>
            <p:cNvPr id="5" name="Imagen 4"/>
            <p:cNvPicPr>
              <a:picLocks noChangeAspect="1"/>
            </p:cNvPicPr>
            <p:nvPr/>
          </p:nvPicPr>
          <p:blipFill>
            <a:blip r:embed="rId2"/>
            <a:stretch>
              <a:fillRect/>
            </a:stretch>
          </p:blipFill>
          <p:spPr>
            <a:xfrm>
              <a:off x="295293" y="123895"/>
              <a:ext cx="1301691" cy="1301691"/>
            </a:xfrm>
            <a:prstGeom prst="rect">
              <a:avLst/>
            </a:prstGeom>
          </p:spPr>
        </p:pic>
        <p:pic>
          <p:nvPicPr>
            <p:cNvPr id="6" name="Imagen 5"/>
            <p:cNvPicPr>
              <a:picLocks noChangeAspect="1"/>
            </p:cNvPicPr>
            <p:nvPr/>
          </p:nvPicPr>
          <p:blipFill>
            <a:blip r:embed="rId3"/>
            <a:stretch>
              <a:fillRect/>
            </a:stretch>
          </p:blipFill>
          <p:spPr>
            <a:xfrm>
              <a:off x="4206264" y="148307"/>
              <a:ext cx="4088081" cy="1260029"/>
            </a:xfrm>
            <a:prstGeom prst="rect">
              <a:avLst/>
            </a:prstGeom>
          </p:spPr>
        </p:pic>
        <p:pic>
          <p:nvPicPr>
            <p:cNvPr id="7" name="Imagen 6"/>
            <p:cNvPicPr>
              <a:picLocks noChangeAspect="1"/>
            </p:cNvPicPr>
            <p:nvPr/>
          </p:nvPicPr>
          <p:blipFill>
            <a:blip r:embed="rId4"/>
            <a:stretch>
              <a:fillRect/>
            </a:stretch>
          </p:blipFill>
          <p:spPr>
            <a:xfrm>
              <a:off x="8294346" y="148307"/>
              <a:ext cx="2107306" cy="1230153"/>
            </a:xfrm>
            <a:prstGeom prst="rect">
              <a:avLst/>
            </a:prstGeom>
          </p:spPr>
        </p:pic>
        <p:pic>
          <p:nvPicPr>
            <p:cNvPr id="8" name="Imagen 7"/>
            <p:cNvPicPr>
              <a:picLocks noChangeAspect="1"/>
            </p:cNvPicPr>
            <p:nvPr/>
          </p:nvPicPr>
          <p:blipFill>
            <a:blip r:embed="rId5"/>
            <a:stretch>
              <a:fillRect/>
            </a:stretch>
          </p:blipFill>
          <p:spPr>
            <a:xfrm>
              <a:off x="2923774" y="148307"/>
              <a:ext cx="1267226" cy="1265940"/>
            </a:xfrm>
            <a:prstGeom prst="rect">
              <a:avLst/>
            </a:prstGeom>
          </p:spPr>
        </p:pic>
        <p:pic>
          <p:nvPicPr>
            <p:cNvPr id="9" name="Imagen 8"/>
            <p:cNvPicPr>
              <a:picLocks noChangeAspect="1"/>
            </p:cNvPicPr>
            <p:nvPr/>
          </p:nvPicPr>
          <p:blipFill>
            <a:blip r:embed="rId6"/>
            <a:stretch>
              <a:fillRect/>
            </a:stretch>
          </p:blipFill>
          <p:spPr>
            <a:xfrm>
              <a:off x="1617357" y="123895"/>
              <a:ext cx="1284442" cy="1284442"/>
            </a:xfrm>
            <a:prstGeom prst="rect">
              <a:avLst/>
            </a:prstGeom>
          </p:spPr>
        </p:pic>
      </p:grpSp>
    </p:spTree>
    <p:extLst>
      <p:ext uri="{BB962C8B-B14F-4D97-AF65-F5344CB8AC3E}">
        <p14:creationId xmlns:p14="http://schemas.microsoft.com/office/powerpoint/2010/main" val="35865523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16626" y="1675447"/>
            <a:ext cx="10106359" cy="877253"/>
          </a:xfrm>
        </p:spPr>
        <p:txBody>
          <a:bodyPr/>
          <a:lstStyle/>
          <a:p>
            <a:pPr algn="ctr"/>
            <a:r>
              <a:rPr lang="es-EC" b="1" dirty="0" smtClean="0">
                <a:solidFill>
                  <a:srgbClr val="FFC000"/>
                </a:solidFill>
              </a:rPr>
              <a:t>INTRODUCCIÓN</a:t>
            </a:r>
            <a:endParaRPr lang="en-US" b="1" dirty="0">
              <a:solidFill>
                <a:srgbClr val="FFC000"/>
              </a:solidFill>
            </a:endParaRPr>
          </a:p>
        </p:txBody>
      </p:sp>
      <p:sp>
        <p:nvSpPr>
          <p:cNvPr id="3" name="Marcador de contenido 2"/>
          <p:cNvSpPr>
            <a:spLocks noGrp="1"/>
          </p:cNvSpPr>
          <p:nvPr>
            <p:ph idx="1"/>
          </p:nvPr>
        </p:nvSpPr>
        <p:spPr>
          <a:xfrm>
            <a:off x="1016626" y="2726019"/>
            <a:ext cx="10000194" cy="3344582"/>
          </a:xfrm>
        </p:spPr>
        <p:txBody>
          <a:bodyPr/>
          <a:lstStyle/>
          <a:p>
            <a:pPr algn="just"/>
            <a:r>
              <a:rPr lang="es-EC" b="1" dirty="0" smtClean="0">
                <a:latin typeface="Arial" panose="020B0604020202020204" pitchFamily="34" charset="0"/>
                <a:cs typeface="Arial" panose="020B0604020202020204" pitchFamily="34" charset="0"/>
              </a:rPr>
              <a:t>La degradación microbiana de hidrocarburos, requiere de condiciones favorables micro ambientales, siendo las más importantes, los nutrientes, humedad y la temperatura, que oscila entre 27-45°C.</a:t>
            </a:r>
          </a:p>
          <a:p>
            <a:pPr algn="just"/>
            <a:r>
              <a:rPr lang="es-EC" b="1" dirty="0" smtClean="0">
                <a:latin typeface="Arial" panose="020B0604020202020204" pitchFamily="34" charset="0"/>
                <a:cs typeface="Arial" panose="020B0604020202020204" pitchFamily="34" charset="0"/>
              </a:rPr>
              <a:t>La concentración de hidrocarburos y su composición química,  definen su biodegradabilidad o persistencia ambiental.</a:t>
            </a:r>
          </a:p>
          <a:p>
            <a:pPr algn="just"/>
            <a:r>
              <a:rPr lang="es-EC" b="1" dirty="0" smtClean="0">
                <a:latin typeface="Arial" panose="020B0604020202020204" pitchFamily="34" charset="0"/>
                <a:cs typeface="Arial" panose="020B0604020202020204" pitchFamily="34" charset="0"/>
              </a:rPr>
              <a:t>Trabajos exitosos de Biorremediación en la Amazonía ecuatoriana, con microorganismos autóctonos.</a:t>
            </a:r>
          </a:p>
          <a:p>
            <a:pPr marL="0" indent="0" algn="just">
              <a:buNone/>
            </a:pPr>
            <a:endParaRPr lang="es-EC" b="1" dirty="0" smtClean="0"/>
          </a:p>
          <a:p>
            <a:endParaRPr lang="en-US" dirty="0"/>
          </a:p>
        </p:txBody>
      </p:sp>
      <p:grpSp>
        <p:nvGrpSpPr>
          <p:cNvPr id="9" name="Grupo 8"/>
          <p:cNvGrpSpPr/>
          <p:nvPr/>
        </p:nvGrpSpPr>
        <p:grpSpPr>
          <a:xfrm>
            <a:off x="1016626" y="111195"/>
            <a:ext cx="10106359" cy="1301691"/>
            <a:chOff x="295293" y="123895"/>
            <a:chExt cx="10106359" cy="1301691"/>
          </a:xfrm>
        </p:grpSpPr>
        <p:pic>
          <p:nvPicPr>
            <p:cNvPr id="10" name="Imagen 9"/>
            <p:cNvPicPr>
              <a:picLocks noChangeAspect="1"/>
            </p:cNvPicPr>
            <p:nvPr/>
          </p:nvPicPr>
          <p:blipFill>
            <a:blip r:embed="rId2"/>
            <a:stretch>
              <a:fillRect/>
            </a:stretch>
          </p:blipFill>
          <p:spPr>
            <a:xfrm>
              <a:off x="295293" y="123895"/>
              <a:ext cx="1301691" cy="1301691"/>
            </a:xfrm>
            <a:prstGeom prst="rect">
              <a:avLst/>
            </a:prstGeom>
          </p:spPr>
        </p:pic>
        <p:pic>
          <p:nvPicPr>
            <p:cNvPr id="11" name="Imagen 10"/>
            <p:cNvPicPr>
              <a:picLocks noChangeAspect="1"/>
            </p:cNvPicPr>
            <p:nvPr/>
          </p:nvPicPr>
          <p:blipFill>
            <a:blip r:embed="rId3"/>
            <a:stretch>
              <a:fillRect/>
            </a:stretch>
          </p:blipFill>
          <p:spPr>
            <a:xfrm>
              <a:off x="4206264" y="148307"/>
              <a:ext cx="4088081" cy="1260029"/>
            </a:xfrm>
            <a:prstGeom prst="rect">
              <a:avLst/>
            </a:prstGeom>
          </p:spPr>
        </p:pic>
        <p:pic>
          <p:nvPicPr>
            <p:cNvPr id="12" name="Imagen 11"/>
            <p:cNvPicPr>
              <a:picLocks noChangeAspect="1"/>
            </p:cNvPicPr>
            <p:nvPr/>
          </p:nvPicPr>
          <p:blipFill>
            <a:blip r:embed="rId4"/>
            <a:stretch>
              <a:fillRect/>
            </a:stretch>
          </p:blipFill>
          <p:spPr>
            <a:xfrm>
              <a:off x="8294346" y="148307"/>
              <a:ext cx="2107306" cy="1230153"/>
            </a:xfrm>
            <a:prstGeom prst="rect">
              <a:avLst/>
            </a:prstGeom>
          </p:spPr>
        </p:pic>
        <p:pic>
          <p:nvPicPr>
            <p:cNvPr id="13" name="Imagen 12"/>
            <p:cNvPicPr>
              <a:picLocks noChangeAspect="1"/>
            </p:cNvPicPr>
            <p:nvPr/>
          </p:nvPicPr>
          <p:blipFill>
            <a:blip r:embed="rId5"/>
            <a:stretch>
              <a:fillRect/>
            </a:stretch>
          </p:blipFill>
          <p:spPr>
            <a:xfrm>
              <a:off x="2923774" y="148307"/>
              <a:ext cx="1267226" cy="1265940"/>
            </a:xfrm>
            <a:prstGeom prst="rect">
              <a:avLst/>
            </a:prstGeom>
          </p:spPr>
        </p:pic>
        <p:pic>
          <p:nvPicPr>
            <p:cNvPr id="14" name="Imagen 13"/>
            <p:cNvPicPr>
              <a:picLocks noChangeAspect="1"/>
            </p:cNvPicPr>
            <p:nvPr/>
          </p:nvPicPr>
          <p:blipFill>
            <a:blip r:embed="rId6"/>
            <a:stretch>
              <a:fillRect/>
            </a:stretch>
          </p:blipFill>
          <p:spPr>
            <a:xfrm>
              <a:off x="1617357" y="123895"/>
              <a:ext cx="1284442" cy="1284442"/>
            </a:xfrm>
            <a:prstGeom prst="rect">
              <a:avLst/>
            </a:prstGeom>
          </p:spPr>
        </p:pic>
      </p:grpSp>
    </p:spTree>
    <p:extLst>
      <p:ext uri="{BB962C8B-B14F-4D97-AF65-F5344CB8AC3E}">
        <p14:creationId xmlns:p14="http://schemas.microsoft.com/office/powerpoint/2010/main" val="8569512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16626" y="1504408"/>
            <a:ext cx="10106359" cy="1083982"/>
          </a:xfrm>
        </p:spPr>
        <p:txBody>
          <a:bodyPr/>
          <a:lstStyle/>
          <a:p>
            <a:pPr algn="ctr"/>
            <a:r>
              <a:rPr lang="es-EC" b="1" dirty="0" smtClean="0">
                <a:solidFill>
                  <a:srgbClr val="FFC000"/>
                </a:solidFill>
              </a:rPr>
              <a:t>ANTECEDENTES</a:t>
            </a:r>
            <a:endParaRPr lang="en-US" b="1" dirty="0">
              <a:solidFill>
                <a:srgbClr val="FFC000"/>
              </a:solidFill>
            </a:endParaRPr>
          </a:p>
        </p:txBody>
      </p:sp>
      <p:sp>
        <p:nvSpPr>
          <p:cNvPr id="3" name="Marcador de contenido 2"/>
          <p:cNvSpPr>
            <a:spLocks noGrp="1"/>
          </p:cNvSpPr>
          <p:nvPr>
            <p:ph idx="1"/>
          </p:nvPr>
        </p:nvSpPr>
        <p:spPr>
          <a:xfrm>
            <a:off x="1104293" y="2713319"/>
            <a:ext cx="9944707" cy="3268382"/>
          </a:xfrm>
        </p:spPr>
        <p:txBody>
          <a:bodyPr/>
          <a:lstStyle/>
          <a:p>
            <a:pPr algn="just"/>
            <a:r>
              <a:rPr lang="es-EC" b="1" dirty="0" smtClean="0">
                <a:latin typeface="Arial" panose="020B0604020202020204" pitchFamily="34" charset="0"/>
                <a:cs typeface="Arial" panose="020B0604020202020204" pitchFamily="34" charset="0"/>
              </a:rPr>
              <a:t>Derrame del oleoducto SOTE en la zona de Papallacta 2003.</a:t>
            </a:r>
          </a:p>
          <a:p>
            <a:pPr algn="just"/>
            <a:r>
              <a:rPr lang="es-EC" b="1" dirty="0" smtClean="0">
                <a:latin typeface="Arial" panose="020B0604020202020204" pitchFamily="34" charset="0"/>
                <a:cs typeface="Arial" panose="020B0604020202020204" pitchFamily="34" charset="0"/>
              </a:rPr>
              <a:t>Búsqueda, asilamiento e identificación de microorganismos antárticos con capacidad para degradar hidrocarburos, 2010.</a:t>
            </a:r>
          </a:p>
          <a:p>
            <a:pPr algn="just"/>
            <a:r>
              <a:rPr lang="es-EC" b="1" dirty="0" smtClean="0">
                <a:latin typeface="Arial" panose="020B0604020202020204" pitchFamily="34" charset="0"/>
                <a:cs typeface="Arial" panose="020B0604020202020204" pitchFamily="34" charset="0"/>
              </a:rPr>
              <a:t>Tratamiento de suelos contaminados con hidrocarburos de la Estación Pedro Vicente Maldonado, con microorganismos antárticos en terrarios, 2011.</a:t>
            </a:r>
          </a:p>
          <a:p>
            <a:pPr algn="just"/>
            <a:r>
              <a:rPr lang="es-EC" b="1" dirty="0" smtClean="0">
                <a:latin typeface="Arial" panose="020B0604020202020204" pitchFamily="34" charset="0"/>
                <a:cs typeface="Arial" panose="020B0604020202020204" pitchFamily="34" charset="0"/>
              </a:rPr>
              <a:t>Estudios de microorganismos andinos con igual capacidad</a:t>
            </a:r>
          </a:p>
          <a:p>
            <a:endParaRPr lang="en-US" dirty="0"/>
          </a:p>
        </p:txBody>
      </p:sp>
      <p:grpSp>
        <p:nvGrpSpPr>
          <p:cNvPr id="4" name="Grupo 3"/>
          <p:cNvGrpSpPr/>
          <p:nvPr/>
        </p:nvGrpSpPr>
        <p:grpSpPr>
          <a:xfrm>
            <a:off x="1016626" y="111195"/>
            <a:ext cx="10106359" cy="1301691"/>
            <a:chOff x="295293" y="123895"/>
            <a:chExt cx="10106359" cy="1301691"/>
          </a:xfrm>
        </p:grpSpPr>
        <p:pic>
          <p:nvPicPr>
            <p:cNvPr id="5" name="Imagen 4"/>
            <p:cNvPicPr>
              <a:picLocks noChangeAspect="1"/>
            </p:cNvPicPr>
            <p:nvPr/>
          </p:nvPicPr>
          <p:blipFill>
            <a:blip r:embed="rId2"/>
            <a:stretch>
              <a:fillRect/>
            </a:stretch>
          </p:blipFill>
          <p:spPr>
            <a:xfrm>
              <a:off x="295293" y="123895"/>
              <a:ext cx="1301691" cy="1301691"/>
            </a:xfrm>
            <a:prstGeom prst="rect">
              <a:avLst/>
            </a:prstGeom>
          </p:spPr>
        </p:pic>
        <p:pic>
          <p:nvPicPr>
            <p:cNvPr id="6" name="Imagen 5"/>
            <p:cNvPicPr>
              <a:picLocks noChangeAspect="1"/>
            </p:cNvPicPr>
            <p:nvPr/>
          </p:nvPicPr>
          <p:blipFill>
            <a:blip r:embed="rId3"/>
            <a:stretch>
              <a:fillRect/>
            </a:stretch>
          </p:blipFill>
          <p:spPr>
            <a:xfrm>
              <a:off x="4206264" y="148307"/>
              <a:ext cx="4088081" cy="1260029"/>
            </a:xfrm>
            <a:prstGeom prst="rect">
              <a:avLst/>
            </a:prstGeom>
          </p:spPr>
        </p:pic>
        <p:pic>
          <p:nvPicPr>
            <p:cNvPr id="7" name="Imagen 6"/>
            <p:cNvPicPr>
              <a:picLocks noChangeAspect="1"/>
            </p:cNvPicPr>
            <p:nvPr/>
          </p:nvPicPr>
          <p:blipFill>
            <a:blip r:embed="rId4"/>
            <a:stretch>
              <a:fillRect/>
            </a:stretch>
          </p:blipFill>
          <p:spPr>
            <a:xfrm>
              <a:off x="8294346" y="148307"/>
              <a:ext cx="2107306" cy="1230153"/>
            </a:xfrm>
            <a:prstGeom prst="rect">
              <a:avLst/>
            </a:prstGeom>
          </p:spPr>
        </p:pic>
        <p:pic>
          <p:nvPicPr>
            <p:cNvPr id="8" name="Imagen 7"/>
            <p:cNvPicPr>
              <a:picLocks noChangeAspect="1"/>
            </p:cNvPicPr>
            <p:nvPr/>
          </p:nvPicPr>
          <p:blipFill>
            <a:blip r:embed="rId5"/>
            <a:stretch>
              <a:fillRect/>
            </a:stretch>
          </p:blipFill>
          <p:spPr>
            <a:xfrm>
              <a:off x="2923774" y="148307"/>
              <a:ext cx="1267226" cy="1265940"/>
            </a:xfrm>
            <a:prstGeom prst="rect">
              <a:avLst/>
            </a:prstGeom>
          </p:spPr>
        </p:pic>
        <p:pic>
          <p:nvPicPr>
            <p:cNvPr id="9" name="Imagen 8"/>
            <p:cNvPicPr>
              <a:picLocks noChangeAspect="1"/>
            </p:cNvPicPr>
            <p:nvPr/>
          </p:nvPicPr>
          <p:blipFill>
            <a:blip r:embed="rId6"/>
            <a:stretch>
              <a:fillRect/>
            </a:stretch>
          </p:blipFill>
          <p:spPr>
            <a:xfrm>
              <a:off x="1617357" y="123895"/>
              <a:ext cx="1284442" cy="1284442"/>
            </a:xfrm>
            <a:prstGeom prst="rect">
              <a:avLst/>
            </a:prstGeom>
          </p:spPr>
        </p:pic>
      </p:grpSp>
    </p:spTree>
    <p:extLst>
      <p:ext uri="{BB962C8B-B14F-4D97-AF65-F5344CB8AC3E}">
        <p14:creationId xmlns:p14="http://schemas.microsoft.com/office/powerpoint/2010/main" val="24671224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16625" y="1623958"/>
            <a:ext cx="10106359" cy="942028"/>
          </a:xfrm>
        </p:spPr>
        <p:txBody>
          <a:bodyPr/>
          <a:lstStyle/>
          <a:p>
            <a:pPr algn="ctr"/>
            <a:r>
              <a:rPr lang="es-EC" b="1" dirty="0" smtClean="0">
                <a:solidFill>
                  <a:srgbClr val="FFC000"/>
                </a:solidFill>
              </a:rPr>
              <a:t>PROBLEMÁTICA</a:t>
            </a:r>
            <a:endParaRPr lang="en-US" b="1" dirty="0">
              <a:solidFill>
                <a:srgbClr val="FFC000"/>
              </a:solidFill>
            </a:endParaRPr>
          </a:p>
        </p:txBody>
      </p:sp>
      <p:sp>
        <p:nvSpPr>
          <p:cNvPr id="3" name="Marcador de contenido 2"/>
          <p:cNvSpPr>
            <a:spLocks noGrp="1"/>
          </p:cNvSpPr>
          <p:nvPr>
            <p:ph idx="1"/>
          </p:nvPr>
        </p:nvSpPr>
        <p:spPr>
          <a:xfrm>
            <a:off x="1016626" y="2759809"/>
            <a:ext cx="10106359" cy="3256336"/>
          </a:xfrm>
        </p:spPr>
        <p:txBody>
          <a:bodyPr>
            <a:normAutofit/>
          </a:bodyPr>
          <a:lstStyle/>
          <a:p>
            <a:pPr algn="just"/>
            <a:r>
              <a:rPr lang="es-EC" dirty="0" smtClean="0">
                <a:latin typeface="Arial" panose="020B0604020202020204" pitchFamily="34" charset="0"/>
                <a:cs typeface="Arial" panose="020B0604020202020204" pitchFamily="34" charset="0"/>
              </a:rPr>
              <a:t>Baja sobrevivencia </a:t>
            </a:r>
            <a:r>
              <a:rPr lang="es-EC" dirty="0">
                <a:latin typeface="Arial" panose="020B0604020202020204" pitchFamily="34" charset="0"/>
                <a:cs typeface="Arial" panose="020B0604020202020204" pitchFamily="34" charset="0"/>
              </a:rPr>
              <a:t>de los microorganismos edáficos a las elevadas concentraciones </a:t>
            </a:r>
            <a:r>
              <a:rPr lang="es-EC" dirty="0" smtClean="0">
                <a:latin typeface="Arial" panose="020B0604020202020204" pitchFamily="34" charset="0"/>
                <a:cs typeface="Arial" panose="020B0604020202020204" pitchFamily="34" charset="0"/>
              </a:rPr>
              <a:t>de hidrocarburos, por </a:t>
            </a:r>
            <a:r>
              <a:rPr lang="es-EC" dirty="0">
                <a:latin typeface="Arial" panose="020B0604020202020204" pitchFamily="34" charset="0"/>
                <a:cs typeface="Arial" panose="020B0604020202020204" pitchFamily="34" charset="0"/>
              </a:rPr>
              <a:t>toxicidad asociada de los derrames</a:t>
            </a:r>
            <a:r>
              <a:rPr lang="es-EC" dirty="0" smtClean="0">
                <a:latin typeface="Arial" panose="020B0604020202020204" pitchFamily="34" charset="0"/>
                <a:cs typeface="Arial" panose="020B0604020202020204" pitchFamily="34" charset="0"/>
              </a:rPr>
              <a:t>.</a:t>
            </a:r>
          </a:p>
          <a:p>
            <a:pPr algn="just"/>
            <a:r>
              <a:rPr lang="es-EC" dirty="0" smtClean="0">
                <a:latin typeface="Arial" panose="020B0604020202020204" pitchFamily="34" charset="0"/>
                <a:cs typeface="Arial" panose="020B0604020202020204" pitchFamily="34" charset="0"/>
              </a:rPr>
              <a:t>Los </a:t>
            </a:r>
            <a:r>
              <a:rPr lang="es-EC" dirty="0">
                <a:latin typeface="Arial" panose="020B0604020202020204" pitchFamily="34" charset="0"/>
                <a:cs typeface="Arial" panose="020B0604020202020204" pitchFamily="34" charset="0"/>
              </a:rPr>
              <a:t>hidrocarburos aromáticos inhiben; el crecimiento microbiano del suelo más que los hidrocarburos alifáticos (Kevin A. et al, 2006), </a:t>
            </a:r>
            <a:endParaRPr lang="es-EC" dirty="0" smtClean="0">
              <a:latin typeface="Arial" panose="020B0604020202020204" pitchFamily="34" charset="0"/>
              <a:cs typeface="Arial" panose="020B0604020202020204" pitchFamily="34" charset="0"/>
            </a:endParaRPr>
          </a:p>
          <a:p>
            <a:pPr algn="just"/>
            <a:r>
              <a:rPr lang="es-EC" dirty="0" smtClean="0">
                <a:latin typeface="Arial" panose="020B0604020202020204" pitchFamily="34" charset="0"/>
                <a:cs typeface="Arial" panose="020B0604020202020204" pitchFamily="34" charset="0"/>
              </a:rPr>
              <a:t>Los </a:t>
            </a:r>
            <a:r>
              <a:rPr lang="es-EC" dirty="0">
                <a:latin typeface="Arial" panose="020B0604020202020204" pitchFamily="34" charset="0"/>
                <a:cs typeface="Arial" panose="020B0604020202020204" pitchFamily="34" charset="0"/>
              </a:rPr>
              <a:t>microorganismos recurren a modificaciones en sus superficies o la liberación de biosurfactantes, que reducen la toxicidad de los hidrocarburos (Temitope et al, 2016); también activan sus sistemas de transporte de electrones para la fosforilación, reduciendo drásticamente su crecimiento. </a:t>
            </a:r>
            <a:endParaRPr lang="es-EC" dirty="0" smtClean="0">
              <a:latin typeface="Arial" panose="020B0604020202020204" pitchFamily="34" charset="0"/>
              <a:cs typeface="Arial" panose="020B0604020202020204" pitchFamily="34" charset="0"/>
            </a:endParaRPr>
          </a:p>
          <a:p>
            <a:endParaRPr lang="en-US" dirty="0"/>
          </a:p>
        </p:txBody>
      </p:sp>
      <p:grpSp>
        <p:nvGrpSpPr>
          <p:cNvPr id="10" name="Grupo 9"/>
          <p:cNvGrpSpPr/>
          <p:nvPr/>
        </p:nvGrpSpPr>
        <p:grpSpPr>
          <a:xfrm>
            <a:off x="1016626" y="111195"/>
            <a:ext cx="10106359" cy="1301691"/>
            <a:chOff x="295293" y="123895"/>
            <a:chExt cx="10106359" cy="1301691"/>
          </a:xfrm>
        </p:grpSpPr>
        <p:pic>
          <p:nvPicPr>
            <p:cNvPr id="11" name="Imagen 10"/>
            <p:cNvPicPr>
              <a:picLocks noChangeAspect="1"/>
            </p:cNvPicPr>
            <p:nvPr/>
          </p:nvPicPr>
          <p:blipFill>
            <a:blip r:embed="rId2"/>
            <a:stretch>
              <a:fillRect/>
            </a:stretch>
          </p:blipFill>
          <p:spPr>
            <a:xfrm>
              <a:off x="295293" y="123895"/>
              <a:ext cx="1301691" cy="1301691"/>
            </a:xfrm>
            <a:prstGeom prst="rect">
              <a:avLst/>
            </a:prstGeom>
          </p:spPr>
        </p:pic>
        <p:pic>
          <p:nvPicPr>
            <p:cNvPr id="12" name="Imagen 11"/>
            <p:cNvPicPr>
              <a:picLocks noChangeAspect="1"/>
            </p:cNvPicPr>
            <p:nvPr/>
          </p:nvPicPr>
          <p:blipFill>
            <a:blip r:embed="rId3"/>
            <a:stretch>
              <a:fillRect/>
            </a:stretch>
          </p:blipFill>
          <p:spPr>
            <a:xfrm>
              <a:off x="4206264" y="148307"/>
              <a:ext cx="4088081" cy="1260029"/>
            </a:xfrm>
            <a:prstGeom prst="rect">
              <a:avLst/>
            </a:prstGeom>
          </p:spPr>
        </p:pic>
        <p:pic>
          <p:nvPicPr>
            <p:cNvPr id="13" name="Imagen 12"/>
            <p:cNvPicPr>
              <a:picLocks noChangeAspect="1"/>
            </p:cNvPicPr>
            <p:nvPr/>
          </p:nvPicPr>
          <p:blipFill>
            <a:blip r:embed="rId4"/>
            <a:stretch>
              <a:fillRect/>
            </a:stretch>
          </p:blipFill>
          <p:spPr>
            <a:xfrm>
              <a:off x="8294346" y="148307"/>
              <a:ext cx="2107306" cy="1230153"/>
            </a:xfrm>
            <a:prstGeom prst="rect">
              <a:avLst/>
            </a:prstGeom>
          </p:spPr>
        </p:pic>
        <p:pic>
          <p:nvPicPr>
            <p:cNvPr id="14" name="Imagen 13"/>
            <p:cNvPicPr>
              <a:picLocks noChangeAspect="1"/>
            </p:cNvPicPr>
            <p:nvPr/>
          </p:nvPicPr>
          <p:blipFill>
            <a:blip r:embed="rId5"/>
            <a:stretch>
              <a:fillRect/>
            </a:stretch>
          </p:blipFill>
          <p:spPr>
            <a:xfrm>
              <a:off x="2923774" y="148307"/>
              <a:ext cx="1267226" cy="1265940"/>
            </a:xfrm>
            <a:prstGeom prst="rect">
              <a:avLst/>
            </a:prstGeom>
          </p:spPr>
        </p:pic>
        <p:pic>
          <p:nvPicPr>
            <p:cNvPr id="15" name="Imagen 14"/>
            <p:cNvPicPr>
              <a:picLocks noChangeAspect="1"/>
            </p:cNvPicPr>
            <p:nvPr/>
          </p:nvPicPr>
          <p:blipFill>
            <a:blip r:embed="rId6"/>
            <a:stretch>
              <a:fillRect/>
            </a:stretch>
          </p:blipFill>
          <p:spPr>
            <a:xfrm>
              <a:off x="1617357" y="123895"/>
              <a:ext cx="1284442" cy="1284442"/>
            </a:xfrm>
            <a:prstGeom prst="rect">
              <a:avLst/>
            </a:prstGeom>
          </p:spPr>
        </p:pic>
      </p:grpSp>
    </p:spTree>
    <p:extLst>
      <p:ext uri="{BB962C8B-B14F-4D97-AF65-F5344CB8AC3E}">
        <p14:creationId xmlns:p14="http://schemas.microsoft.com/office/powerpoint/2010/main" val="39750309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7586" y="1571747"/>
            <a:ext cx="10275399" cy="880782"/>
          </a:xfrm>
        </p:spPr>
        <p:txBody>
          <a:bodyPr/>
          <a:lstStyle/>
          <a:p>
            <a:pPr algn="ctr"/>
            <a:r>
              <a:rPr lang="es-EC" b="1" dirty="0">
                <a:solidFill>
                  <a:srgbClr val="FFC000"/>
                </a:solidFill>
              </a:rPr>
              <a:t>PROBLEMÁTICA</a:t>
            </a:r>
            <a:endParaRPr lang="en-US" dirty="0"/>
          </a:p>
        </p:txBody>
      </p:sp>
      <p:sp>
        <p:nvSpPr>
          <p:cNvPr id="3" name="Marcador de contenido 2"/>
          <p:cNvSpPr>
            <a:spLocks noGrp="1"/>
          </p:cNvSpPr>
          <p:nvPr>
            <p:ph idx="1"/>
          </p:nvPr>
        </p:nvSpPr>
        <p:spPr>
          <a:xfrm>
            <a:off x="1104293" y="2446619"/>
            <a:ext cx="10018692" cy="3039781"/>
          </a:xfrm>
        </p:spPr>
        <p:txBody>
          <a:bodyPr/>
          <a:lstStyle/>
          <a:p>
            <a:pPr algn="just"/>
            <a:r>
              <a:rPr lang="es-EC" dirty="0">
                <a:latin typeface="Arial" panose="020B0604020202020204" pitchFamily="34" charset="0"/>
                <a:cs typeface="Arial" panose="020B0604020202020204" pitchFamily="34" charset="0"/>
              </a:rPr>
              <a:t>A altas concentraciones de crudo, solo pequeñas cantidades de crudo son degradadas, siendo alta la volatilización (</a:t>
            </a:r>
            <a:r>
              <a:rPr lang="es-EC" dirty="0" err="1">
                <a:latin typeface="Arial" panose="020B0604020202020204" pitchFamily="34" charset="0"/>
                <a:cs typeface="Arial" panose="020B0604020202020204" pitchFamily="34" charset="0"/>
              </a:rPr>
              <a:t>Sharma</a:t>
            </a:r>
            <a:r>
              <a:rPr lang="es-EC" dirty="0">
                <a:latin typeface="Arial" panose="020B0604020202020204" pitchFamily="34" charset="0"/>
                <a:cs typeface="Arial" panose="020B0604020202020204" pitchFamily="34" charset="0"/>
              </a:rPr>
              <a:t>, P. &amp; </a:t>
            </a:r>
            <a:r>
              <a:rPr lang="es-EC" dirty="0" err="1">
                <a:latin typeface="Arial" panose="020B0604020202020204" pitchFamily="34" charset="0"/>
                <a:cs typeface="Arial" panose="020B0604020202020204" pitchFamily="34" charset="0"/>
              </a:rPr>
              <a:t>Schiewer</a:t>
            </a:r>
            <a:r>
              <a:rPr lang="es-EC" dirty="0">
                <a:latin typeface="Arial" panose="020B0604020202020204" pitchFamily="34" charset="0"/>
                <a:cs typeface="Arial" panose="020B0604020202020204" pitchFamily="34" charset="0"/>
              </a:rPr>
              <a:t>, S. 2016). </a:t>
            </a:r>
          </a:p>
          <a:p>
            <a:pPr algn="just"/>
            <a:r>
              <a:rPr lang="es-EC" dirty="0">
                <a:latin typeface="Arial" panose="020B0604020202020204" pitchFamily="34" charset="0"/>
                <a:cs typeface="Arial" panose="020B0604020202020204" pitchFamily="34" charset="0"/>
              </a:rPr>
              <a:t>En el presente estudio se evaluó la tolerancia de los microorganismos aislados de suelos antárticos, a altas concentraciones de hidrocarburos : 12 000, 40 000 y 50 000 ppm., y se realizó el conteo periódico de los UFCs presentes en las celdas experimentales. Para la evaluación se consideró, el tipo de microorganismo, la concentración del hidrocarburo y el tiempo transcurrido.</a:t>
            </a:r>
            <a:endParaRPr lang="en-US" dirty="0">
              <a:latin typeface="Arial" panose="020B0604020202020204" pitchFamily="34" charset="0"/>
              <a:cs typeface="Arial" panose="020B0604020202020204" pitchFamily="34" charset="0"/>
            </a:endParaRPr>
          </a:p>
          <a:p>
            <a:pPr marL="0" indent="0">
              <a:buNone/>
            </a:pPr>
            <a:endParaRPr lang="en-US" dirty="0"/>
          </a:p>
        </p:txBody>
      </p:sp>
      <p:grpSp>
        <p:nvGrpSpPr>
          <p:cNvPr id="4" name="Grupo 3"/>
          <p:cNvGrpSpPr/>
          <p:nvPr/>
        </p:nvGrpSpPr>
        <p:grpSpPr>
          <a:xfrm>
            <a:off x="1016626" y="111195"/>
            <a:ext cx="10106359" cy="1301691"/>
            <a:chOff x="295293" y="123895"/>
            <a:chExt cx="10106359" cy="1301691"/>
          </a:xfrm>
        </p:grpSpPr>
        <p:pic>
          <p:nvPicPr>
            <p:cNvPr id="5" name="Imagen 4"/>
            <p:cNvPicPr>
              <a:picLocks noChangeAspect="1"/>
            </p:cNvPicPr>
            <p:nvPr/>
          </p:nvPicPr>
          <p:blipFill>
            <a:blip r:embed="rId2"/>
            <a:stretch>
              <a:fillRect/>
            </a:stretch>
          </p:blipFill>
          <p:spPr>
            <a:xfrm>
              <a:off x="295293" y="123895"/>
              <a:ext cx="1301691" cy="1301691"/>
            </a:xfrm>
            <a:prstGeom prst="rect">
              <a:avLst/>
            </a:prstGeom>
          </p:spPr>
        </p:pic>
        <p:pic>
          <p:nvPicPr>
            <p:cNvPr id="6" name="Imagen 5"/>
            <p:cNvPicPr>
              <a:picLocks noChangeAspect="1"/>
            </p:cNvPicPr>
            <p:nvPr/>
          </p:nvPicPr>
          <p:blipFill>
            <a:blip r:embed="rId3"/>
            <a:stretch>
              <a:fillRect/>
            </a:stretch>
          </p:blipFill>
          <p:spPr>
            <a:xfrm>
              <a:off x="4206264" y="148307"/>
              <a:ext cx="4088081" cy="1260029"/>
            </a:xfrm>
            <a:prstGeom prst="rect">
              <a:avLst/>
            </a:prstGeom>
          </p:spPr>
        </p:pic>
        <p:pic>
          <p:nvPicPr>
            <p:cNvPr id="7" name="Imagen 6"/>
            <p:cNvPicPr>
              <a:picLocks noChangeAspect="1"/>
            </p:cNvPicPr>
            <p:nvPr/>
          </p:nvPicPr>
          <p:blipFill>
            <a:blip r:embed="rId4"/>
            <a:stretch>
              <a:fillRect/>
            </a:stretch>
          </p:blipFill>
          <p:spPr>
            <a:xfrm>
              <a:off x="8294346" y="148307"/>
              <a:ext cx="2107306" cy="1230153"/>
            </a:xfrm>
            <a:prstGeom prst="rect">
              <a:avLst/>
            </a:prstGeom>
          </p:spPr>
        </p:pic>
        <p:pic>
          <p:nvPicPr>
            <p:cNvPr id="8" name="Imagen 7"/>
            <p:cNvPicPr>
              <a:picLocks noChangeAspect="1"/>
            </p:cNvPicPr>
            <p:nvPr/>
          </p:nvPicPr>
          <p:blipFill>
            <a:blip r:embed="rId5"/>
            <a:stretch>
              <a:fillRect/>
            </a:stretch>
          </p:blipFill>
          <p:spPr>
            <a:xfrm>
              <a:off x="2923774" y="148307"/>
              <a:ext cx="1267226" cy="1265940"/>
            </a:xfrm>
            <a:prstGeom prst="rect">
              <a:avLst/>
            </a:prstGeom>
          </p:spPr>
        </p:pic>
        <p:pic>
          <p:nvPicPr>
            <p:cNvPr id="9" name="Imagen 8"/>
            <p:cNvPicPr>
              <a:picLocks noChangeAspect="1"/>
            </p:cNvPicPr>
            <p:nvPr/>
          </p:nvPicPr>
          <p:blipFill>
            <a:blip r:embed="rId6"/>
            <a:stretch>
              <a:fillRect/>
            </a:stretch>
          </p:blipFill>
          <p:spPr>
            <a:xfrm>
              <a:off x="1617357" y="123895"/>
              <a:ext cx="1284442" cy="1284442"/>
            </a:xfrm>
            <a:prstGeom prst="rect">
              <a:avLst/>
            </a:prstGeom>
          </p:spPr>
        </p:pic>
      </p:grpSp>
    </p:spTree>
    <p:extLst>
      <p:ext uri="{BB962C8B-B14F-4D97-AF65-F5344CB8AC3E}">
        <p14:creationId xmlns:p14="http://schemas.microsoft.com/office/powerpoint/2010/main" val="38347289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16626" y="1527736"/>
            <a:ext cx="10106359" cy="855382"/>
          </a:xfrm>
        </p:spPr>
        <p:txBody>
          <a:bodyPr/>
          <a:lstStyle/>
          <a:p>
            <a:pPr algn="ctr"/>
            <a:r>
              <a:rPr lang="es-EC" b="1" dirty="0" smtClean="0">
                <a:solidFill>
                  <a:srgbClr val="FFC000"/>
                </a:solidFill>
              </a:rPr>
              <a:t>MATERIALES Y MÉTODOS</a:t>
            </a:r>
            <a:endParaRPr lang="en-US" b="1" dirty="0">
              <a:solidFill>
                <a:srgbClr val="FFC000"/>
              </a:solidFill>
            </a:endParaRPr>
          </a:p>
        </p:txBody>
      </p:sp>
      <p:sp>
        <p:nvSpPr>
          <p:cNvPr id="3" name="Marcador de contenido 2"/>
          <p:cNvSpPr>
            <a:spLocks noGrp="1"/>
          </p:cNvSpPr>
          <p:nvPr>
            <p:ph idx="1"/>
          </p:nvPr>
        </p:nvSpPr>
        <p:spPr>
          <a:xfrm>
            <a:off x="1016626" y="2230718"/>
            <a:ext cx="9971088" cy="4195481"/>
          </a:xfrm>
        </p:spPr>
        <p:txBody>
          <a:bodyPr>
            <a:normAutofit/>
          </a:bodyPr>
          <a:lstStyle/>
          <a:p>
            <a:pPr marL="0" indent="0" algn="just">
              <a:buNone/>
            </a:pPr>
            <a:r>
              <a:rPr lang="es-EC" dirty="0">
                <a:latin typeface="Arial" panose="020B0604020202020204" pitchFamily="34" charset="0"/>
                <a:cs typeface="Arial" panose="020B0604020202020204" pitchFamily="34" charset="0"/>
              </a:rPr>
              <a:t>Las muestras fueron colectadas por la metodología de cuarteo en la XVII expedición Científica Ecuatoriana, en el área de carga y descarga de combustibles de la Estación Arturo Prat, Punta Ambato; de la Isla Greenwich, y en la isla Barrientos. </a:t>
            </a:r>
            <a:endParaRPr lang="es-EC" dirty="0" smtClean="0">
              <a:latin typeface="Arial" panose="020B0604020202020204" pitchFamily="34" charset="0"/>
              <a:cs typeface="Arial" panose="020B0604020202020204" pitchFamily="34" charset="0"/>
            </a:endParaRPr>
          </a:p>
          <a:p>
            <a:pPr marL="0" indent="0" algn="just">
              <a:buNone/>
            </a:pPr>
            <a:r>
              <a:rPr lang="es-EC" dirty="0" smtClean="0">
                <a:latin typeface="Arial" panose="020B0604020202020204" pitchFamily="34" charset="0"/>
                <a:cs typeface="Arial" panose="020B0604020202020204" pitchFamily="34" charset="0"/>
              </a:rPr>
              <a:t>El </a:t>
            </a:r>
            <a:r>
              <a:rPr lang="es-EC" dirty="0">
                <a:latin typeface="Arial" panose="020B0604020202020204" pitchFamily="34" charset="0"/>
                <a:cs typeface="Arial" panose="020B0604020202020204" pitchFamily="34" charset="0"/>
              </a:rPr>
              <a:t>aislamiento de microorganismos tolerantes a petróleo se realizó según la metodología sugerida en I.L. </a:t>
            </a:r>
            <a:r>
              <a:rPr lang="es-EC" dirty="0" err="1">
                <a:latin typeface="Arial" panose="020B0604020202020204" pitchFamily="34" charset="0"/>
                <a:cs typeface="Arial" panose="020B0604020202020204" pitchFamily="34" charset="0"/>
              </a:rPr>
              <a:t>Pepper</a:t>
            </a:r>
            <a:r>
              <a:rPr lang="es-EC" dirty="0">
                <a:latin typeface="Arial" panose="020B0604020202020204" pitchFamily="34" charset="0"/>
                <a:cs typeface="Arial" panose="020B0604020202020204" pitchFamily="34" charset="0"/>
              </a:rPr>
              <a:t> y C.P. Gerba</a:t>
            </a:r>
            <a:r>
              <a:rPr lang="es-EC" b="1" dirty="0">
                <a:latin typeface="Arial" panose="020B0604020202020204" pitchFamily="34" charset="0"/>
                <a:cs typeface="Arial" panose="020B0604020202020204" pitchFamily="34" charset="0"/>
              </a:rPr>
              <a:t> </a:t>
            </a:r>
            <a:r>
              <a:rPr lang="es-EC" dirty="0">
                <a:latin typeface="Arial" panose="020B0604020202020204" pitchFamily="34" charset="0"/>
                <a:cs typeface="Arial" panose="020B0604020202020204" pitchFamily="34" charset="0"/>
              </a:rPr>
              <a:t>(2004),</a:t>
            </a:r>
            <a:r>
              <a:rPr lang="es-EC" b="1" dirty="0">
                <a:latin typeface="Arial" panose="020B0604020202020204" pitchFamily="34" charset="0"/>
                <a:cs typeface="Arial" panose="020B0604020202020204" pitchFamily="34" charset="0"/>
              </a:rPr>
              <a:t> </a:t>
            </a:r>
            <a:r>
              <a:rPr lang="es-EC" dirty="0">
                <a:latin typeface="Arial" panose="020B0604020202020204" pitchFamily="34" charset="0"/>
                <a:cs typeface="Arial" panose="020B0604020202020204" pitchFamily="34" charset="0"/>
              </a:rPr>
              <a:t>se sembraron las diluciones</a:t>
            </a:r>
            <a:r>
              <a:rPr lang="es-EC" b="1" dirty="0">
                <a:latin typeface="Arial" panose="020B0604020202020204" pitchFamily="34" charset="0"/>
                <a:cs typeface="Arial" panose="020B0604020202020204" pitchFamily="34" charset="0"/>
              </a:rPr>
              <a:t> </a:t>
            </a:r>
            <a:r>
              <a:rPr lang="es-EC" dirty="0">
                <a:latin typeface="Arial" panose="020B0604020202020204" pitchFamily="34" charset="0"/>
                <a:cs typeface="Arial" panose="020B0604020202020204" pitchFamily="34" charset="0"/>
              </a:rPr>
              <a:t>10</a:t>
            </a:r>
            <a:r>
              <a:rPr lang="es-EC" baseline="30000" dirty="0">
                <a:latin typeface="Arial" panose="020B0604020202020204" pitchFamily="34" charset="0"/>
                <a:cs typeface="Arial" panose="020B0604020202020204" pitchFamily="34" charset="0"/>
              </a:rPr>
              <a:t>-1</a:t>
            </a:r>
            <a:r>
              <a:rPr lang="es-EC" dirty="0">
                <a:latin typeface="Arial" panose="020B0604020202020204" pitchFamily="34" charset="0"/>
                <a:cs typeface="Arial" panose="020B0604020202020204" pitchFamily="34" charset="0"/>
              </a:rPr>
              <a:t>, 10</a:t>
            </a:r>
            <a:r>
              <a:rPr lang="es-EC" baseline="30000" dirty="0">
                <a:latin typeface="Arial" panose="020B0604020202020204" pitchFamily="34" charset="0"/>
                <a:cs typeface="Arial" panose="020B0604020202020204" pitchFamily="34" charset="0"/>
              </a:rPr>
              <a:t>-2</a:t>
            </a:r>
            <a:r>
              <a:rPr lang="es-EC" dirty="0">
                <a:latin typeface="Arial" panose="020B0604020202020204" pitchFamily="34" charset="0"/>
                <a:cs typeface="Arial" panose="020B0604020202020204" pitchFamily="34" charset="0"/>
              </a:rPr>
              <a:t> y </a:t>
            </a:r>
            <a:r>
              <a:rPr lang="es-EC" dirty="0" smtClean="0">
                <a:latin typeface="Arial" panose="020B0604020202020204" pitchFamily="34" charset="0"/>
                <a:cs typeface="Arial" panose="020B0604020202020204" pitchFamily="34" charset="0"/>
              </a:rPr>
              <a:t>10</a:t>
            </a:r>
            <a:r>
              <a:rPr lang="es-EC" baseline="30000" dirty="0" smtClean="0">
                <a:latin typeface="Arial" panose="020B0604020202020204" pitchFamily="34" charset="0"/>
                <a:cs typeface="Arial" panose="020B0604020202020204" pitchFamily="34" charset="0"/>
              </a:rPr>
              <a:t>-3</a:t>
            </a:r>
            <a:r>
              <a:rPr lang="es-EC" dirty="0" smtClean="0">
                <a:latin typeface="Arial" panose="020B0604020202020204" pitchFamily="34" charset="0"/>
                <a:cs typeface="Arial" panose="020B0604020202020204" pitchFamily="34" charset="0"/>
              </a:rPr>
              <a:t>, </a:t>
            </a:r>
            <a:r>
              <a:rPr lang="es-EC" dirty="0">
                <a:latin typeface="Arial" panose="020B0604020202020204" pitchFamily="34" charset="0"/>
                <a:cs typeface="Arial" panose="020B0604020202020204" pitchFamily="34" charset="0"/>
              </a:rPr>
              <a:t>por triplicado. </a:t>
            </a:r>
            <a:endParaRPr lang="es-EC" dirty="0" smtClean="0">
              <a:latin typeface="Arial" panose="020B0604020202020204" pitchFamily="34" charset="0"/>
              <a:cs typeface="Arial" panose="020B0604020202020204" pitchFamily="34" charset="0"/>
            </a:endParaRPr>
          </a:p>
          <a:p>
            <a:pPr marL="0" indent="0" algn="just">
              <a:buNone/>
            </a:pPr>
            <a:r>
              <a:rPr lang="es-EC" dirty="0" smtClean="0">
                <a:latin typeface="Arial" panose="020B0604020202020204" pitchFamily="34" charset="0"/>
                <a:cs typeface="Arial" panose="020B0604020202020204" pitchFamily="34" charset="0"/>
              </a:rPr>
              <a:t>Las </a:t>
            </a:r>
            <a:r>
              <a:rPr lang="es-EC" dirty="0">
                <a:latin typeface="Arial" panose="020B0604020202020204" pitchFamily="34" charset="0"/>
                <a:cs typeface="Arial" panose="020B0604020202020204" pitchFamily="34" charset="0"/>
              </a:rPr>
              <a:t>cajas Petri con medio de agar nutritivo con 200 ppm de hidrocarburos, se incubaron a 15°C por 48 horas. Las colonias se identificaron morfológicamente y se efectuó la tinción de Gram de las colonias con morfología diferente, solo éstas fueron empleadas en las pruebas de tolerancia.</a:t>
            </a:r>
            <a:endParaRPr lang="en-US" dirty="0">
              <a:latin typeface="Arial" panose="020B0604020202020204" pitchFamily="34" charset="0"/>
              <a:cs typeface="Arial" panose="020B0604020202020204" pitchFamily="34" charset="0"/>
            </a:endParaRPr>
          </a:p>
          <a:p>
            <a:pPr algn="just"/>
            <a:endParaRPr lang="en-US" dirty="0">
              <a:latin typeface="Arial" panose="020B0604020202020204" pitchFamily="34" charset="0"/>
              <a:cs typeface="Arial" panose="020B0604020202020204" pitchFamily="34" charset="0"/>
            </a:endParaRPr>
          </a:p>
        </p:txBody>
      </p:sp>
      <p:grpSp>
        <p:nvGrpSpPr>
          <p:cNvPr id="5" name="Grupo 4"/>
          <p:cNvGrpSpPr/>
          <p:nvPr/>
        </p:nvGrpSpPr>
        <p:grpSpPr>
          <a:xfrm>
            <a:off x="1016626" y="111195"/>
            <a:ext cx="10106359" cy="1301691"/>
            <a:chOff x="295293" y="123895"/>
            <a:chExt cx="10106359" cy="1301691"/>
          </a:xfrm>
        </p:grpSpPr>
        <p:pic>
          <p:nvPicPr>
            <p:cNvPr id="6" name="Imagen 5"/>
            <p:cNvPicPr>
              <a:picLocks noChangeAspect="1"/>
            </p:cNvPicPr>
            <p:nvPr/>
          </p:nvPicPr>
          <p:blipFill>
            <a:blip r:embed="rId2"/>
            <a:stretch>
              <a:fillRect/>
            </a:stretch>
          </p:blipFill>
          <p:spPr>
            <a:xfrm>
              <a:off x="295293" y="123895"/>
              <a:ext cx="1301691" cy="1301691"/>
            </a:xfrm>
            <a:prstGeom prst="rect">
              <a:avLst/>
            </a:prstGeom>
          </p:spPr>
        </p:pic>
        <p:pic>
          <p:nvPicPr>
            <p:cNvPr id="7" name="Imagen 6"/>
            <p:cNvPicPr>
              <a:picLocks noChangeAspect="1"/>
            </p:cNvPicPr>
            <p:nvPr/>
          </p:nvPicPr>
          <p:blipFill>
            <a:blip r:embed="rId3"/>
            <a:stretch>
              <a:fillRect/>
            </a:stretch>
          </p:blipFill>
          <p:spPr>
            <a:xfrm>
              <a:off x="4206264" y="148307"/>
              <a:ext cx="4088081" cy="1260029"/>
            </a:xfrm>
            <a:prstGeom prst="rect">
              <a:avLst/>
            </a:prstGeom>
          </p:spPr>
        </p:pic>
        <p:pic>
          <p:nvPicPr>
            <p:cNvPr id="8" name="Imagen 7"/>
            <p:cNvPicPr>
              <a:picLocks noChangeAspect="1"/>
            </p:cNvPicPr>
            <p:nvPr/>
          </p:nvPicPr>
          <p:blipFill>
            <a:blip r:embed="rId4"/>
            <a:stretch>
              <a:fillRect/>
            </a:stretch>
          </p:blipFill>
          <p:spPr>
            <a:xfrm>
              <a:off x="8294346" y="148307"/>
              <a:ext cx="2107306" cy="1230153"/>
            </a:xfrm>
            <a:prstGeom prst="rect">
              <a:avLst/>
            </a:prstGeom>
          </p:spPr>
        </p:pic>
        <p:pic>
          <p:nvPicPr>
            <p:cNvPr id="9" name="Imagen 8"/>
            <p:cNvPicPr>
              <a:picLocks noChangeAspect="1"/>
            </p:cNvPicPr>
            <p:nvPr/>
          </p:nvPicPr>
          <p:blipFill>
            <a:blip r:embed="rId5"/>
            <a:stretch>
              <a:fillRect/>
            </a:stretch>
          </p:blipFill>
          <p:spPr>
            <a:xfrm>
              <a:off x="2923774" y="148307"/>
              <a:ext cx="1267226" cy="1265940"/>
            </a:xfrm>
            <a:prstGeom prst="rect">
              <a:avLst/>
            </a:prstGeom>
          </p:spPr>
        </p:pic>
        <p:pic>
          <p:nvPicPr>
            <p:cNvPr id="10" name="Imagen 9"/>
            <p:cNvPicPr>
              <a:picLocks noChangeAspect="1"/>
            </p:cNvPicPr>
            <p:nvPr/>
          </p:nvPicPr>
          <p:blipFill>
            <a:blip r:embed="rId6"/>
            <a:stretch>
              <a:fillRect/>
            </a:stretch>
          </p:blipFill>
          <p:spPr>
            <a:xfrm>
              <a:off x="1617357" y="123895"/>
              <a:ext cx="1284442" cy="1284442"/>
            </a:xfrm>
            <a:prstGeom prst="rect">
              <a:avLst/>
            </a:prstGeom>
          </p:spPr>
        </p:pic>
      </p:grpSp>
    </p:spTree>
    <p:extLst>
      <p:ext uri="{BB962C8B-B14F-4D97-AF65-F5344CB8AC3E}">
        <p14:creationId xmlns:p14="http://schemas.microsoft.com/office/powerpoint/2010/main" val="13995171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9011" y="1394825"/>
            <a:ext cx="10133974" cy="829982"/>
          </a:xfrm>
        </p:spPr>
        <p:txBody>
          <a:bodyPr/>
          <a:lstStyle/>
          <a:p>
            <a:pPr algn="ctr"/>
            <a:r>
              <a:rPr lang="es-EC" b="1" dirty="0">
                <a:solidFill>
                  <a:srgbClr val="FFC000"/>
                </a:solidFill>
              </a:rPr>
              <a:t>MATERIALES Y MÉTODOS</a:t>
            </a:r>
            <a:endParaRPr lang="en-US" dirty="0"/>
          </a:p>
        </p:txBody>
      </p:sp>
      <p:sp>
        <p:nvSpPr>
          <p:cNvPr id="3" name="Marcador de contenido 2"/>
          <p:cNvSpPr>
            <a:spLocks noGrp="1"/>
          </p:cNvSpPr>
          <p:nvPr>
            <p:ph idx="1"/>
          </p:nvPr>
        </p:nvSpPr>
        <p:spPr>
          <a:xfrm>
            <a:off x="989011" y="2230718"/>
            <a:ext cx="9958388" cy="4195481"/>
          </a:xfrm>
        </p:spPr>
        <p:txBody>
          <a:bodyPr>
            <a:normAutofit/>
          </a:bodyPr>
          <a:lstStyle/>
          <a:p>
            <a:pPr marL="0" indent="0" algn="just">
              <a:buNone/>
            </a:pPr>
            <a:r>
              <a:rPr lang="es-EC" dirty="0">
                <a:latin typeface="Arial" panose="020B0604020202020204" pitchFamily="34" charset="0"/>
                <a:cs typeface="Arial" panose="020B0604020202020204" pitchFamily="34" charset="0"/>
              </a:rPr>
              <a:t>Los trabajos se desarrollaron en terrarios (mesocosmos) adaptando la metodología planteada por Bocángel (2016). </a:t>
            </a:r>
            <a:endParaRPr lang="es-EC" dirty="0" smtClean="0">
              <a:latin typeface="Arial" panose="020B0604020202020204" pitchFamily="34" charset="0"/>
              <a:cs typeface="Arial" panose="020B0604020202020204" pitchFamily="34" charset="0"/>
            </a:endParaRPr>
          </a:p>
          <a:p>
            <a:pPr marL="0" indent="0" algn="just">
              <a:buNone/>
            </a:pPr>
            <a:r>
              <a:rPr lang="es-EC" dirty="0" smtClean="0">
                <a:latin typeface="Arial" panose="020B0604020202020204" pitchFamily="34" charset="0"/>
                <a:cs typeface="Arial" panose="020B0604020202020204" pitchFamily="34" charset="0"/>
              </a:rPr>
              <a:t>muestras </a:t>
            </a:r>
            <a:r>
              <a:rPr lang="es-EC" dirty="0">
                <a:latin typeface="Arial" panose="020B0604020202020204" pitchFamily="34" charset="0"/>
                <a:cs typeface="Arial" panose="020B0604020202020204" pitchFamily="34" charset="0"/>
              </a:rPr>
              <a:t>de suelo experimentales fueron tamizadas, homogenizadas, se retiró el material orgánico y pétreo presentes. Se auto clavaron a 121° y una presión de 1,5 atmósferas, durante 90 minutos, por tres ciclos consecutivos. Los suelos esterilizados, se depositaron en bandejas de poliestireno según Vasudevan y Rajaram (</a:t>
            </a:r>
            <a:r>
              <a:rPr lang="es-EC" dirty="0" smtClean="0">
                <a:latin typeface="Arial" panose="020B0604020202020204" pitchFamily="34" charset="0"/>
                <a:cs typeface="Arial" panose="020B0604020202020204" pitchFamily="34" charset="0"/>
              </a:rPr>
              <a:t>2011).</a:t>
            </a:r>
          </a:p>
          <a:p>
            <a:pPr marL="0" indent="0" algn="just">
              <a:buNone/>
            </a:pPr>
            <a:r>
              <a:rPr lang="es-EC" dirty="0" smtClean="0">
                <a:latin typeface="Arial" panose="020B0604020202020204" pitchFamily="34" charset="0"/>
                <a:cs typeface="Arial" panose="020B0604020202020204" pitchFamily="34" charset="0"/>
              </a:rPr>
              <a:t>Se </a:t>
            </a:r>
            <a:r>
              <a:rPr lang="es-EC" dirty="0">
                <a:latin typeface="Arial" panose="020B0604020202020204" pitchFamily="34" charset="0"/>
                <a:cs typeface="Arial" panose="020B0604020202020204" pitchFamily="34" charset="0"/>
              </a:rPr>
              <a:t>montaron un total de 40 celdas con 1 kg de suelo. Las concentraciones empleadas de crudo de un grado API 31, con una gravedad específica de 0.86, fueron: 12 000, 40 000; 50 000 ppm. </a:t>
            </a:r>
            <a:endParaRPr lang="es-EC" dirty="0" smtClean="0">
              <a:latin typeface="Arial" panose="020B0604020202020204" pitchFamily="34" charset="0"/>
              <a:cs typeface="Arial" panose="020B0604020202020204" pitchFamily="34" charset="0"/>
            </a:endParaRPr>
          </a:p>
          <a:p>
            <a:pPr marL="0" indent="0" algn="just">
              <a:buNone/>
            </a:pPr>
            <a:r>
              <a:rPr lang="es-EC" dirty="0" smtClean="0">
                <a:latin typeface="Arial" panose="020B0604020202020204" pitchFamily="34" charset="0"/>
                <a:cs typeface="Arial" panose="020B0604020202020204" pitchFamily="34" charset="0"/>
              </a:rPr>
              <a:t>Las </a:t>
            </a:r>
            <a:r>
              <a:rPr lang="es-EC" dirty="0">
                <a:latin typeface="Arial" panose="020B0604020202020204" pitchFamily="34" charset="0"/>
                <a:cs typeface="Arial" panose="020B0604020202020204" pitchFamily="34" charset="0"/>
              </a:rPr>
              <a:t>cepas empleadas fueron cuatro: Tres cepas de Arturo Prat A1, B2, C3 y una de Isla Barrientos D4; de las cuales se inyectaron 10 ml en medio mineral, con una concentración de 1,35 x10</a:t>
            </a:r>
            <a:r>
              <a:rPr lang="es-EC" baseline="30000" dirty="0">
                <a:latin typeface="Arial" panose="020B0604020202020204" pitchFamily="34" charset="0"/>
                <a:cs typeface="Arial" panose="020B0604020202020204" pitchFamily="34" charset="0"/>
              </a:rPr>
              <a:t>8</a:t>
            </a:r>
            <a:r>
              <a:rPr lang="es-EC" dirty="0">
                <a:latin typeface="Arial" panose="020B0604020202020204" pitchFamily="34" charset="0"/>
                <a:cs typeface="Arial" panose="020B0604020202020204" pitchFamily="34" charset="0"/>
              </a:rPr>
              <a:t> UFCs según McFarland. </a:t>
            </a:r>
            <a:endParaRPr lang="es-EC" dirty="0" smtClean="0">
              <a:latin typeface="Arial" panose="020B0604020202020204" pitchFamily="34" charset="0"/>
              <a:cs typeface="Arial" panose="020B0604020202020204" pitchFamily="34" charset="0"/>
            </a:endParaRPr>
          </a:p>
          <a:p>
            <a:pPr algn="just"/>
            <a:endParaRPr lang="en-US" dirty="0"/>
          </a:p>
        </p:txBody>
      </p:sp>
      <p:grpSp>
        <p:nvGrpSpPr>
          <p:cNvPr id="4" name="Grupo 3"/>
          <p:cNvGrpSpPr/>
          <p:nvPr/>
        </p:nvGrpSpPr>
        <p:grpSpPr>
          <a:xfrm>
            <a:off x="1016626" y="111195"/>
            <a:ext cx="10106359" cy="1301691"/>
            <a:chOff x="295293" y="123895"/>
            <a:chExt cx="10106359" cy="1301691"/>
          </a:xfrm>
        </p:grpSpPr>
        <p:pic>
          <p:nvPicPr>
            <p:cNvPr id="5" name="Imagen 4"/>
            <p:cNvPicPr>
              <a:picLocks noChangeAspect="1"/>
            </p:cNvPicPr>
            <p:nvPr/>
          </p:nvPicPr>
          <p:blipFill>
            <a:blip r:embed="rId2"/>
            <a:stretch>
              <a:fillRect/>
            </a:stretch>
          </p:blipFill>
          <p:spPr>
            <a:xfrm>
              <a:off x="295293" y="123895"/>
              <a:ext cx="1301691" cy="1301691"/>
            </a:xfrm>
            <a:prstGeom prst="rect">
              <a:avLst/>
            </a:prstGeom>
          </p:spPr>
        </p:pic>
        <p:pic>
          <p:nvPicPr>
            <p:cNvPr id="6" name="Imagen 5"/>
            <p:cNvPicPr>
              <a:picLocks noChangeAspect="1"/>
            </p:cNvPicPr>
            <p:nvPr/>
          </p:nvPicPr>
          <p:blipFill>
            <a:blip r:embed="rId3"/>
            <a:stretch>
              <a:fillRect/>
            </a:stretch>
          </p:blipFill>
          <p:spPr>
            <a:xfrm>
              <a:off x="4206264" y="148307"/>
              <a:ext cx="4088081" cy="1260029"/>
            </a:xfrm>
            <a:prstGeom prst="rect">
              <a:avLst/>
            </a:prstGeom>
          </p:spPr>
        </p:pic>
        <p:pic>
          <p:nvPicPr>
            <p:cNvPr id="7" name="Imagen 6"/>
            <p:cNvPicPr>
              <a:picLocks noChangeAspect="1"/>
            </p:cNvPicPr>
            <p:nvPr/>
          </p:nvPicPr>
          <p:blipFill>
            <a:blip r:embed="rId4"/>
            <a:stretch>
              <a:fillRect/>
            </a:stretch>
          </p:blipFill>
          <p:spPr>
            <a:xfrm>
              <a:off x="8294346" y="148307"/>
              <a:ext cx="2107306" cy="1230153"/>
            </a:xfrm>
            <a:prstGeom prst="rect">
              <a:avLst/>
            </a:prstGeom>
          </p:spPr>
        </p:pic>
        <p:pic>
          <p:nvPicPr>
            <p:cNvPr id="8" name="Imagen 7"/>
            <p:cNvPicPr>
              <a:picLocks noChangeAspect="1"/>
            </p:cNvPicPr>
            <p:nvPr/>
          </p:nvPicPr>
          <p:blipFill>
            <a:blip r:embed="rId5"/>
            <a:stretch>
              <a:fillRect/>
            </a:stretch>
          </p:blipFill>
          <p:spPr>
            <a:xfrm>
              <a:off x="2923774" y="148307"/>
              <a:ext cx="1267226" cy="1265940"/>
            </a:xfrm>
            <a:prstGeom prst="rect">
              <a:avLst/>
            </a:prstGeom>
          </p:spPr>
        </p:pic>
        <p:pic>
          <p:nvPicPr>
            <p:cNvPr id="9" name="Imagen 8"/>
            <p:cNvPicPr>
              <a:picLocks noChangeAspect="1"/>
            </p:cNvPicPr>
            <p:nvPr/>
          </p:nvPicPr>
          <p:blipFill>
            <a:blip r:embed="rId6"/>
            <a:stretch>
              <a:fillRect/>
            </a:stretch>
          </p:blipFill>
          <p:spPr>
            <a:xfrm>
              <a:off x="1617357" y="123895"/>
              <a:ext cx="1284442" cy="1284442"/>
            </a:xfrm>
            <a:prstGeom prst="rect">
              <a:avLst/>
            </a:prstGeom>
          </p:spPr>
        </p:pic>
      </p:grpSp>
    </p:spTree>
    <p:extLst>
      <p:ext uri="{BB962C8B-B14F-4D97-AF65-F5344CB8AC3E}">
        <p14:creationId xmlns:p14="http://schemas.microsoft.com/office/powerpoint/2010/main" val="7953650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16625" y="1562101"/>
            <a:ext cx="10106359" cy="964392"/>
          </a:xfrm>
        </p:spPr>
        <p:txBody>
          <a:bodyPr/>
          <a:lstStyle/>
          <a:p>
            <a:pPr algn="ctr"/>
            <a:r>
              <a:rPr lang="es-EC" b="1" dirty="0">
                <a:solidFill>
                  <a:srgbClr val="FFC000"/>
                </a:solidFill>
              </a:rPr>
              <a:t>MATERIALES Y MÉTODOS</a:t>
            </a:r>
            <a:endParaRPr lang="en-US" dirty="0"/>
          </a:p>
        </p:txBody>
      </p:sp>
      <p:sp>
        <p:nvSpPr>
          <p:cNvPr id="3" name="Marcador de contenido 2"/>
          <p:cNvSpPr>
            <a:spLocks noGrp="1"/>
          </p:cNvSpPr>
          <p:nvPr>
            <p:ph idx="1"/>
          </p:nvPr>
        </p:nvSpPr>
        <p:spPr>
          <a:xfrm>
            <a:off x="1016626" y="2573619"/>
            <a:ext cx="10106360" cy="3598582"/>
          </a:xfrm>
        </p:spPr>
        <p:txBody>
          <a:bodyPr/>
          <a:lstStyle/>
          <a:p>
            <a:pPr marL="0" indent="0" algn="just">
              <a:buNone/>
            </a:pPr>
            <a:r>
              <a:rPr lang="es-EC" dirty="0">
                <a:latin typeface="Arial" panose="020B0604020202020204" pitchFamily="34" charset="0"/>
                <a:cs typeface="Arial" panose="020B0604020202020204" pitchFamily="34" charset="0"/>
              </a:rPr>
              <a:t>Para el análisis estadístico se ejecutó un Análisis de Varianza (ANOVA) de dos vías, que permitió evaluar los efectos de las dos fuentes de variación la cepa (Factor A) y la concentración de hidrocarburo en ppm (Factor B).</a:t>
            </a:r>
            <a:endParaRPr lang="en-US" dirty="0">
              <a:latin typeface="Arial" panose="020B0604020202020204" pitchFamily="34" charset="0"/>
              <a:cs typeface="Arial" panose="020B0604020202020204" pitchFamily="34" charset="0"/>
            </a:endParaRPr>
          </a:p>
          <a:p>
            <a:pPr marL="0" indent="0" algn="just">
              <a:buNone/>
            </a:pPr>
            <a:r>
              <a:rPr lang="es-EC" dirty="0">
                <a:latin typeface="Arial" panose="020B0604020202020204" pitchFamily="34" charset="0"/>
                <a:cs typeface="Arial" panose="020B0604020202020204" pitchFamily="34" charset="0"/>
              </a:rPr>
              <a:t>los resultados se realizó una prueba de significancia de </a:t>
            </a:r>
            <a:r>
              <a:rPr lang="es-EC" dirty="0" err="1">
                <a:latin typeface="Arial" panose="020B0604020202020204" pitchFamily="34" charset="0"/>
                <a:cs typeface="Arial" panose="020B0604020202020204" pitchFamily="34" charset="0"/>
              </a:rPr>
              <a:t>Tukey</a:t>
            </a:r>
            <a:r>
              <a:rPr lang="es-EC" dirty="0">
                <a:latin typeface="Arial" panose="020B0604020202020204" pitchFamily="34" charset="0"/>
                <a:cs typeface="Arial" panose="020B0604020202020204" pitchFamily="34" charset="0"/>
              </a:rPr>
              <a:t> al 5%. Para el conteo de UFCs, se ejecutaron siembras por triplicado en agar nutritivo cada 168 horas (una vez por semana) durante 5 semanas. </a:t>
            </a:r>
          </a:p>
          <a:p>
            <a:pPr marL="0" indent="0" algn="just">
              <a:buNone/>
            </a:pPr>
            <a:r>
              <a:rPr lang="es-EC" dirty="0">
                <a:latin typeface="Arial" panose="020B0604020202020204" pitchFamily="34" charset="0"/>
                <a:cs typeface="Arial" panose="020B0604020202020204" pitchFamily="34" charset="0"/>
              </a:rPr>
              <a:t>La identificación morfológica y bioquímica</a:t>
            </a:r>
            <a:r>
              <a:rPr lang="es-EC" b="1" dirty="0">
                <a:latin typeface="Arial" panose="020B0604020202020204" pitchFamily="34" charset="0"/>
                <a:cs typeface="Arial" panose="020B0604020202020204" pitchFamily="34" charset="0"/>
              </a:rPr>
              <a:t>, </a:t>
            </a:r>
            <a:r>
              <a:rPr lang="es-EC" dirty="0">
                <a:latin typeface="Arial" panose="020B0604020202020204" pitchFamily="34" charset="0"/>
                <a:cs typeface="Arial" panose="020B0604020202020204" pitchFamily="34" charset="0"/>
              </a:rPr>
              <a:t>se efectuó con ayuda de un microscopio binocular y la prueba de Gram en tanto que la bioquímica mediante sistemas de identificación de bacterias marca </a:t>
            </a:r>
            <a:r>
              <a:rPr lang="es-EC" i="1" dirty="0" err="1">
                <a:latin typeface="Arial" panose="020B0604020202020204" pitchFamily="34" charset="0"/>
                <a:cs typeface="Arial" panose="020B0604020202020204" pitchFamily="34" charset="0"/>
              </a:rPr>
              <a:t>Liofilchem</a:t>
            </a:r>
            <a:r>
              <a:rPr lang="es-EC" i="1" dirty="0">
                <a:latin typeface="Arial" panose="020B0604020202020204" pitchFamily="34" charset="0"/>
                <a:cs typeface="Arial" panose="020B0604020202020204" pitchFamily="34" charset="0"/>
              </a:rPr>
              <a:t>®</a:t>
            </a:r>
            <a:r>
              <a:rPr lang="es-EC" dirty="0">
                <a:latin typeface="Arial" panose="020B0604020202020204" pitchFamily="34" charset="0"/>
                <a:cs typeface="Arial" panose="020B0604020202020204" pitchFamily="34" charset="0"/>
              </a:rPr>
              <a:t>, y el sistema de identificación </a:t>
            </a:r>
            <a:r>
              <a:rPr lang="es-EC" i="1" dirty="0">
                <a:latin typeface="Arial" panose="020B0604020202020204" pitchFamily="34" charset="0"/>
                <a:cs typeface="Arial" panose="020B0604020202020204" pitchFamily="34" charset="0"/>
              </a:rPr>
              <a:t>STAF SYSTEM 18</a:t>
            </a:r>
            <a:r>
              <a:rPr lang="es-EC" i="1" dirty="0"/>
              <a:t>R</a:t>
            </a:r>
            <a:r>
              <a:rPr lang="es-EC" dirty="0"/>
              <a:t>.</a:t>
            </a:r>
            <a:endParaRPr lang="en-US" dirty="0"/>
          </a:p>
          <a:p>
            <a:pPr algn="just"/>
            <a:endParaRPr lang="en-US" dirty="0"/>
          </a:p>
        </p:txBody>
      </p:sp>
      <p:grpSp>
        <p:nvGrpSpPr>
          <p:cNvPr id="4" name="Grupo 3"/>
          <p:cNvGrpSpPr/>
          <p:nvPr/>
        </p:nvGrpSpPr>
        <p:grpSpPr>
          <a:xfrm>
            <a:off x="1016626" y="111195"/>
            <a:ext cx="10106359" cy="1301691"/>
            <a:chOff x="295293" y="123895"/>
            <a:chExt cx="10106359" cy="1301691"/>
          </a:xfrm>
        </p:grpSpPr>
        <p:pic>
          <p:nvPicPr>
            <p:cNvPr id="5" name="Imagen 4"/>
            <p:cNvPicPr>
              <a:picLocks noChangeAspect="1"/>
            </p:cNvPicPr>
            <p:nvPr/>
          </p:nvPicPr>
          <p:blipFill>
            <a:blip r:embed="rId2"/>
            <a:stretch>
              <a:fillRect/>
            </a:stretch>
          </p:blipFill>
          <p:spPr>
            <a:xfrm>
              <a:off x="295293" y="123895"/>
              <a:ext cx="1301691" cy="1301691"/>
            </a:xfrm>
            <a:prstGeom prst="rect">
              <a:avLst/>
            </a:prstGeom>
          </p:spPr>
        </p:pic>
        <p:pic>
          <p:nvPicPr>
            <p:cNvPr id="6" name="Imagen 5"/>
            <p:cNvPicPr>
              <a:picLocks noChangeAspect="1"/>
            </p:cNvPicPr>
            <p:nvPr/>
          </p:nvPicPr>
          <p:blipFill>
            <a:blip r:embed="rId3"/>
            <a:stretch>
              <a:fillRect/>
            </a:stretch>
          </p:blipFill>
          <p:spPr>
            <a:xfrm>
              <a:off x="4206264" y="148307"/>
              <a:ext cx="4088081" cy="1260029"/>
            </a:xfrm>
            <a:prstGeom prst="rect">
              <a:avLst/>
            </a:prstGeom>
          </p:spPr>
        </p:pic>
        <p:pic>
          <p:nvPicPr>
            <p:cNvPr id="7" name="Imagen 6"/>
            <p:cNvPicPr>
              <a:picLocks noChangeAspect="1"/>
            </p:cNvPicPr>
            <p:nvPr/>
          </p:nvPicPr>
          <p:blipFill>
            <a:blip r:embed="rId4"/>
            <a:stretch>
              <a:fillRect/>
            </a:stretch>
          </p:blipFill>
          <p:spPr>
            <a:xfrm>
              <a:off x="8294346" y="148307"/>
              <a:ext cx="2107306" cy="1230153"/>
            </a:xfrm>
            <a:prstGeom prst="rect">
              <a:avLst/>
            </a:prstGeom>
          </p:spPr>
        </p:pic>
        <p:pic>
          <p:nvPicPr>
            <p:cNvPr id="8" name="Imagen 7"/>
            <p:cNvPicPr>
              <a:picLocks noChangeAspect="1"/>
            </p:cNvPicPr>
            <p:nvPr/>
          </p:nvPicPr>
          <p:blipFill>
            <a:blip r:embed="rId5"/>
            <a:stretch>
              <a:fillRect/>
            </a:stretch>
          </p:blipFill>
          <p:spPr>
            <a:xfrm>
              <a:off x="2923774" y="148307"/>
              <a:ext cx="1267226" cy="1265940"/>
            </a:xfrm>
            <a:prstGeom prst="rect">
              <a:avLst/>
            </a:prstGeom>
          </p:spPr>
        </p:pic>
        <p:pic>
          <p:nvPicPr>
            <p:cNvPr id="9" name="Imagen 8"/>
            <p:cNvPicPr>
              <a:picLocks noChangeAspect="1"/>
            </p:cNvPicPr>
            <p:nvPr/>
          </p:nvPicPr>
          <p:blipFill>
            <a:blip r:embed="rId6"/>
            <a:stretch>
              <a:fillRect/>
            </a:stretch>
          </p:blipFill>
          <p:spPr>
            <a:xfrm>
              <a:off x="1617357" y="123895"/>
              <a:ext cx="1284442" cy="1284442"/>
            </a:xfrm>
            <a:prstGeom prst="rect">
              <a:avLst/>
            </a:prstGeom>
          </p:spPr>
        </p:pic>
      </p:grpSp>
    </p:spTree>
    <p:extLst>
      <p:ext uri="{BB962C8B-B14F-4D97-AF65-F5344CB8AC3E}">
        <p14:creationId xmlns:p14="http://schemas.microsoft.com/office/powerpoint/2010/main" val="31127154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6295" y="1666280"/>
            <a:ext cx="10326690" cy="964140"/>
          </a:xfrm>
        </p:spPr>
        <p:txBody>
          <a:bodyPr/>
          <a:lstStyle/>
          <a:p>
            <a:pPr algn="ctr"/>
            <a:r>
              <a:rPr lang="es-EC" b="1" dirty="0" smtClean="0">
                <a:solidFill>
                  <a:srgbClr val="FFC000"/>
                </a:solidFill>
              </a:rPr>
              <a:t>RESULTADOS y DISCUSIÓN</a:t>
            </a:r>
            <a:endParaRPr lang="en-US" b="1" dirty="0">
              <a:solidFill>
                <a:srgbClr val="FFC000"/>
              </a:solidFill>
            </a:endParaRPr>
          </a:p>
        </p:txBody>
      </p:sp>
      <p:sp>
        <p:nvSpPr>
          <p:cNvPr id="3" name="Marcador de contenido 2"/>
          <p:cNvSpPr>
            <a:spLocks noGrp="1"/>
          </p:cNvSpPr>
          <p:nvPr>
            <p:ph idx="1"/>
          </p:nvPr>
        </p:nvSpPr>
        <p:spPr>
          <a:xfrm>
            <a:off x="1016626" y="2836689"/>
            <a:ext cx="10000117" cy="3237539"/>
          </a:xfrm>
        </p:spPr>
        <p:txBody>
          <a:bodyPr>
            <a:normAutofit/>
          </a:bodyPr>
          <a:lstStyle/>
          <a:p>
            <a:pPr algn="just"/>
            <a:r>
              <a:rPr lang="es-EC" dirty="0">
                <a:latin typeface="Arial" panose="020B0604020202020204" pitchFamily="34" charset="0"/>
                <a:cs typeface="Arial" panose="020B0604020202020204" pitchFamily="34" charset="0"/>
              </a:rPr>
              <a:t>Las muestras de Arturo Prat generaron 5 colonias, Barrientos tres y Punta Ambato dos colonias. </a:t>
            </a:r>
            <a:endParaRPr lang="es-EC" dirty="0" smtClean="0">
              <a:latin typeface="Arial" panose="020B0604020202020204" pitchFamily="34" charset="0"/>
              <a:cs typeface="Arial" panose="020B0604020202020204" pitchFamily="34" charset="0"/>
            </a:endParaRPr>
          </a:p>
          <a:p>
            <a:pPr algn="just"/>
            <a:r>
              <a:rPr lang="es-EC" dirty="0" smtClean="0">
                <a:latin typeface="Arial" panose="020B0604020202020204" pitchFamily="34" charset="0"/>
                <a:cs typeface="Arial" panose="020B0604020202020204" pitchFamily="34" charset="0"/>
              </a:rPr>
              <a:t>De </a:t>
            </a:r>
            <a:r>
              <a:rPr lang="es-EC" dirty="0">
                <a:latin typeface="Arial" panose="020B0604020202020204" pitchFamily="34" charset="0"/>
                <a:cs typeface="Arial" panose="020B0604020202020204" pitchFamily="34" charset="0"/>
              </a:rPr>
              <a:t>todas éstas solo se escogieron cuatro; tres de Prat AP1 (</a:t>
            </a:r>
            <a:r>
              <a:rPr lang="es-EC" dirty="0" err="1">
                <a:latin typeface="Arial" panose="020B0604020202020204" pitchFamily="34" charset="0"/>
                <a:cs typeface="Arial" panose="020B0604020202020204" pitchFamily="34" charset="0"/>
              </a:rPr>
              <a:t>Estreptobacilos</a:t>
            </a:r>
            <a:r>
              <a:rPr lang="es-EC" dirty="0">
                <a:latin typeface="Arial" panose="020B0604020202020204" pitchFamily="34" charset="0"/>
                <a:cs typeface="Arial" panose="020B0604020202020204" pitchFamily="34" charset="0"/>
              </a:rPr>
              <a:t>), AP4 (</a:t>
            </a:r>
            <a:r>
              <a:rPr lang="es-EC" dirty="0" err="1">
                <a:latin typeface="Arial" panose="020B0604020202020204" pitchFamily="34" charset="0"/>
                <a:cs typeface="Arial" panose="020B0604020202020204" pitchFamily="34" charset="0"/>
              </a:rPr>
              <a:t>Estreptobacilos</a:t>
            </a:r>
            <a:r>
              <a:rPr lang="es-EC" dirty="0">
                <a:latin typeface="Arial" panose="020B0604020202020204" pitchFamily="34" charset="0"/>
                <a:cs typeface="Arial" panose="020B0604020202020204" pitchFamily="34" charset="0"/>
              </a:rPr>
              <a:t>), AP5 (Bacilos) y una de Barrientos: B1, (Bacilos</a:t>
            </a:r>
            <a:r>
              <a:rPr lang="es-EC" dirty="0" smtClean="0">
                <a:latin typeface="Arial" panose="020B0604020202020204" pitchFamily="34" charset="0"/>
                <a:cs typeface="Arial" panose="020B0604020202020204" pitchFamily="34" charset="0"/>
              </a:rPr>
              <a:t>).</a:t>
            </a:r>
          </a:p>
          <a:p>
            <a:pPr algn="just"/>
            <a:r>
              <a:rPr lang="es-EC" dirty="0">
                <a:latin typeface="Arial" panose="020B0604020202020204" pitchFamily="34" charset="0"/>
                <a:cs typeface="Arial" panose="020B0604020202020204" pitchFamily="34" charset="0"/>
              </a:rPr>
              <a:t>Las pruebas bioquímicas muestran que las cepas testeadas son: </a:t>
            </a:r>
            <a:r>
              <a:rPr lang="es-EC" b="1" i="1" dirty="0" err="1">
                <a:solidFill>
                  <a:srgbClr val="FFC000"/>
                </a:solidFill>
                <a:latin typeface="Arial" panose="020B0604020202020204" pitchFamily="34" charset="0"/>
                <a:cs typeface="Arial" panose="020B0604020202020204" pitchFamily="34" charset="0"/>
              </a:rPr>
              <a:t>Pseudomona</a:t>
            </a:r>
            <a:r>
              <a:rPr lang="es-EC" b="1" i="1" dirty="0">
                <a:solidFill>
                  <a:srgbClr val="FFC000"/>
                </a:solidFill>
                <a:latin typeface="Arial" panose="020B0604020202020204" pitchFamily="34" charset="0"/>
                <a:cs typeface="Arial" panose="020B0604020202020204" pitchFamily="34" charset="0"/>
              </a:rPr>
              <a:t> </a:t>
            </a:r>
            <a:r>
              <a:rPr lang="es-EC" b="1" i="1" dirty="0" err="1">
                <a:solidFill>
                  <a:srgbClr val="FFC000"/>
                </a:solidFill>
                <a:latin typeface="Arial" panose="020B0604020202020204" pitchFamily="34" charset="0"/>
                <a:cs typeface="Arial" panose="020B0604020202020204" pitchFamily="34" charset="0"/>
              </a:rPr>
              <a:t>putida</a:t>
            </a:r>
            <a:r>
              <a:rPr lang="es-EC" dirty="0">
                <a:latin typeface="Arial" panose="020B0604020202020204" pitchFamily="34" charset="0"/>
                <a:cs typeface="Arial" panose="020B0604020202020204" pitchFamily="34" charset="0"/>
              </a:rPr>
              <a:t> Cepa A (AP1) con un 85% de similitud, </a:t>
            </a:r>
            <a:r>
              <a:rPr lang="es-EC" b="1" i="1" dirty="0" err="1">
                <a:solidFill>
                  <a:srgbClr val="FFC000"/>
                </a:solidFill>
                <a:latin typeface="Arial" panose="020B0604020202020204" pitchFamily="34" charset="0"/>
                <a:cs typeface="Arial" panose="020B0604020202020204" pitchFamily="34" charset="0"/>
              </a:rPr>
              <a:t>Riemerella</a:t>
            </a:r>
            <a:r>
              <a:rPr lang="es-EC" b="1" dirty="0">
                <a:solidFill>
                  <a:srgbClr val="FFC000"/>
                </a:solidFill>
                <a:latin typeface="Arial" panose="020B0604020202020204" pitchFamily="34" charset="0"/>
                <a:cs typeface="Arial" panose="020B0604020202020204" pitchFamily="34" charset="0"/>
              </a:rPr>
              <a:t> </a:t>
            </a:r>
            <a:r>
              <a:rPr lang="es-EC" b="1" i="1" dirty="0">
                <a:solidFill>
                  <a:srgbClr val="FFC000"/>
                </a:solidFill>
                <a:latin typeface="Arial" panose="020B0604020202020204" pitchFamily="34" charset="0"/>
                <a:cs typeface="Arial" panose="020B0604020202020204" pitchFamily="34" charset="0"/>
              </a:rPr>
              <a:t>columbina</a:t>
            </a:r>
            <a:r>
              <a:rPr lang="es-EC" b="1" dirty="0">
                <a:solidFill>
                  <a:srgbClr val="FFC000"/>
                </a:solidFill>
                <a:latin typeface="Arial" panose="020B0604020202020204" pitchFamily="34" charset="0"/>
                <a:cs typeface="Arial" panose="020B0604020202020204" pitchFamily="34" charset="0"/>
              </a:rPr>
              <a:t> </a:t>
            </a:r>
            <a:r>
              <a:rPr lang="es-EC" dirty="0">
                <a:latin typeface="Arial" panose="020B0604020202020204" pitchFamily="34" charset="0"/>
                <a:cs typeface="Arial" panose="020B0604020202020204" pitchFamily="34" charset="0"/>
              </a:rPr>
              <a:t>Cepa B (AP4) con el 85%, </a:t>
            </a:r>
            <a:r>
              <a:rPr lang="es-EC" b="1" i="1" dirty="0" err="1">
                <a:solidFill>
                  <a:srgbClr val="FFC000"/>
                </a:solidFill>
                <a:latin typeface="Arial" panose="020B0604020202020204" pitchFamily="34" charset="0"/>
                <a:cs typeface="Arial" panose="020B0604020202020204" pitchFamily="34" charset="0"/>
              </a:rPr>
              <a:t>Bacillus</a:t>
            </a:r>
            <a:r>
              <a:rPr lang="es-EC" b="1" i="1" dirty="0">
                <a:solidFill>
                  <a:srgbClr val="FFC000"/>
                </a:solidFill>
                <a:latin typeface="Arial" panose="020B0604020202020204" pitchFamily="34" charset="0"/>
                <a:cs typeface="Arial" panose="020B0604020202020204" pitchFamily="34" charset="0"/>
              </a:rPr>
              <a:t> </a:t>
            </a:r>
            <a:r>
              <a:rPr lang="es-EC" b="1" i="1" dirty="0" err="1">
                <a:solidFill>
                  <a:srgbClr val="FFC000"/>
                </a:solidFill>
                <a:latin typeface="Arial" panose="020B0604020202020204" pitchFamily="34" charset="0"/>
                <a:cs typeface="Arial" panose="020B0604020202020204" pitchFamily="34" charset="0"/>
              </a:rPr>
              <a:t>sphaericus</a:t>
            </a:r>
            <a:r>
              <a:rPr lang="es-EC" b="1" i="1" dirty="0">
                <a:solidFill>
                  <a:srgbClr val="FFC000"/>
                </a:solidFill>
                <a:latin typeface="Arial" panose="020B0604020202020204" pitchFamily="34" charset="0"/>
                <a:cs typeface="Arial" panose="020B0604020202020204" pitchFamily="34" charset="0"/>
              </a:rPr>
              <a:t> </a:t>
            </a:r>
            <a:r>
              <a:rPr lang="es-EC" dirty="0">
                <a:latin typeface="Arial" panose="020B0604020202020204" pitchFamily="34" charset="0"/>
                <a:cs typeface="Arial" panose="020B0604020202020204" pitchFamily="34" charset="0"/>
              </a:rPr>
              <a:t>Cepa C (AP5) con un 88% y </a:t>
            </a:r>
            <a:r>
              <a:rPr lang="es-EC" b="1" i="1" dirty="0" err="1">
                <a:solidFill>
                  <a:srgbClr val="FFC000"/>
                </a:solidFill>
                <a:latin typeface="Arial" panose="020B0604020202020204" pitchFamily="34" charset="0"/>
                <a:cs typeface="Arial" panose="020B0604020202020204" pitchFamily="34" charset="0"/>
              </a:rPr>
              <a:t>Bacillus</a:t>
            </a:r>
            <a:r>
              <a:rPr lang="es-EC" b="1" i="1" dirty="0">
                <a:solidFill>
                  <a:srgbClr val="FFC000"/>
                </a:solidFill>
                <a:latin typeface="Arial" panose="020B0604020202020204" pitchFamily="34" charset="0"/>
                <a:cs typeface="Arial" panose="020B0604020202020204" pitchFamily="34" charset="0"/>
              </a:rPr>
              <a:t> </a:t>
            </a:r>
            <a:r>
              <a:rPr lang="es-EC" b="1" i="1" dirty="0" err="1">
                <a:solidFill>
                  <a:srgbClr val="FFC000"/>
                </a:solidFill>
                <a:latin typeface="Arial" panose="020B0604020202020204" pitchFamily="34" charset="0"/>
                <a:cs typeface="Arial" panose="020B0604020202020204" pitchFamily="34" charset="0"/>
              </a:rPr>
              <a:t>sp</a:t>
            </a:r>
            <a:r>
              <a:rPr lang="es-EC" dirty="0">
                <a:latin typeface="Arial" panose="020B0604020202020204" pitchFamily="34" charset="0"/>
                <a:cs typeface="Arial" panose="020B0604020202020204" pitchFamily="34" charset="0"/>
              </a:rPr>
              <a:t>. Cepa D (B1), con un 86% de similitud. </a:t>
            </a:r>
            <a:endParaRPr lang="en-US" dirty="0">
              <a:latin typeface="Arial" panose="020B0604020202020204" pitchFamily="34" charset="0"/>
              <a:cs typeface="Arial" panose="020B0604020202020204" pitchFamily="34" charset="0"/>
            </a:endParaRPr>
          </a:p>
        </p:txBody>
      </p:sp>
      <p:grpSp>
        <p:nvGrpSpPr>
          <p:cNvPr id="4" name="Grupo 3"/>
          <p:cNvGrpSpPr/>
          <p:nvPr/>
        </p:nvGrpSpPr>
        <p:grpSpPr>
          <a:xfrm>
            <a:off x="1016626" y="111195"/>
            <a:ext cx="10106359" cy="1301691"/>
            <a:chOff x="295293" y="123895"/>
            <a:chExt cx="10106359" cy="1301691"/>
          </a:xfrm>
        </p:grpSpPr>
        <p:pic>
          <p:nvPicPr>
            <p:cNvPr id="5" name="Imagen 4"/>
            <p:cNvPicPr>
              <a:picLocks noChangeAspect="1"/>
            </p:cNvPicPr>
            <p:nvPr/>
          </p:nvPicPr>
          <p:blipFill>
            <a:blip r:embed="rId2"/>
            <a:stretch>
              <a:fillRect/>
            </a:stretch>
          </p:blipFill>
          <p:spPr>
            <a:xfrm>
              <a:off x="295293" y="123895"/>
              <a:ext cx="1301691" cy="1301691"/>
            </a:xfrm>
            <a:prstGeom prst="rect">
              <a:avLst/>
            </a:prstGeom>
          </p:spPr>
        </p:pic>
        <p:pic>
          <p:nvPicPr>
            <p:cNvPr id="6" name="Imagen 5"/>
            <p:cNvPicPr>
              <a:picLocks noChangeAspect="1"/>
            </p:cNvPicPr>
            <p:nvPr/>
          </p:nvPicPr>
          <p:blipFill>
            <a:blip r:embed="rId3"/>
            <a:stretch>
              <a:fillRect/>
            </a:stretch>
          </p:blipFill>
          <p:spPr>
            <a:xfrm>
              <a:off x="4206264" y="148307"/>
              <a:ext cx="4088081" cy="1260029"/>
            </a:xfrm>
            <a:prstGeom prst="rect">
              <a:avLst/>
            </a:prstGeom>
          </p:spPr>
        </p:pic>
        <p:pic>
          <p:nvPicPr>
            <p:cNvPr id="7" name="Imagen 6"/>
            <p:cNvPicPr>
              <a:picLocks noChangeAspect="1"/>
            </p:cNvPicPr>
            <p:nvPr/>
          </p:nvPicPr>
          <p:blipFill>
            <a:blip r:embed="rId4"/>
            <a:stretch>
              <a:fillRect/>
            </a:stretch>
          </p:blipFill>
          <p:spPr>
            <a:xfrm>
              <a:off x="8294346" y="148307"/>
              <a:ext cx="2107306" cy="1230153"/>
            </a:xfrm>
            <a:prstGeom prst="rect">
              <a:avLst/>
            </a:prstGeom>
          </p:spPr>
        </p:pic>
        <p:pic>
          <p:nvPicPr>
            <p:cNvPr id="8" name="Imagen 7"/>
            <p:cNvPicPr>
              <a:picLocks noChangeAspect="1"/>
            </p:cNvPicPr>
            <p:nvPr/>
          </p:nvPicPr>
          <p:blipFill>
            <a:blip r:embed="rId5"/>
            <a:stretch>
              <a:fillRect/>
            </a:stretch>
          </p:blipFill>
          <p:spPr>
            <a:xfrm>
              <a:off x="2923774" y="148307"/>
              <a:ext cx="1267226" cy="1265940"/>
            </a:xfrm>
            <a:prstGeom prst="rect">
              <a:avLst/>
            </a:prstGeom>
          </p:spPr>
        </p:pic>
        <p:pic>
          <p:nvPicPr>
            <p:cNvPr id="9" name="Imagen 8"/>
            <p:cNvPicPr>
              <a:picLocks noChangeAspect="1"/>
            </p:cNvPicPr>
            <p:nvPr/>
          </p:nvPicPr>
          <p:blipFill>
            <a:blip r:embed="rId6"/>
            <a:stretch>
              <a:fillRect/>
            </a:stretch>
          </p:blipFill>
          <p:spPr>
            <a:xfrm>
              <a:off x="1617357" y="123895"/>
              <a:ext cx="1284442" cy="1284442"/>
            </a:xfrm>
            <a:prstGeom prst="rect">
              <a:avLst/>
            </a:prstGeom>
          </p:spPr>
        </p:pic>
      </p:grpSp>
    </p:spTree>
    <p:extLst>
      <p:ext uri="{BB962C8B-B14F-4D97-AF65-F5344CB8AC3E}">
        <p14:creationId xmlns:p14="http://schemas.microsoft.com/office/powerpoint/2010/main" val="87967214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Ion</Template>
  <TotalTime>614</TotalTime>
  <Words>1843</Words>
  <Application>Microsoft Office PowerPoint</Application>
  <PresentationFormat>Panorámica</PresentationFormat>
  <Paragraphs>87</Paragraphs>
  <Slides>17</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17</vt:i4>
      </vt:variant>
    </vt:vector>
  </HeadingPairs>
  <TitlesOfParts>
    <vt:vector size="21" baseType="lpstr">
      <vt:lpstr>Arial</vt:lpstr>
      <vt:lpstr>Century Gothic</vt:lpstr>
      <vt:lpstr>Wingdings 3</vt:lpstr>
      <vt:lpstr>Ion</vt:lpstr>
      <vt:lpstr>    </vt:lpstr>
      <vt:lpstr>INTRODUCCIÓN</vt:lpstr>
      <vt:lpstr>ANTECEDENTES</vt:lpstr>
      <vt:lpstr>PROBLEMÁTICA</vt:lpstr>
      <vt:lpstr>PROBLEMÁTICA</vt:lpstr>
      <vt:lpstr>MATERIALES Y MÉTODOS</vt:lpstr>
      <vt:lpstr>MATERIALES Y MÉTODOS</vt:lpstr>
      <vt:lpstr>MATERIALES Y MÉTODOS</vt:lpstr>
      <vt:lpstr>RESULTADOS y DISCUSIÓN</vt:lpstr>
      <vt:lpstr>RESULTADOS y DISCUSIÓN</vt:lpstr>
      <vt:lpstr>RESULTADOS y DISCUSIÓN</vt:lpstr>
      <vt:lpstr>RESULTADOS y DISCUSIÓN</vt:lpstr>
      <vt:lpstr>RESULTADOS y DISCUSIÓN</vt:lpstr>
      <vt:lpstr>RESULTADOS y DISCUSIÓN</vt:lpstr>
      <vt:lpstr>Tabla N0.2</vt:lpstr>
      <vt:lpstr>Conclusiones</vt:lpstr>
      <vt:lpstr>BIBLIOGRAFÍA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“EVALUACIÓN DE LA TOLERANCIA DE MICROORGANISMOS ANTÁRTICOS ANTE DIFERENTES CONCENTRACIONES DE PETRÓLEO EN SUELOS CONTAMINADOS BAJO CONDICIONES DE LABORATORIO”</dc:title>
  <dc:creator>famgk2017@outlook.com</dc:creator>
  <cp:lastModifiedBy>analistaf2</cp:lastModifiedBy>
  <cp:revision>28</cp:revision>
  <dcterms:created xsi:type="dcterms:W3CDTF">2017-09-17T14:57:37Z</dcterms:created>
  <dcterms:modified xsi:type="dcterms:W3CDTF">2017-09-20T15:09:28Z</dcterms:modified>
</cp:coreProperties>
</file>