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6" r:id="rId4"/>
    <p:sldId id="267" r:id="rId5"/>
    <p:sldId id="269" r:id="rId6"/>
    <p:sldId id="270" r:id="rId7"/>
    <p:sldId id="262" r:id="rId8"/>
    <p:sldId id="276" r:id="rId9"/>
    <p:sldId id="278" r:id="rId10"/>
    <p:sldId id="279" r:id="rId11"/>
    <p:sldId id="277" r:id="rId12"/>
    <p:sldId id="280" r:id="rId13"/>
    <p:sldId id="284" r:id="rId14"/>
    <p:sldId id="288" r:id="rId15"/>
    <p:sldId id="292" r:id="rId16"/>
    <p:sldId id="286" r:id="rId17"/>
    <p:sldId id="289" r:id="rId18"/>
    <p:sldId id="293" r:id="rId19"/>
    <p:sldId id="287" r:id="rId20"/>
    <p:sldId id="285" r:id="rId21"/>
    <p:sldId id="257" r:id="rId22"/>
    <p:sldId id="307" r:id="rId23"/>
    <p:sldId id="306" r:id="rId24"/>
    <p:sldId id="299" r:id="rId25"/>
    <p:sldId id="300" r:id="rId26"/>
    <p:sldId id="301" r:id="rId27"/>
    <p:sldId id="302" r:id="rId28"/>
    <p:sldId id="296" r:id="rId29"/>
    <p:sldId id="295" r:id="rId30"/>
    <p:sldId id="297" r:id="rId31"/>
    <p:sldId id="298" r:id="rId32"/>
    <p:sldId id="304" r:id="rId33"/>
    <p:sldId id="305" r:id="rId34"/>
    <p:sldId id="260" r:id="rId35"/>
    <p:sldId id="315" r:id="rId36"/>
    <p:sldId id="318" r:id="rId37"/>
    <p:sldId id="263" r:id="rId38"/>
    <p:sldId id="320" r:id="rId39"/>
    <p:sldId id="264" r:id="rId40"/>
  </p:sldIdLst>
  <p:sldSz cx="9144000" cy="6858000" type="screen4x3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FF9933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60" d="100"/>
          <a:sy n="60" d="100"/>
        </p:scale>
        <p:origin x="-1572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6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ieguillos\Documents\Proyectos\Ant&#225;rtida\Base%20de%20datos\Base%20Registros%20Ant&#225;rtid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ieguillos\Documents\Proyectos\Ant&#225;rtida\Base%20de%20datos\Registros%20Ant&#225;rtida%202014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ieguillos\Documents\Proyectos\Ant&#225;rtida\Base%20de%20datos\Registros%20Ant&#225;rtida%202014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ieguillos\Documents\Proyectos\Ant&#225;rtida\Base%20de%20datos\Registros%20Ant&#225;rtida%202014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ieguillos\Documents\Proyectos\Ant&#225;rtida\Base%20de%20datos\Registros%20Ant&#225;rtida%202014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ieguillos\Documents\Proyectos\Ant&#225;rtida\Base%20de%20datos\Registros%20Ant&#225;rtida%202014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ieguillos\Documents\Proyectos\Ant&#225;rtida\Base%20de%20datos\Registros%20Ant&#225;rtida%20201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Hoja9!$A$16:$A$21</c:f>
              <c:strCache>
                <c:ptCount val="6"/>
                <c:pt idx="0">
                  <c:v>Barrientos</c:v>
                </c:pt>
                <c:pt idx="1">
                  <c:v>Dee</c:v>
                </c:pt>
                <c:pt idx="2">
                  <c:v>Greenwich</c:v>
                </c:pt>
                <c:pt idx="3">
                  <c:v>Robert</c:v>
                </c:pt>
                <c:pt idx="4">
                  <c:v>Torre</c:v>
                </c:pt>
                <c:pt idx="5">
                  <c:v>Bahía Chile</c:v>
                </c:pt>
              </c:strCache>
            </c:strRef>
          </c:cat>
          <c:val>
            <c:numRef>
              <c:f>Hoja9!$B$16:$B$21</c:f>
            </c:numRef>
          </c:val>
        </c:ser>
        <c:ser>
          <c:idx val="1"/>
          <c:order val="1"/>
          <c:spPr>
            <a:solidFill>
              <a:srgbClr val="FFFF00"/>
            </a:solidFill>
          </c:spPr>
          <c:invertIfNegative val="0"/>
          <c:cat>
            <c:strRef>
              <c:f>Hoja9!$A$16:$A$21</c:f>
              <c:strCache>
                <c:ptCount val="6"/>
                <c:pt idx="0">
                  <c:v>Barrientos</c:v>
                </c:pt>
                <c:pt idx="1">
                  <c:v>Dee</c:v>
                </c:pt>
                <c:pt idx="2">
                  <c:v>Greenwich</c:v>
                </c:pt>
                <c:pt idx="3">
                  <c:v>Robert</c:v>
                </c:pt>
                <c:pt idx="4">
                  <c:v>Torre</c:v>
                </c:pt>
                <c:pt idx="5">
                  <c:v>Bahía Chile</c:v>
                </c:pt>
              </c:strCache>
            </c:strRef>
          </c:cat>
          <c:val>
            <c:numRef>
              <c:f>Hoja9!$C$16:$C$21</c:f>
              <c:numCache>
                <c:formatCode>General</c:formatCode>
                <c:ptCount val="6"/>
                <c:pt idx="0">
                  <c:v>279</c:v>
                </c:pt>
                <c:pt idx="1">
                  <c:v>43</c:v>
                </c:pt>
                <c:pt idx="2">
                  <c:v>170</c:v>
                </c:pt>
                <c:pt idx="3">
                  <c:v>211</c:v>
                </c:pt>
                <c:pt idx="4">
                  <c:v>3</c:v>
                </c:pt>
                <c:pt idx="5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0561280"/>
        <c:axId val="63938560"/>
      </c:barChart>
      <c:catAx>
        <c:axId val="6056128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lang="es-EC" sz="1600">
                <a:latin typeface="Arial" pitchFamily="34" charset="0"/>
                <a:cs typeface="Arial" pitchFamily="34" charset="0"/>
              </a:defRPr>
            </a:pPr>
            <a:endParaRPr lang="es-ES"/>
          </a:p>
        </c:txPr>
        <c:crossAx val="63938560"/>
        <c:crosses val="autoZero"/>
        <c:auto val="1"/>
        <c:lblAlgn val="ctr"/>
        <c:lblOffset val="100"/>
        <c:noMultiLvlLbl val="0"/>
      </c:catAx>
      <c:valAx>
        <c:axId val="639385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s-EC" sz="1600">
                <a:latin typeface="Arial" pitchFamily="34" charset="0"/>
                <a:cs typeface="Arial" pitchFamily="34" charset="0"/>
              </a:defRPr>
            </a:pPr>
            <a:endParaRPr lang="es-ES"/>
          </a:p>
        </c:txPr>
        <c:crossAx val="60561280"/>
        <c:crosses val="autoZero"/>
        <c:crossBetween val="between"/>
        <c:majorUnit val="40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294509873012861E-2"/>
          <c:y val="5.1103368176538912E-2"/>
          <c:w val="0.88880174737765172"/>
          <c:h val="0.7567807008371618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Hoja9!$C$2</c:f>
              <c:strCache>
                <c:ptCount val="1"/>
                <c:pt idx="0">
                  <c:v>A. gazella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solidFill>
                <a:sysClr val="windowText" lastClr="000000"/>
              </a:solidFill>
            </a:ln>
          </c:spPr>
          <c:invertIfNegative val="0"/>
          <c:cat>
            <c:strRef>
              <c:f>Hoja9!$A$3:$B$8</c:f>
              <c:strCache>
                <c:ptCount val="6"/>
                <c:pt idx="0">
                  <c:v>Barrientos</c:v>
                </c:pt>
                <c:pt idx="1">
                  <c:v>Dee</c:v>
                </c:pt>
                <c:pt idx="2">
                  <c:v>Greenwich</c:v>
                </c:pt>
                <c:pt idx="3">
                  <c:v>Robert</c:v>
                </c:pt>
                <c:pt idx="4">
                  <c:v>Torre</c:v>
                </c:pt>
                <c:pt idx="5">
                  <c:v>Bahía Chile</c:v>
                </c:pt>
              </c:strCache>
            </c:strRef>
          </c:cat>
          <c:val>
            <c:numRef>
              <c:f>Hoja9!$C$3:$C$8</c:f>
              <c:numCache>
                <c:formatCode>General</c:formatCode>
                <c:ptCount val="6"/>
                <c:pt idx="0">
                  <c:v>22</c:v>
                </c:pt>
                <c:pt idx="1">
                  <c:v>2</c:v>
                </c:pt>
                <c:pt idx="2">
                  <c:v>11</c:v>
                </c:pt>
                <c:pt idx="3">
                  <c:v>14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Hoja9!$D$2</c:f>
              <c:strCache>
                <c:ptCount val="1"/>
                <c:pt idx="0">
                  <c:v>H. leptonyx</c:v>
                </c:pt>
              </c:strCache>
            </c:strRef>
          </c:tx>
          <c:spPr>
            <a:solidFill>
              <a:srgbClr val="CC00CC"/>
            </a:solidFill>
            <a:ln>
              <a:solidFill>
                <a:sysClr val="windowText" lastClr="000000"/>
              </a:solidFill>
            </a:ln>
          </c:spPr>
          <c:invertIfNegative val="0"/>
          <c:cat>
            <c:strRef>
              <c:f>Hoja9!$A$3:$B$8</c:f>
              <c:strCache>
                <c:ptCount val="6"/>
                <c:pt idx="0">
                  <c:v>Barrientos</c:v>
                </c:pt>
                <c:pt idx="1">
                  <c:v>Dee</c:v>
                </c:pt>
                <c:pt idx="2">
                  <c:v>Greenwich</c:v>
                </c:pt>
                <c:pt idx="3">
                  <c:v>Robert</c:v>
                </c:pt>
                <c:pt idx="4">
                  <c:v>Torre</c:v>
                </c:pt>
                <c:pt idx="5">
                  <c:v>Bahía Chile</c:v>
                </c:pt>
              </c:strCache>
            </c:strRef>
          </c:cat>
          <c:val>
            <c:numRef>
              <c:f>Hoja9!$D$3:$D$8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  <c:pt idx="5">
                  <c:v>2</c:v>
                </c:pt>
              </c:numCache>
            </c:numRef>
          </c:val>
        </c:ser>
        <c:ser>
          <c:idx val="2"/>
          <c:order val="2"/>
          <c:tx>
            <c:strRef>
              <c:f>Hoja9!$E$2</c:f>
              <c:strCache>
                <c:ptCount val="1"/>
                <c:pt idx="0">
                  <c:v>L. weddellii</c:v>
                </c:pt>
              </c:strCache>
            </c:strRef>
          </c:tx>
          <c:spPr>
            <a:solidFill>
              <a:srgbClr val="FFFF00"/>
            </a:solidFill>
            <a:ln>
              <a:solidFill>
                <a:srgbClr val="003366"/>
              </a:solidFill>
            </a:ln>
          </c:spPr>
          <c:invertIfNegative val="0"/>
          <c:cat>
            <c:strRef>
              <c:f>Hoja9!$A$3:$B$8</c:f>
              <c:strCache>
                <c:ptCount val="6"/>
                <c:pt idx="0">
                  <c:v>Barrientos</c:v>
                </c:pt>
                <c:pt idx="1">
                  <c:v>Dee</c:v>
                </c:pt>
                <c:pt idx="2">
                  <c:v>Greenwich</c:v>
                </c:pt>
                <c:pt idx="3">
                  <c:v>Robert</c:v>
                </c:pt>
                <c:pt idx="4">
                  <c:v>Torre</c:v>
                </c:pt>
                <c:pt idx="5">
                  <c:v>Bahía Chile</c:v>
                </c:pt>
              </c:strCache>
            </c:strRef>
          </c:cat>
          <c:val>
            <c:numRef>
              <c:f>Hoja9!$E$3:$E$8</c:f>
              <c:numCache>
                <c:formatCode>General</c:formatCode>
                <c:ptCount val="6"/>
                <c:pt idx="0">
                  <c:v>7</c:v>
                </c:pt>
                <c:pt idx="1">
                  <c:v>18</c:v>
                </c:pt>
                <c:pt idx="2">
                  <c:v>35</c:v>
                </c:pt>
                <c:pt idx="3">
                  <c:v>2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ser>
          <c:idx val="3"/>
          <c:order val="3"/>
          <c:tx>
            <c:strRef>
              <c:f>Hoja9!$F$2</c:f>
              <c:strCache>
                <c:ptCount val="1"/>
                <c:pt idx="0">
                  <c:v>L. carcinophaga</c:v>
                </c:pt>
              </c:strCache>
            </c:strRef>
          </c:tx>
          <c:spPr>
            <a:solidFill>
              <a:srgbClr val="FF3300"/>
            </a:solidFill>
            <a:ln>
              <a:solidFill>
                <a:sysClr val="windowText" lastClr="000000"/>
              </a:solidFill>
            </a:ln>
          </c:spPr>
          <c:invertIfNegative val="0"/>
          <c:cat>
            <c:strRef>
              <c:f>Hoja9!$A$3:$B$8</c:f>
              <c:strCache>
                <c:ptCount val="6"/>
                <c:pt idx="0">
                  <c:v>Barrientos</c:v>
                </c:pt>
                <c:pt idx="1">
                  <c:v>Dee</c:v>
                </c:pt>
                <c:pt idx="2">
                  <c:v>Greenwich</c:v>
                </c:pt>
                <c:pt idx="3">
                  <c:v>Robert</c:v>
                </c:pt>
                <c:pt idx="4">
                  <c:v>Torre</c:v>
                </c:pt>
                <c:pt idx="5">
                  <c:v>Bahía Chile</c:v>
                </c:pt>
              </c:strCache>
            </c:strRef>
          </c:cat>
          <c:val>
            <c:numRef>
              <c:f>Hoja9!$F$3:$F$8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4"/>
          <c:order val="4"/>
          <c:tx>
            <c:strRef>
              <c:f>Hoja9!$G$2</c:f>
              <c:strCache>
                <c:ptCount val="1"/>
                <c:pt idx="0">
                  <c:v>M. leonina</c:v>
                </c:pt>
              </c:strCache>
            </c:strRef>
          </c:tx>
          <c:spPr>
            <a:solidFill>
              <a:srgbClr val="33CC33"/>
            </a:solidFill>
            <a:ln>
              <a:solidFill>
                <a:schemeClr val="bg1"/>
              </a:solidFill>
            </a:ln>
          </c:spPr>
          <c:invertIfNegative val="0"/>
          <c:cat>
            <c:strRef>
              <c:f>Hoja9!$A$3:$B$8</c:f>
              <c:strCache>
                <c:ptCount val="6"/>
                <c:pt idx="0">
                  <c:v>Barrientos</c:v>
                </c:pt>
                <c:pt idx="1">
                  <c:v>Dee</c:v>
                </c:pt>
                <c:pt idx="2">
                  <c:v>Greenwich</c:v>
                </c:pt>
                <c:pt idx="3">
                  <c:v>Robert</c:v>
                </c:pt>
                <c:pt idx="4">
                  <c:v>Torre</c:v>
                </c:pt>
                <c:pt idx="5">
                  <c:v>Bahía Chile</c:v>
                </c:pt>
              </c:strCache>
            </c:strRef>
          </c:cat>
          <c:val>
            <c:numRef>
              <c:f>Hoja9!$G$3:$G$8</c:f>
              <c:numCache>
                <c:formatCode>General</c:formatCode>
                <c:ptCount val="6"/>
                <c:pt idx="0">
                  <c:v>250</c:v>
                </c:pt>
                <c:pt idx="1">
                  <c:v>22</c:v>
                </c:pt>
                <c:pt idx="2">
                  <c:v>122</c:v>
                </c:pt>
                <c:pt idx="3">
                  <c:v>195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4350464"/>
        <c:axId val="84352000"/>
      </c:barChart>
      <c:catAx>
        <c:axId val="8435046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lang="es-EC" sz="1600">
                <a:latin typeface="Arial" pitchFamily="34" charset="0"/>
                <a:cs typeface="Arial" pitchFamily="34" charset="0"/>
              </a:defRPr>
            </a:pPr>
            <a:endParaRPr lang="es-ES"/>
          </a:p>
        </c:txPr>
        <c:crossAx val="84352000"/>
        <c:crosses val="autoZero"/>
        <c:auto val="1"/>
        <c:lblAlgn val="ctr"/>
        <c:lblOffset val="100"/>
        <c:noMultiLvlLbl val="0"/>
      </c:catAx>
      <c:valAx>
        <c:axId val="843520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s-EC" sz="1600">
                <a:latin typeface="Arial" pitchFamily="34" charset="0"/>
                <a:cs typeface="Arial" pitchFamily="34" charset="0"/>
              </a:defRPr>
            </a:pPr>
            <a:endParaRPr lang="es-ES"/>
          </a:p>
        </c:txPr>
        <c:crossAx val="84350464"/>
        <c:crosses val="autoZero"/>
        <c:crossBetween val="between"/>
        <c:majorUnit val="50"/>
      </c:valAx>
    </c:plotArea>
    <c:legend>
      <c:legendPos val="b"/>
      <c:layout/>
      <c:overlay val="0"/>
      <c:txPr>
        <a:bodyPr/>
        <a:lstStyle/>
        <a:p>
          <a:pPr>
            <a:defRPr lang="es-EC" sz="1600" i="1"/>
          </a:pPr>
          <a:endParaRPr lang="es-E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Hoja10!$B$61</c:f>
              <c:strCache>
                <c:ptCount val="1"/>
                <c:pt idx="0">
                  <c:v>Mirounga leonina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Hoja10!$A$62:$A$68</c:f>
              <c:strCache>
                <c:ptCount val="7"/>
                <c:pt idx="0">
                  <c:v>Barrientos</c:v>
                </c:pt>
                <c:pt idx="1">
                  <c:v>Dee</c:v>
                </c:pt>
                <c:pt idx="2">
                  <c:v>Greenwich</c:v>
                </c:pt>
                <c:pt idx="3">
                  <c:v>Robert</c:v>
                </c:pt>
                <c:pt idx="4">
                  <c:v>Torre</c:v>
                </c:pt>
                <c:pt idx="5">
                  <c:v>Bahía Chile</c:v>
                </c:pt>
                <c:pt idx="6">
                  <c:v>Total</c:v>
                </c:pt>
              </c:strCache>
            </c:strRef>
          </c:cat>
          <c:val>
            <c:numRef>
              <c:f>Hoja10!$B$62:$B$68</c:f>
              <c:numCache>
                <c:formatCode>General</c:formatCode>
                <c:ptCount val="7"/>
                <c:pt idx="0">
                  <c:v>250</c:v>
                </c:pt>
                <c:pt idx="1">
                  <c:v>22</c:v>
                </c:pt>
                <c:pt idx="2">
                  <c:v>122</c:v>
                </c:pt>
                <c:pt idx="3">
                  <c:v>195</c:v>
                </c:pt>
                <c:pt idx="4">
                  <c:v>0</c:v>
                </c:pt>
                <c:pt idx="5">
                  <c:v>0</c:v>
                </c:pt>
                <c:pt idx="6">
                  <c:v>56.5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9287808"/>
        <c:axId val="39289984"/>
      </c:barChart>
      <c:catAx>
        <c:axId val="3928780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lang="es-EC" sz="1600"/>
            </a:pPr>
            <a:endParaRPr lang="es-ES"/>
          </a:p>
        </c:txPr>
        <c:crossAx val="39289984"/>
        <c:crosses val="autoZero"/>
        <c:auto val="1"/>
        <c:lblAlgn val="ctr"/>
        <c:lblOffset val="100"/>
        <c:noMultiLvlLbl val="0"/>
      </c:catAx>
      <c:valAx>
        <c:axId val="392899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s-EC" sz="1600"/>
            </a:pPr>
            <a:endParaRPr lang="es-ES"/>
          </a:p>
        </c:txPr>
        <c:crossAx val="39287808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Hoja10!$B$33</c:f>
              <c:strCache>
                <c:ptCount val="1"/>
                <c:pt idx="0">
                  <c:v>Leptonychotes weddellii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Hoja10!$A$34:$A$40</c:f>
              <c:strCache>
                <c:ptCount val="7"/>
                <c:pt idx="0">
                  <c:v>Barrientos</c:v>
                </c:pt>
                <c:pt idx="1">
                  <c:v>Dee</c:v>
                </c:pt>
                <c:pt idx="2">
                  <c:v>Greenwich</c:v>
                </c:pt>
                <c:pt idx="3">
                  <c:v>Robert</c:v>
                </c:pt>
                <c:pt idx="4">
                  <c:v>Torre</c:v>
                </c:pt>
                <c:pt idx="5">
                  <c:v>Bahía Chile</c:v>
                </c:pt>
                <c:pt idx="6">
                  <c:v>Total</c:v>
                </c:pt>
              </c:strCache>
            </c:strRef>
          </c:cat>
          <c:val>
            <c:numRef>
              <c:f>Hoja10!$B$34:$B$40</c:f>
              <c:numCache>
                <c:formatCode>General</c:formatCode>
                <c:ptCount val="7"/>
                <c:pt idx="0">
                  <c:v>7</c:v>
                </c:pt>
                <c:pt idx="1">
                  <c:v>18</c:v>
                </c:pt>
                <c:pt idx="2">
                  <c:v>35</c:v>
                </c:pt>
                <c:pt idx="3">
                  <c:v>2</c:v>
                </c:pt>
                <c:pt idx="4">
                  <c:v>1</c:v>
                </c:pt>
                <c:pt idx="5">
                  <c:v>0</c:v>
                </c:pt>
                <c:pt idx="6">
                  <c:v>63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0468864"/>
        <c:axId val="40471168"/>
      </c:barChart>
      <c:catAx>
        <c:axId val="4046886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lang="es-EC" sz="1600"/>
            </a:pPr>
            <a:endParaRPr lang="es-ES"/>
          </a:p>
        </c:txPr>
        <c:crossAx val="40471168"/>
        <c:crosses val="autoZero"/>
        <c:auto val="1"/>
        <c:lblAlgn val="ctr"/>
        <c:lblOffset val="100"/>
        <c:noMultiLvlLbl val="0"/>
      </c:catAx>
      <c:valAx>
        <c:axId val="404711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s-EC" sz="1600"/>
            </a:pPr>
            <a:endParaRPr lang="es-ES"/>
          </a:p>
        </c:txPr>
        <c:crossAx val="40468864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Hoja10!$B$1</c:f>
              <c:strCache>
                <c:ptCount val="1"/>
                <c:pt idx="0">
                  <c:v>Arctocephalus gazella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Hoja10!$A$2:$A$9</c:f>
              <c:strCache>
                <c:ptCount val="8"/>
                <c:pt idx="0">
                  <c:v>Barrientos</c:v>
                </c:pt>
                <c:pt idx="1">
                  <c:v>Dee</c:v>
                </c:pt>
                <c:pt idx="2">
                  <c:v>Greenwich</c:v>
                </c:pt>
                <c:pt idx="3">
                  <c:v>Robert</c:v>
                </c:pt>
                <c:pt idx="4">
                  <c:v>Torre</c:v>
                </c:pt>
                <c:pt idx="5">
                  <c:v>Bahía Chile</c:v>
                </c:pt>
                <c:pt idx="7">
                  <c:v>Total</c:v>
                </c:pt>
              </c:strCache>
            </c:strRef>
          </c:cat>
          <c:val>
            <c:numRef>
              <c:f>Hoja10!$B$2:$B$8</c:f>
              <c:numCache>
                <c:formatCode>General</c:formatCode>
                <c:ptCount val="7"/>
                <c:pt idx="0">
                  <c:v>22</c:v>
                </c:pt>
                <c:pt idx="1">
                  <c:v>2</c:v>
                </c:pt>
                <c:pt idx="2">
                  <c:v>11</c:v>
                </c:pt>
                <c:pt idx="3">
                  <c:v>14</c:v>
                </c:pt>
                <c:pt idx="4">
                  <c:v>2</c:v>
                </c:pt>
                <c:pt idx="5">
                  <c:v>0</c:v>
                </c:pt>
                <c:pt idx="6">
                  <c:v>51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0628608"/>
        <c:axId val="40630144"/>
      </c:barChart>
      <c:catAx>
        <c:axId val="4062860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lang="es-EC" sz="1600"/>
            </a:pPr>
            <a:endParaRPr lang="es-ES"/>
          </a:p>
        </c:txPr>
        <c:crossAx val="40630144"/>
        <c:crosses val="autoZero"/>
        <c:auto val="1"/>
        <c:lblAlgn val="ctr"/>
        <c:lblOffset val="100"/>
        <c:noMultiLvlLbl val="0"/>
      </c:catAx>
      <c:valAx>
        <c:axId val="406301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s-EC" sz="1600"/>
            </a:pPr>
            <a:endParaRPr lang="es-ES"/>
          </a:p>
        </c:txPr>
        <c:crossAx val="40628608"/>
        <c:crosses val="autoZero"/>
        <c:crossBetween val="between"/>
        <c:majorUnit val="20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Hoja10!$B$14</c:f>
              <c:strCache>
                <c:ptCount val="1"/>
                <c:pt idx="0">
                  <c:v>Hydrurga leptonyx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Hoja10!$A$15:$A$21</c:f>
              <c:strCache>
                <c:ptCount val="7"/>
                <c:pt idx="0">
                  <c:v>Barrientos</c:v>
                </c:pt>
                <c:pt idx="1">
                  <c:v>Dee</c:v>
                </c:pt>
                <c:pt idx="2">
                  <c:v>Greenwich</c:v>
                </c:pt>
                <c:pt idx="3">
                  <c:v>Robert</c:v>
                </c:pt>
                <c:pt idx="4">
                  <c:v>Torre</c:v>
                </c:pt>
                <c:pt idx="5">
                  <c:v>Bahía Chile</c:v>
                </c:pt>
                <c:pt idx="6">
                  <c:v>Total</c:v>
                </c:pt>
              </c:strCache>
            </c:strRef>
          </c:cat>
          <c:val>
            <c:numRef>
              <c:f>Hoja10!$B$15:$B$21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  <c:pt idx="5">
                  <c:v>2</c:v>
                </c:pt>
                <c:pt idx="6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0463360"/>
        <c:axId val="40585088"/>
      </c:barChart>
      <c:catAx>
        <c:axId val="4046336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lang="es-EC" sz="1600"/>
            </a:pPr>
            <a:endParaRPr lang="es-ES"/>
          </a:p>
        </c:txPr>
        <c:crossAx val="40585088"/>
        <c:crosses val="autoZero"/>
        <c:auto val="1"/>
        <c:lblAlgn val="ctr"/>
        <c:lblOffset val="100"/>
        <c:noMultiLvlLbl val="0"/>
      </c:catAx>
      <c:valAx>
        <c:axId val="40585088"/>
        <c:scaling>
          <c:orientation val="minMax"/>
          <c:max val="4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s-EC" sz="1600"/>
            </a:pPr>
            <a:endParaRPr lang="es-ES"/>
          </a:p>
        </c:txPr>
        <c:crossAx val="40463360"/>
        <c:crosses val="autoZero"/>
        <c:crossBetween val="between"/>
        <c:majorUnit val="1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Hoja10!$B$46</c:f>
              <c:strCache>
                <c:ptCount val="1"/>
                <c:pt idx="0">
                  <c:v>Lobodon carcinophaga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Hoja10!$A$47:$A$53</c:f>
              <c:strCache>
                <c:ptCount val="7"/>
                <c:pt idx="0">
                  <c:v>Barrientos</c:v>
                </c:pt>
                <c:pt idx="1">
                  <c:v>Dee</c:v>
                </c:pt>
                <c:pt idx="2">
                  <c:v>Greenwich</c:v>
                </c:pt>
                <c:pt idx="3">
                  <c:v>Robert</c:v>
                </c:pt>
                <c:pt idx="4">
                  <c:v>Torre</c:v>
                </c:pt>
                <c:pt idx="5">
                  <c:v>Bahía Chile</c:v>
                </c:pt>
                <c:pt idx="6">
                  <c:v>Total</c:v>
                </c:pt>
              </c:strCache>
            </c:strRef>
          </c:cat>
          <c:val>
            <c:numRef>
              <c:f>Hoja10!$B$47:$B$53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9317504"/>
        <c:axId val="40461056"/>
      </c:barChart>
      <c:catAx>
        <c:axId val="3931750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lang="es-EC" sz="1600"/>
            </a:pPr>
            <a:endParaRPr lang="es-ES"/>
          </a:p>
        </c:txPr>
        <c:crossAx val="40461056"/>
        <c:crosses val="autoZero"/>
        <c:auto val="1"/>
        <c:lblAlgn val="ctr"/>
        <c:lblOffset val="100"/>
        <c:noMultiLvlLbl val="0"/>
      </c:catAx>
      <c:valAx>
        <c:axId val="40461056"/>
        <c:scaling>
          <c:orientation val="minMax"/>
          <c:max val="6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s-EC" sz="1600"/>
            </a:pPr>
            <a:endParaRPr lang="es-ES"/>
          </a:p>
        </c:txPr>
        <c:crossAx val="39317504"/>
        <c:crosses val="autoZero"/>
        <c:crossBetween val="between"/>
        <c:majorUnit val="1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6E2ED-E4B6-4C53-B938-FF61C45F8B34}" type="datetimeFigureOut">
              <a:rPr lang="es-EC" smtClean="0"/>
              <a:pPr/>
              <a:t>31/01/2014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C8AD4-DEDF-49EF-A6E2-08744BACA96D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6E2ED-E4B6-4C53-B938-FF61C45F8B34}" type="datetimeFigureOut">
              <a:rPr lang="es-EC" smtClean="0"/>
              <a:pPr/>
              <a:t>31/01/2014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C8AD4-DEDF-49EF-A6E2-08744BACA96D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6E2ED-E4B6-4C53-B938-FF61C45F8B34}" type="datetimeFigureOut">
              <a:rPr lang="es-EC" smtClean="0"/>
              <a:pPr/>
              <a:t>31/01/2014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C8AD4-DEDF-49EF-A6E2-08744BACA96D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6E2ED-E4B6-4C53-B938-FF61C45F8B34}" type="datetimeFigureOut">
              <a:rPr lang="es-EC" smtClean="0"/>
              <a:pPr/>
              <a:t>31/01/2014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C8AD4-DEDF-49EF-A6E2-08744BACA96D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6E2ED-E4B6-4C53-B938-FF61C45F8B34}" type="datetimeFigureOut">
              <a:rPr lang="es-EC" smtClean="0"/>
              <a:pPr/>
              <a:t>31/01/2014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C8AD4-DEDF-49EF-A6E2-08744BACA96D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6E2ED-E4B6-4C53-B938-FF61C45F8B34}" type="datetimeFigureOut">
              <a:rPr lang="es-EC" smtClean="0"/>
              <a:pPr/>
              <a:t>31/01/2014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C8AD4-DEDF-49EF-A6E2-08744BACA96D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6E2ED-E4B6-4C53-B938-FF61C45F8B34}" type="datetimeFigureOut">
              <a:rPr lang="es-EC" smtClean="0"/>
              <a:pPr/>
              <a:t>31/01/2014</a:t>
            </a:fld>
            <a:endParaRPr lang="es-EC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C8AD4-DEDF-49EF-A6E2-08744BACA96D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6E2ED-E4B6-4C53-B938-FF61C45F8B34}" type="datetimeFigureOut">
              <a:rPr lang="es-EC" smtClean="0"/>
              <a:pPr/>
              <a:t>31/01/2014</a:t>
            </a:fld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C8AD4-DEDF-49EF-A6E2-08744BACA96D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6E2ED-E4B6-4C53-B938-FF61C45F8B34}" type="datetimeFigureOut">
              <a:rPr lang="es-EC" smtClean="0"/>
              <a:pPr/>
              <a:t>31/01/2014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C8AD4-DEDF-49EF-A6E2-08744BACA96D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6E2ED-E4B6-4C53-B938-FF61C45F8B34}" type="datetimeFigureOut">
              <a:rPr lang="es-EC" smtClean="0"/>
              <a:pPr/>
              <a:t>31/01/2014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C8AD4-DEDF-49EF-A6E2-08744BACA96D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6E2ED-E4B6-4C53-B938-FF61C45F8B34}" type="datetimeFigureOut">
              <a:rPr lang="es-EC" smtClean="0"/>
              <a:pPr/>
              <a:t>31/01/2014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C8AD4-DEDF-49EF-A6E2-08744BACA96D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6E2ED-E4B6-4C53-B938-FF61C45F8B34}" type="datetimeFigureOut">
              <a:rPr lang="es-EC" smtClean="0"/>
              <a:pPr/>
              <a:t>31/01/2014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7C8AD4-DEDF-49EF-A6E2-08744BACA96D}" type="slidenum">
              <a:rPr lang="es-EC" smtClean="0"/>
              <a:pPr/>
              <a:t>‹Nº›</a:t>
            </a:fld>
            <a:endParaRPr lang="es-EC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34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71472" y="714356"/>
            <a:ext cx="5429288" cy="3071834"/>
          </a:xfrm>
        </p:spPr>
        <p:txBody>
          <a:bodyPr>
            <a:noAutofit/>
          </a:bodyPr>
          <a:lstStyle/>
          <a:p>
            <a:pPr algn="r"/>
            <a:r>
              <a:rPr lang="es-ES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Monitoreo, investigación y plan de conservación de los pinnípedos presentes en los alrededores de la Estación Pedro Vicente Maldonado, Antártida</a:t>
            </a:r>
            <a:endParaRPr lang="es-EC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42910" y="3891002"/>
            <a:ext cx="5286412" cy="2681270"/>
          </a:xfrm>
        </p:spPr>
        <p:txBody>
          <a:bodyPr>
            <a:normAutofit fontScale="55000" lnSpcReduction="20000"/>
          </a:bodyPr>
          <a:lstStyle/>
          <a:p>
            <a:endParaRPr lang="es-EC" dirty="0" smtClean="0"/>
          </a:p>
          <a:p>
            <a:endParaRPr lang="es-EC" dirty="0"/>
          </a:p>
          <a:p>
            <a:pPr algn="r"/>
            <a:r>
              <a:rPr lang="es-EC" sz="6000" dirty="0" smtClean="0">
                <a:solidFill>
                  <a:schemeClr val="tx1"/>
                </a:solidFill>
              </a:rPr>
              <a:t>Informe de campo</a:t>
            </a:r>
          </a:p>
          <a:p>
            <a:pPr algn="r"/>
            <a:endParaRPr lang="es-EC" sz="6000" dirty="0" smtClean="0">
              <a:solidFill>
                <a:schemeClr val="tx1"/>
              </a:solidFill>
            </a:endParaRPr>
          </a:p>
          <a:p>
            <a:pPr algn="r"/>
            <a:r>
              <a:rPr lang="es-EC" sz="6000" b="1" dirty="0" smtClean="0">
                <a:solidFill>
                  <a:schemeClr val="tx1"/>
                </a:solidFill>
              </a:rPr>
              <a:t>Diego G. </a:t>
            </a:r>
            <a:r>
              <a:rPr lang="es-EC" sz="6000" b="1" dirty="0" err="1" smtClean="0">
                <a:solidFill>
                  <a:schemeClr val="tx1"/>
                </a:solidFill>
              </a:rPr>
              <a:t>Tirira</a:t>
            </a:r>
            <a:endParaRPr lang="es-EC" sz="6000" b="1" dirty="0" smtClean="0">
              <a:solidFill>
                <a:schemeClr val="tx1"/>
              </a:solidFill>
            </a:endParaRPr>
          </a:p>
          <a:p>
            <a:pPr algn="r"/>
            <a:r>
              <a:rPr lang="es-EC" sz="6000" dirty="0" smtClean="0">
                <a:solidFill>
                  <a:schemeClr val="tx1"/>
                </a:solidFill>
              </a:rPr>
              <a:t>2014</a:t>
            </a:r>
            <a:endParaRPr lang="es-EC" sz="60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user\Desktop\Fotos\Antártida\Mamíferos marinos\Isla Torre\Leptonychotes weddelli DT [AQ Torre] 1202 (3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99075" y="5072074"/>
            <a:ext cx="2554177" cy="1785926"/>
          </a:xfrm>
          <a:prstGeom prst="rect">
            <a:avLst/>
          </a:prstGeom>
          <a:noFill/>
        </p:spPr>
      </p:pic>
      <p:pic>
        <p:nvPicPr>
          <p:cNvPr id="1027" name="Picture 3" descr="C:\Users\user\Desktop\Fotos\Antártida\Mamíferos marinos\Isla Greenwich\Mirounga leonina DT [AQ Greenwich - Fort Williams] 1202 (7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616741" y="3504950"/>
            <a:ext cx="2554177" cy="1710000"/>
          </a:xfrm>
          <a:prstGeom prst="rect">
            <a:avLst/>
          </a:prstGeom>
          <a:noFill/>
        </p:spPr>
      </p:pic>
      <p:pic>
        <p:nvPicPr>
          <p:cNvPr id="1028" name="Picture 4" descr="C:\Users\user\Desktop\Fotos\Antártida\Mamíferos marinos\Isla Barrientos\Mirounga leonina DT [AQ Barrientos] 1203 (4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616741" y="1714488"/>
            <a:ext cx="2554177" cy="1857388"/>
          </a:xfrm>
          <a:prstGeom prst="rect">
            <a:avLst/>
          </a:prstGeom>
          <a:noFill/>
        </p:spPr>
      </p:pic>
      <p:pic>
        <p:nvPicPr>
          <p:cNvPr id="1029" name="Picture 5" descr="C:\Users\user\Desktop\Fotos\Antártida\Mamíferos marinos\Isla Dee\Arctocephalus gazella DT [AQ Dee] 1202 (64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flipH="1">
            <a:off x="6616741" y="-24"/>
            <a:ext cx="2554177" cy="17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uario\Documents\Proyectos\Antártida\Imágenes\800px-Greenwich-Isla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58024"/>
            <a:ext cx="9144000" cy="5400000"/>
          </a:xfrm>
          <a:prstGeom prst="rect">
            <a:avLst/>
          </a:prstGeom>
          <a:noFill/>
        </p:spPr>
      </p:pic>
      <p:sp>
        <p:nvSpPr>
          <p:cNvPr id="3" name="2 Elipse"/>
          <p:cNvSpPr/>
          <p:nvPr/>
        </p:nvSpPr>
        <p:spPr>
          <a:xfrm>
            <a:off x="4500562" y="1643050"/>
            <a:ext cx="714380" cy="785818"/>
          </a:xfrm>
          <a:prstGeom prst="ellipse">
            <a:avLst/>
          </a:prstGeom>
          <a:noFill/>
          <a:ln w="381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4" name="3 Rectángulo redondeado"/>
          <p:cNvSpPr/>
          <p:nvPr/>
        </p:nvSpPr>
        <p:spPr>
          <a:xfrm>
            <a:off x="4429124" y="1285860"/>
            <a:ext cx="3000396" cy="3571900"/>
          </a:xfrm>
          <a:prstGeom prst="roundRect">
            <a:avLst/>
          </a:prstGeom>
          <a:noFill/>
          <a:ln w="5715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5" name="4 CuadroTexto"/>
          <p:cNvSpPr txBox="1"/>
          <p:nvPr/>
        </p:nvSpPr>
        <p:spPr>
          <a:xfrm>
            <a:off x="0" y="373543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Isla </a:t>
            </a:r>
            <a:r>
              <a:rPr lang="es-EC" sz="44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Dee</a:t>
            </a:r>
            <a:endParaRPr lang="es-EC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uario\Documents\Proyectos\Antártida\Imágenes\800px-Greenwich-Isla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58024"/>
            <a:ext cx="9144000" cy="5400000"/>
          </a:xfrm>
          <a:prstGeom prst="rect">
            <a:avLst/>
          </a:prstGeom>
          <a:noFill/>
        </p:spPr>
      </p:pic>
      <p:sp>
        <p:nvSpPr>
          <p:cNvPr id="3" name="2 Elipse"/>
          <p:cNvSpPr/>
          <p:nvPr/>
        </p:nvSpPr>
        <p:spPr>
          <a:xfrm>
            <a:off x="4786314" y="2928934"/>
            <a:ext cx="2143140" cy="1785950"/>
          </a:xfrm>
          <a:prstGeom prst="ellipse">
            <a:avLst/>
          </a:prstGeom>
          <a:noFill/>
          <a:ln w="381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4" name="3 Rectángulo redondeado"/>
          <p:cNvSpPr/>
          <p:nvPr/>
        </p:nvSpPr>
        <p:spPr>
          <a:xfrm>
            <a:off x="4429124" y="1285860"/>
            <a:ext cx="3000396" cy="3571900"/>
          </a:xfrm>
          <a:prstGeom prst="roundRect">
            <a:avLst/>
          </a:prstGeom>
          <a:noFill/>
          <a:ln w="5715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5" name="4 CuadroTexto"/>
          <p:cNvSpPr txBox="1"/>
          <p:nvPr/>
        </p:nvSpPr>
        <p:spPr>
          <a:xfrm>
            <a:off x="0" y="373543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Bahía Chile</a:t>
            </a:r>
            <a:endParaRPr lang="es-EC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uario\Documents\Proyectos\Antártida\Imágenes\800px-Greenwich-Isla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58024"/>
            <a:ext cx="9144000" cy="5400000"/>
          </a:xfrm>
          <a:prstGeom prst="rect">
            <a:avLst/>
          </a:prstGeom>
          <a:noFill/>
        </p:spPr>
      </p:pic>
      <p:sp>
        <p:nvSpPr>
          <p:cNvPr id="4" name="3 Rectángulo redondeado"/>
          <p:cNvSpPr/>
          <p:nvPr/>
        </p:nvSpPr>
        <p:spPr>
          <a:xfrm>
            <a:off x="4429124" y="1285860"/>
            <a:ext cx="3000396" cy="3571900"/>
          </a:xfrm>
          <a:prstGeom prst="roundRect">
            <a:avLst/>
          </a:prstGeom>
          <a:noFill/>
          <a:ln w="5715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5" name="4 CuadroTexto"/>
          <p:cNvSpPr txBox="1"/>
          <p:nvPr/>
        </p:nvSpPr>
        <p:spPr>
          <a:xfrm>
            <a:off x="0" y="373543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Otras localidades</a:t>
            </a:r>
            <a:endParaRPr lang="es-EC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16 Elipse"/>
          <p:cNvSpPr/>
          <p:nvPr/>
        </p:nvSpPr>
        <p:spPr>
          <a:xfrm>
            <a:off x="4572000" y="2357430"/>
            <a:ext cx="500066" cy="571504"/>
          </a:xfrm>
          <a:prstGeom prst="ellipse">
            <a:avLst/>
          </a:prstGeom>
          <a:noFill/>
          <a:ln w="381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8" name="17 CuadroTexto"/>
          <p:cNvSpPr txBox="1"/>
          <p:nvPr/>
        </p:nvSpPr>
        <p:spPr>
          <a:xfrm>
            <a:off x="214282" y="1619896"/>
            <a:ext cx="4572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FF00"/>
                </a:solidFill>
              </a:rPr>
              <a:t>Punta Ambato</a:t>
            </a:r>
            <a:endParaRPr lang="es-EC" sz="2800" b="1" dirty="0">
              <a:solidFill>
                <a:srgbClr val="FFFF00"/>
              </a:solidFill>
            </a:endParaRPr>
          </a:p>
        </p:txBody>
      </p:sp>
      <p:cxnSp>
        <p:nvCxnSpPr>
          <p:cNvPr id="19" name="18 Conector recto de flecha"/>
          <p:cNvCxnSpPr/>
          <p:nvPr/>
        </p:nvCxnSpPr>
        <p:spPr>
          <a:xfrm>
            <a:off x="2500298" y="1928802"/>
            <a:ext cx="2071702" cy="428628"/>
          </a:xfrm>
          <a:prstGeom prst="straightConnector1">
            <a:avLst/>
          </a:prstGeom>
          <a:ln w="38100" cap="rnd">
            <a:solidFill>
              <a:srgbClr val="FF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19 Elipse"/>
          <p:cNvSpPr/>
          <p:nvPr/>
        </p:nvSpPr>
        <p:spPr>
          <a:xfrm>
            <a:off x="5357818" y="1428736"/>
            <a:ext cx="500066" cy="571504"/>
          </a:xfrm>
          <a:prstGeom prst="ellipse">
            <a:avLst/>
          </a:prstGeom>
          <a:noFill/>
          <a:ln w="381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21" name="20 CuadroTexto"/>
          <p:cNvSpPr txBox="1"/>
          <p:nvPr/>
        </p:nvSpPr>
        <p:spPr>
          <a:xfrm>
            <a:off x="214282" y="1643050"/>
            <a:ext cx="4572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FF00"/>
                </a:solidFill>
              </a:rPr>
              <a:t>Isla Torre</a:t>
            </a:r>
            <a:endParaRPr lang="es-EC" sz="2800" b="1" dirty="0">
              <a:solidFill>
                <a:srgbClr val="FFFF00"/>
              </a:solidFill>
            </a:endParaRPr>
          </a:p>
        </p:txBody>
      </p:sp>
      <p:cxnSp>
        <p:nvCxnSpPr>
          <p:cNvPr id="22" name="21 Conector recto de flecha"/>
          <p:cNvCxnSpPr/>
          <p:nvPr/>
        </p:nvCxnSpPr>
        <p:spPr>
          <a:xfrm flipV="1">
            <a:off x="1928794" y="1714488"/>
            <a:ext cx="3429024" cy="142876"/>
          </a:xfrm>
          <a:prstGeom prst="straightConnector1">
            <a:avLst/>
          </a:prstGeom>
          <a:ln w="38100" cap="rnd">
            <a:solidFill>
              <a:srgbClr val="FF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23 Elipse"/>
          <p:cNvSpPr/>
          <p:nvPr/>
        </p:nvSpPr>
        <p:spPr>
          <a:xfrm>
            <a:off x="6786578" y="1285860"/>
            <a:ext cx="500066" cy="571504"/>
          </a:xfrm>
          <a:prstGeom prst="ellipse">
            <a:avLst/>
          </a:prstGeom>
          <a:noFill/>
          <a:ln w="381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25" name="24 CuadroTexto"/>
          <p:cNvSpPr txBox="1"/>
          <p:nvPr/>
        </p:nvSpPr>
        <p:spPr>
          <a:xfrm>
            <a:off x="214282" y="1643050"/>
            <a:ext cx="4572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FF00"/>
                </a:solidFill>
              </a:rPr>
              <a:t>Isla Robert, E. </a:t>
            </a:r>
            <a:r>
              <a:rPr lang="en-US" sz="2800" b="1" dirty="0" err="1" smtClean="0">
                <a:solidFill>
                  <a:srgbClr val="FFFF00"/>
                </a:solidFill>
              </a:rPr>
              <a:t>Risso</a:t>
            </a:r>
            <a:r>
              <a:rPr lang="en-US" sz="2800" b="1" dirty="0" smtClean="0">
                <a:solidFill>
                  <a:srgbClr val="FFFF00"/>
                </a:solidFill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</a:rPr>
              <a:t>Patrón</a:t>
            </a:r>
            <a:endParaRPr lang="es-EC" sz="2800" b="1" dirty="0">
              <a:solidFill>
                <a:srgbClr val="FFFF00"/>
              </a:solidFill>
            </a:endParaRPr>
          </a:p>
        </p:txBody>
      </p:sp>
      <p:cxnSp>
        <p:nvCxnSpPr>
          <p:cNvPr id="26" name="25 Conector recto de flecha"/>
          <p:cNvCxnSpPr/>
          <p:nvPr/>
        </p:nvCxnSpPr>
        <p:spPr>
          <a:xfrm flipV="1">
            <a:off x="4286248" y="1714488"/>
            <a:ext cx="2428892" cy="214314"/>
          </a:xfrm>
          <a:prstGeom prst="straightConnector1">
            <a:avLst/>
          </a:prstGeom>
          <a:ln w="38100" cap="rnd">
            <a:solidFill>
              <a:srgbClr val="FF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8" grpId="0"/>
      <p:bldP spid="18" grpId="1"/>
      <p:bldP spid="20" grpId="0" animBg="1"/>
      <p:bldP spid="20" grpId="1" animBg="1"/>
      <p:bldP spid="21" grpId="0"/>
      <p:bldP spid="21" grpId="1"/>
      <p:bldP spid="24" grpId="0" animBg="1"/>
      <p:bldP spid="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Métodos</a:t>
            </a:r>
            <a:endParaRPr lang="es-EC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1571612"/>
            <a:ext cx="8686800" cy="52863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EC" sz="4000" b="1" dirty="0" smtClean="0">
                <a:solidFill>
                  <a:srgbClr val="FFFF00"/>
                </a:solidFill>
              </a:rPr>
              <a:t>Proyecto para el período</a:t>
            </a:r>
          </a:p>
          <a:p>
            <a:pPr algn="ctr">
              <a:buNone/>
            </a:pPr>
            <a:r>
              <a:rPr lang="es-EC" sz="4000" b="1" dirty="0" smtClean="0">
                <a:solidFill>
                  <a:srgbClr val="FFFF00"/>
                </a:solidFill>
              </a:rPr>
              <a:t>2012-2014</a:t>
            </a:r>
          </a:p>
          <a:p>
            <a:pPr algn="just"/>
            <a:r>
              <a:rPr lang="es-EC" dirty="0" smtClean="0"/>
              <a:t>Trabajo de campo.</a:t>
            </a:r>
          </a:p>
          <a:p>
            <a:r>
              <a:rPr lang="es-EC" dirty="0" smtClean="0"/>
              <a:t>Análisis de oficina.</a:t>
            </a:r>
          </a:p>
          <a:p>
            <a:pPr algn="just"/>
            <a:r>
              <a:rPr lang="es-EC" dirty="0" smtClean="0"/>
              <a:t>Plan de conservación.</a:t>
            </a:r>
          </a:p>
        </p:txBody>
      </p:sp>
      <p:pic>
        <p:nvPicPr>
          <p:cNvPr id="5" name="Picture 2" descr="C:\Users\user\Desktop\Fotos\Antártida\Mamíferos marinos\Isla Torre\Leptonychotes weddelli DT [AQ Torre] 1202 (3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768" y="357166"/>
            <a:ext cx="1544583" cy="10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mph" presetSubtype="2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67E28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Métodos</a:t>
            </a:r>
            <a:endParaRPr lang="es-EC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1571612"/>
            <a:ext cx="8143932" cy="52863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EC" sz="4000" b="1" dirty="0" smtClean="0">
                <a:solidFill>
                  <a:srgbClr val="FFFF00"/>
                </a:solidFill>
              </a:rPr>
              <a:t>Trabajo de campo</a:t>
            </a:r>
          </a:p>
          <a:p>
            <a:r>
              <a:rPr lang="es-EC" dirty="0" smtClean="0"/>
              <a:t>Observación directa y conteo de individuos:</a:t>
            </a:r>
          </a:p>
          <a:p>
            <a:pPr lvl="1">
              <a:buFont typeface="Arial" pitchFamily="34" charset="0"/>
              <a:buChar char="•"/>
            </a:pPr>
            <a:r>
              <a:rPr lang="es-EC" dirty="0" smtClean="0"/>
              <a:t>Análisis de diversidad</a:t>
            </a:r>
          </a:p>
          <a:p>
            <a:pPr lvl="1">
              <a:buFont typeface="Arial" pitchFamily="34" charset="0"/>
              <a:buChar char="•"/>
            </a:pPr>
            <a:r>
              <a:rPr lang="es-EC" dirty="0" smtClean="0"/>
              <a:t>Análisis poblacional.</a:t>
            </a:r>
          </a:p>
          <a:p>
            <a:pPr lvl="1">
              <a:buFont typeface="Arial" pitchFamily="34" charset="0"/>
              <a:buChar char="•"/>
            </a:pPr>
            <a:r>
              <a:rPr lang="es-EC" dirty="0" smtClean="0"/>
              <a:t>Análisis de preferencia y disponibilidad de hábitat.</a:t>
            </a:r>
          </a:p>
          <a:p>
            <a:pPr lvl="1">
              <a:buFont typeface="Arial" pitchFamily="34" charset="0"/>
              <a:buChar char="•"/>
            </a:pPr>
            <a:r>
              <a:rPr lang="es-EC" dirty="0" err="1" smtClean="0"/>
              <a:t>Fotoidentificación</a:t>
            </a:r>
            <a:r>
              <a:rPr lang="es-EC" dirty="0" smtClean="0"/>
              <a:t> para seguimiento de individuos.</a:t>
            </a:r>
          </a:p>
          <a:p>
            <a:pPr lvl="1">
              <a:buFont typeface="Arial" pitchFamily="34" charset="0"/>
              <a:buChar char="•"/>
            </a:pPr>
            <a:r>
              <a:rPr lang="es-EC" dirty="0" smtClean="0"/>
              <a:t>Análisis de impactos y amenazas.</a:t>
            </a:r>
          </a:p>
        </p:txBody>
      </p:sp>
      <p:pic>
        <p:nvPicPr>
          <p:cNvPr id="4" name="Picture 2" descr="C:\Users\user\Desktop\Fotos\Antártida\Mamíferos marinos\Isla Torre\Leptonychotes weddelli DT [AQ Torre] 1202 (3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768" y="357166"/>
            <a:ext cx="1544583" cy="10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Métodos</a:t>
            </a:r>
            <a:endParaRPr lang="es-EC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1571612"/>
            <a:ext cx="8686800" cy="52863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EC" sz="4000" b="1" dirty="0" smtClean="0">
                <a:solidFill>
                  <a:srgbClr val="FFFF00"/>
                </a:solidFill>
              </a:rPr>
              <a:t>Proyecto para el período</a:t>
            </a:r>
          </a:p>
          <a:p>
            <a:pPr algn="ctr">
              <a:buNone/>
            </a:pPr>
            <a:r>
              <a:rPr lang="es-EC" sz="4000" b="1" dirty="0" smtClean="0">
                <a:solidFill>
                  <a:srgbClr val="FFFF00"/>
                </a:solidFill>
              </a:rPr>
              <a:t>2012-2014</a:t>
            </a:r>
          </a:p>
          <a:p>
            <a:pPr algn="just"/>
            <a:r>
              <a:rPr lang="es-EC" dirty="0" smtClean="0"/>
              <a:t>Trabajo de campo.</a:t>
            </a:r>
          </a:p>
          <a:p>
            <a:r>
              <a:rPr lang="es-EC" dirty="0" smtClean="0"/>
              <a:t>Análisis de oficina.</a:t>
            </a:r>
          </a:p>
          <a:p>
            <a:pPr algn="just"/>
            <a:r>
              <a:rPr lang="es-EC" dirty="0" smtClean="0"/>
              <a:t>Plan de conservación.</a:t>
            </a:r>
          </a:p>
        </p:txBody>
      </p:sp>
      <p:pic>
        <p:nvPicPr>
          <p:cNvPr id="5" name="Picture 2" descr="C:\Users\user\Desktop\Fotos\Antártida\Mamíferos marinos\Isla Torre\Leptonychotes weddelli DT [AQ Torre] 1202 (3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768" y="357166"/>
            <a:ext cx="1544583" cy="10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67E28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Métodos</a:t>
            </a:r>
            <a:endParaRPr lang="es-EC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50006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EC" sz="4000" b="1" dirty="0" smtClean="0">
                <a:solidFill>
                  <a:srgbClr val="FFFF00"/>
                </a:solidFill>
              </a:rPr>
              <a:t>Análisis de oficina</a:t>
            </a:r>
          </a:p>
          <a:p>
            <a:pPr algn="ctr">
              <a:buNone/>
            </a:pPr>
            <a:r>
              <a:rPr lang="es-EC" sz="4000" b="1" dirty="0" smtClean="0">
                <a:solidFill>
                  <a:srgbClr val="FFFF00"/>
                </a:solidFill>
              </a:rPr>
              <a:t>(proyecciones y </a:t>
            </a:r>
            <a:r>
              <a:rPr lang="es-EC" sz="4000" b="1" dirty="0" err="1" smtClean="0">
                <a:solidFill>
                  <a:srgbClr val="FFFF00"/>
                </a:solidFill>
              </a:rPr>
              <a:t>modelamientos</a:t>
            </a:r>
            <a:r>
              <a:rPr lang="es-EC" sz="4000" b="1" dirty="0" smtClean="0">
                <a:solidFill>
                  <a:srgbClr val="FFFF00"/>
                </a:solidFill>
              </a:rPr>
              <a:t>)</a:t>
            </a:r>
          </a:p>
          <a:p>
            <a:r>
              <a:rPr lang="es-EC" dirty="0" smtClean="0"/>
              <a:t>Análisis de datos y mapas con información:</a:t>
            </a:r>
          </a:p>
          <a:p>
            <a:pPr lvl="1">
              <a:buFont typeface="Arial" pitchFamily="34" charset="0"/>
              <a:buChar char="•"/>
            </a:pPr>
            <a:r>
              <a:rPr lang="es-EC" dirty="0" smtClean="0"/>
              <a:t>Geográfica.</a:t>
            </a:r>
          </a:p>
          <a:p>
            <a:pPr lvl="1">
              <a:buFont typeface="Arial" pitchFamily="34" charset="0"/>
              <a:buChar char="•"/>
            </a:pPr>
            <a:r>
              <a:rPr lang="es-EC" dirty="0" smtClean="0"/>
              <a:t>Climatológica.</a:t>
            </a:r>
          </a:p>
          <a:p>
            <a:pPr lvl="1">
              <a:buFont typeface="Arial" pitchFamily="34" charset="0"/>
              <a:buChar char="•"/>
            </a:pPr>
            <a:r>
              <a:rPr lang="es-EC" dirty="0" smtClean="0"/>
              <a:t>Oceanográfica.</a:t>
            </a:r>
          </a:p>
        </p:txBody>
      </p:sp>
      <p:pic>
        <p:nvPicPr>
          <p:cNvPr id="4" name="Picture 2" descr="C:\Users\user\Desktop\Fotos\Antártida\Mamíferos marinos\Isla Torre\Leptonychotes weddelli DT [AQ Torre] 1202 (3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768" y="357166"/>
            <a:ext cx="1544583" cy="10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Métodos</a:t>
            </a:r>
            <a:endParaRPr lang="es-EC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50006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EC" sz="4000" b="1" dirty="0" smtClean="0">
                <a:solidFill>
                  <a:srgbClr val="FFFF00"/>
                </a:solidFill>
              </a:rPr>
              <a:t>Análisis de oficina</a:t>
            </a:r>
          </a:p>
          <a:p>
            <a:pPr algn="ctr">
              <a:buNone/>
            </a:pPr>
            <a:r>
              <a:rPr lang="es-EC" sz="4000" b="1" dirty="0" smtClean="0">
                <a:solidFill>
                  <a:srgbClr val="FFFF00"/>
                </a:solidFill>
              </a:rPr>
              <a:t>(proyecciones y </a:t>
            </a:r>
            <a:r>
              <a:rPr lang="es-EC" sz="4000" b="1" dirty="0" err="1" smtClean="0">
                <a:solidFill>
                  <a:srgbClr val="FFFF00"/>
                </a:solidFill>
              </a:rPr>
              <a:t>modelamientos</a:t>
            </a:r>
            <a:r>
              <a:rPr lang="es-EC" sz="4000" b="1" dirty="0" smtClean="0">
                <a:solidFill>
                  <a:srgbClr val="FFFF00"/>
                </a:solidFill>
              </a:rPr>
              <a:t>)</a:t>
            </a:r>
          </a:p>
          <a:p>
            <a:r>
              <a:rPr lang="es-EC" dirty="0" smtClean="0"/>
              <a:t>Análisis de sensibilidad ambiental:</a:t>
            </a:r>
          </a:p>
          <a:p>
            <a:pPr lvl="1">
              <a:buFont typeface="Arial" pitchFamily="34" charset="0"/>
              <a:buChar char="•"/>
            </a:pPr>
            <a:r>
              <a:rPr lang="es-EC" dirty="0" smtClean="0"/>
              <a:t>Amenazas e impactos.</a:t>
            </a:r>
          </a:p>
          <a:p>
            <a:pPr lvl="1">
              <a:buFont typeface="Arial" pitchFamily="34" charset="0"/>
              <a:buChar char="•"/>
            </a:pPr>
            <a:r>
              <a:rPr lang="es-EC" dirty="0" smtClean="0"/>
              <a:t>Estado de conservación.</a:t>
            </a:r>
          </a:p>
        </p:txBody>
      </p:sp>
      <p:pic>
        <p:nvPicPr>
          <p:cNvPr id="4" name="Picture 2" descr="C:\Users\user\Desktop\Fotos\Antártida\Mamíferos marinos\Isla Torre\Leptonychotes weddelli DT [AQ Torre] 1202 (3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768" y="357166"/>
            <a:ext cx="1544583" cy="10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Métodos</a:t>
            </a:r>
            <a:endParaRPr lang="es-EC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1571612"/>
            <a:ext cx="8686800" cy="52863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EC" sz="4000" b="1" dirty="0" smtClean="0">
                <a:solidFill>
                  <a:srgbClr val="FFFF00"/>
                </a:solidFill>
              </a:rPr>
              <a:t>Proyecto para el período</a:t>
            </a:r>
          </a:p>
          <a:p>
            <a:pPr algn="ctr">
              <a:buNone/>
            </a:pPr>
            <a:r>
              <a:rPr lang="es-EC" sz="4000" b="1" dirty="0" smtClean="0">
                <a:solidFill>
                  <a:srgbClr val="FFFF00"/>
                </a:solidFill>
              </a:rPr>
              <a:t>2012-2014</a:t>
            </a:r>
          </a:p>
          <a:p>
            <a:pPr algn="just"/>
            <a:r>
              <a:rPr lang="es-EC" dirty="0" smtClean="0"/>
              <a:t>Trabajo de campo.</a:t>
            </a:r>
          </a:p>
          <a:p>
            <a:r>
              <a:rPr lang="es-EC" dirty="0" smtClean="0"/>
              <a:t>Análisis de oficina.</a:t>
            </a:r>
          </a:p>
          <a:p>
            <a:pPr algn="just"/>
            <a:r>
              <a:rPr lang="es-EC" dirty="0" smtClean="0"/>
              <a:t>Plan de conservación.</a:t>
            </a:r>
          </a:p>
        </p:txBody>
      </p:sp>
      <p:pic>
        <p:nvPicPr>
          <p:cNvPr id="5" name="Picture 2" descr="C:\Users\user\Desktop\Fotos\Antártida\Mamíferos marinos\Isla Torre\Leptonychotes weddelli DT [AQ Torre] 1202 (3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768" y="357166"/>
            <a:ext cx="1544583" cy="10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67E28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Métodos</a:t>
            </a:r>
            <a:endParaRPr lang="es-EC" dirty="0">
              <a:solidFill>
                <a:srgbClr val="FFFF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algn="ctr">
              <a:buNone/>
            </a:pPr>
            <a:r>
              <a:rPr lang="es-EC" sz="4000" b="1" dirty="0" smtClean="0">
                <a:solidFill>
                  <a:srgbClr val="FFFF00"/>
                </a:solidFill>
              </a:rPr>
              <a:t>Plan de conservación</a:t>
            </a:r>
          </a:p>
          <a:p>
            <a:r>
              <a:rPr lang="es-EC" dirty="0" smtClean="0"/>
              <a:t>Línea base sobre el estado poblacional de los pinnípedos en el área de estudio.</a:t>
            </a:r>
          </a:p>
          <a:p>
            <a:r>
              <a:rPr lang="es-EC" dirty="0" smtClean="0"/>
              <a:t>Determinación de áreas importantes para la conservación de las poblaciones de pinnípedos.</a:t>
            </a:r>
          </a:p>
          <a:p>
            <a:r>
              <a:rPr lang="es-EC" dirty="0" smtClean="0"/>
              <a:t>Procedimientos a seguir para un manejo y monitoreo ambiental a largo plazo.</a:t>
            </a:r>
          </a:p>
        </p:txBody>
      </p:sp>
      <p:pic>
        <p:nvPicPr>
          <p:cNvPr id="4" name="Picture 2" descr="C:\Users\user\Desktop\Fotos\Antártida\Mamíferos marinos\Isla Torre\Leptonychotes weddelli DT [AQ Torre] 1202 (3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768" y="357166"/>
            <a:ext cx="1544583" cy="10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Antecedentes</a:t>
            </a:r>
            <a:endParaRPr lang="es-EC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89119"/>
            <a:ext cx="8229600" cy="5168881"/>
          </a:xfrm>
        </p:spPr>
        <p:txBody>
          <a:bodyPr>
            <a:normAutofit/>
          </a:bodyPr>
          <a:lstStyle/>
          <a:p>
            <a:r>
              <a:rPr lang="es-EC" dirty="0" smtClean="0"/>
              <a:t>Entre 2010 y 2011 (XIV y XV Expediciones) se realizó un estudio preliminar sobre la diversidad de mamíferos marinos presente en el área de influencia de la Estación Pedro Vicente Maldonado.</a:t>
            </a:r>
          </a:p>
          <a:p>
            <a:r>
              <a:rPr lang="es-EC" dirty="0" smtClean="0"/>
              <a:t>Se registró la presencia de nueve especies de mamíferos en </a:t>
            </a:r>
            <a:r>
              <a:rPr lang="es-EC" u="sng" dirty="0" smtClean="0"/>
              <a:t>680</a:t>
            </a:r>
            <a:r>
              <a:rPr lang="es-EC" dirty="0" smtClean="0"/>
              <a:t> avistamientos.</a:t>
            </a:r>
          </a:p>
          <a:p>
            <a:r>
              <a:rPr lang="es-EC" dirty="0" smtClean="0"/>
              <a:t>Un </a:t>
            </a:r>
            <a:r>
              <a:rPr lang="es-EC" u="sng" dirty="0" smtClean="0"/>
              <a:t>99%</a:t>
            </a:r>
            <a:r>
              <a:rPr lang="es-EC" dirty="0" smtClean="0"/>
              <a:t> corresponden a pinnípedos (lobos marinos, focas y elefantes marinos). </a:t>
            </a:r>
          </a:p>
        </p:txBody>
      </p:sp>
      <p:pic>
        <p:nvPicPr>
          <p:cNvPr id="4" name="Picture 2" descr="C:\Users\user\Desktop\Fotos\Antártida\Mamíferos marinos\Isla Torre\Leptonychotes weddelli DT [AQ Torre] 1202 (3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768" y="357166"/>
            <a:ext cx="1544583" cy="10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>
                <a:solidFill>
                  <a:srgbClr val="FFFF00"/>
                </a:solidFill>
              </a:rPr>
              <a:t>Métodos</a:t>
            </a:r>
            <a:endParaRPr lang="es-EC" b="1" dirty="0">
              <a:solidFill>
                <a:srgbClr val="FFFF00"/>
              </a:solidFill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827567"/>
              </p:ext>
            </p:extLst>
          </p:nvPr>
        </p:nvGraphicFramePr>
        <p:xfrm>
          <a:off x="497949" y="2324459"/>
          <a:ext cx="8217455" cy="39620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4322"/>
                <a:gridCol w="1444053"/>
                <a:gridCol w="1873377"/>
                <a:gridCol w="1478725"/>
                <a:gridCol w="1356978"/>
              </a:tblGrid>
              <a:tr h="461599">
                <a:tc>
                  <a:txBody>
                    <a:bodyPr/>
                    <a:lstStyle/>
                    <a:p>
                      <a:pPr algn="ctr"/>
                      <a:r>
                        <a:rPr lang="es-EC" sz="2200" noProof="0" dirty="0" smtClean="0">
                          <a:solidFill>
                            <a:srgbClr val="FFFF00"/>
                          </a:solidFill>
                        </a:rPr>
                        <a:t>Localidad</a:t>
                      </a:r>
                      <a:endParaRPr lang="es-EC" sz="2200" noProof="0" dirty="0">
                        <a:solidFill>
                          <a:srgbClr val="FFFF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sz="2200" noProof="0" dirty="0" smtClean="0">
                          <a:solidFill>
                            <a:srgbClr val="FFFF00"/>
                          </a:solidFill>
                        </a:rPr>
                        <a:t>No. de trayectos</a:t>
                      </a:r>
                      <a:endParaRPr lang="es-EC" sz="2200" noProof="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sz="2200" noProof="0" dirty="0" smtClean="0">
                          <a:solidFill>
                            <a:srgbClr val="FFFF00"/>
                          </a:solidFill>
                        </a:rPr>
                        <a:t>No. de repeticiones</a:t>
                      </a:r>
                      <a:endParaRPr lang="es-EC" sz="2200" noProof="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sz="2200" noProof="0" dirty="0" smtClean="0">
                          <a:solidFill>
                            <a:srgbClr val="FFFF00"/>
                          </a:solidFill>
                        </a:rPr>
                        <a:t>Km /</a:t>
                      </a:r>
                      <a:r>
                        <a:rPr lang="es-EC" sz="2200" baseline="0" noProof="0" dirty="0" smtClean="0">
                          <a:solidFill>
                            <a:srgbClr val="FFFF00"/>
                          </a:solidFill>
                        </a:rPr>
                        <a:t> estudiado</a:t>
                      </a:r>
                      <a:endParaRPr lang="es-EC" sz="2200" noProof="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sz="2200" noProof="0" dirty="0" smtClean="0">
                          <a:solidFill>
                            <a:srgbClr val="FFFF00"/>
                          </a:solidFill>
                        </a:rPr>
                        <a:t>Horas / esfuerzo</a:t>
                      </a:r>
                      <a:endParaRPr lang="es-EC" sz="2200" noProof="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462924">
                <a:tc>
                  <a:txBody>
                    <a:bodyPr/>
                    <a:lstStyle/>
                    <a:p>
                      <a:r>
                        <a:rPr lang="en-US" sz="2200" dirty="0" err="1" smtClean="0"/>
                        <a:t>Barrientos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45148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  <a:latin typeface="+mj-lt"/>
                          <a:ea typeface="Times New Roman"/>
                        </a:rPr>
                        <a:t>3</a:t>
                      </a:r>
                      <a:endParaRPr lang="es-ES" sz="22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6609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  <a:latin typeface="+mj-lt"/>
                          <a:ea typeface="Times New Roman"/>
                        </a:rPr>
                        <a:t>3</a:t>
                      </a:r>
                      <a:endParaRPr lang="es-ES" sz="2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1148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  <a:latin typeface="+mj-lt"/>
                          <a:ea typeface="Times New Roman"/>
                        </a:rPr>
                        <a:t>15</a:t>
                      </a:r>
                      <a:endParaRPr lang="es-ES" sz="2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9116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  <a:latin typeface="+mj-lt"/>
                          <a:ea typeface="Times New Roman"/>
                        </a:rPr>
                        <a:t>9</a:t>
                      </a:r>
                      <a:endParaRPr lang="es-ES" sz="2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8150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Dee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45148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  <a:latin typeface="+mj-lt"/>
                          <a:ea typeface="Times New Roman"/>
                        </a:rPr>
                        <a:t>2</a:t>
                      </a:r>
                      <a:endParaRPr lang="es-ES" sz="2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6609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  <a:latin typeface="+mj-lt"/>
                          <a:ea typeface="Times New Roman"/>
                        </a:rPr>
                        <a:t>3</a:t>
                      </a:r>
                      <a:endParaRPr lang="es-ES" sz="22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1148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  <a:latin typeface="+mj-lt"/>
                          <a:ea typeface="Times New Roman"/>
                        </a:rPr>
                        <a:t>6</a:t>
                      </a:r>
                      <a:endParaRPr lang="es-ES" sz="2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9116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  <a:latin typeface="+mj-lt"/>
                          <a:ea typeface="Times New Roman"/>
                        </a:rPr>
                        <a:t>9</a:t>
                      </a:r>
                      <a:endParaRPr lang="es-ES" sz="2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91496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Greenwich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45148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  <a:latin typeface="+mj-lt"/>
                          <a:ea typeface="Times New Roman"/>
                        </a:rPr>
                        <a:t>4</a:t>
                      </a:r>
                      <a:endParaRPr lang="es-ES" sz="2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6609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  <a:latin typeface="+mj-lt"/>
                          <a:ea typeface="Times New Roman"/>
                        </a:rPr>
                        <a:t>17</a:t>
                      </a:r>
                      <a:endParaRPr lang="es-ES" sz="22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1148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  <a:latin typeface="+mj-lt"/>
                          <a:ea typeface="Times New Roman"/>
                        </a:rPr>
                        <a:t>19</a:t>
                      </a:r>
                      <a:endParaRPr lang="es-ES" sz="2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9116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  <a:latin typeface="+mj-lt"/>
                          <a:ea typeface="Times New Roman"/>
                        </a:rPr>
                        <a:t>19</a:t>
                      </a:r>
                      <a:endParaRPr lang="es-ES" sz="2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61599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Robert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45148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  <a:latin typeface="+mj-lt"/>
                          <a:ea typeface="Times New Roman"/>
                        </a:rPr>
                        <a:t>1</a:t>
                      </a:r>
                      <a:endParaRPr lang="es-ES" sz="2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6609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  <a:latin typeface="+mj-lt"/>
                          <a:ea typeface="Times New Roman"/>
                        </a:rPr>
                        <a:t>1</a:t>
                      </a:r>
                      <a:endParaRPr lang="es-ES" sz="22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1148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  <a:latin typeface="+mj-lt"/>
                          <a:ea typeface="Times New Roman"/>
                        </a:rPr>
                        <a:t>3</a:t>
                      </a:r>
                      <a:endParaRPr lang="es-ES" sz="22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9116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  <a:latin typeface="+mj-lt"/>
                          <a:ea typeface="Times New Roman"/>
                        </a:rPr>
                        <a:t>4</a:t>
                      </a:r>
                      <a:endParaRPr lang="es-ES" sz="2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61599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Torre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45148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  <a:latin typeface="+mj-lt"/>
                          <a:ea typeface="Times New Roman"/>
                        </a:rPr>
                        <a:t>2</a:t>
                      </a:r>
                      <a:endParaRPr lang="es-ES" sz="2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6609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  <a:latin typeface="+mj-lt"/>
                          <a:ea typeface="Times New Roman"/>
                        </a:rPr>
                        <a:t>1</a:t>
                      </a:r>
                      <a:endParaRPr lang="es-ES" sz="2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1148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  <a:latin typeface="+mj-lt"/>
                          <a:ea typeface="Times New Roman"/>
                        </a:rPr>
                        <a:t>3</a:t>
                      </a:r>
                      <a:endParaRPr lang="es-ES" sz="2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9116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  <a:latin typeface="+mj-lt"/>
                          <a:ea typeface="Times New Roman"/>
                        </a:rPr>
                        <a:t>4</a:t>
                      </a:r>
                      <a:endParaRPr lang="es-ES" sz="2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34124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Bahía Chile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45148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  <a:latin typeface="+mj-lt"/>
                          <a:ea typeface="Times New Roman"/>
                        </a:rPr>
                        <a:t>1</a:t>
                      </a:r>
                      <a:endParaRPr lang="es-ES" sz="2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6609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  <a:latin typeface="+mj-lt"/>
                          <a:ea typeface="Times New Roman"/>
                        </a:rPr>
                        <a:t>1</a:t>
                      </a:r>
                      <a:endParaRPr lang="es-ES" sz="2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1148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  <a:latin typeface="+mj-lt"/>
                          <a:ea typeface="Times New Roman"/>
                        </a:rPr>
                        <a:t>15</a:t>
                      </a:r>
                      <a:endParaRPr lang="es-ES" sz="22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9116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  <a:latin typeface="+mj-lt"/>
                          <a:ea typeface="Times New Roman"/>
                        </a:rPr>
                        <a:t>3</a:t>
                      </a:r>
                      <a:endParaRPr lang="es-ES" sz="2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61599"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 smtClean="0"/>
                        <a:t>Total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45148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effectLst/>
                          <a:latin typeface="+mj-lt"/>
                          <a:ea typeface="Times New Roman"/>
                        </a:rPr>
                        <a:t>13</a:t>
                      </a:r>
                      <a:endParaRPr lang="es-ES" sz="2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6609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effectLst/>
                          <a:latin typeface="+mj-lt"/>
                          <a:ea typeface="Times New Roman"/>
                        </a:rPr>
                        <a:t>28</a:t>
                      </a:r>
                      <a:endParaRPr lang="es-ES" sz="2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41148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effectLst/>
                          <a:latin typeface="+mj-lt"/>
                          <a:ea typeface="Times New Roman"/>
                        </a:rPr>
                        <a:t>61</a:t>
                      </a:r>
                      <a:endParaRPr lang="es-ES" sz="2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9116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="1" dirty="0">
                          <a:effectLst/>
                          <a:latin typeface="+mj-lt"/>
                          <a:ea typeface="Times New Roman"/>
                        </a:rPr>
                        <a:t>48</a:t>
                      </a:r>
                      <a:endParaRPr lang="es-ES" sz="22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8 CuadroTexto"/>
          <p:cNvSpPr txBox="1"/>
          <p:nvPr/>
        </p:nvSpPr>
        <p:spPr>
          <a:xfrm>
            <a:off x="0" y="143523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4000" b="1" dirty="0" smtClean="0">
                <a:solidFill>
                  <a:srgbClr val="FFFF00"/>
                </a:solidFill>
              </a:rPr>
              <a:t>Trabajo de campo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4499992" y="6395230"/>
            <a:ext cx="419975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C" sz="2000" b="1" dirty="0" smtClean="0">
                <a:solidFill>
                  <a:srgbClr val="FFFF00"/>
                </a:solidFill>
              </a:rPr>
              <a:t>Enero 2014</a:t>
            </a:r>
            <a:endParaRPr lang="es-EC" sz="2000" b="1" dirty="0" smtClean="0">
              <a:solidFill>
                <a:srgbClr val="FFFF00"/>
              </a:solidFill>
            </a:endParaRPr>
          </a:p>
          <a:p>
            <a:endParaRPr lang="es-EC" dirty="0"/>
          </a:p>
        </p:txBody>
      </p:sp>
      <p:pic>
        <p:nvPicPr>
          <p:cNvPr id="10" name="Picture 2" descr="C:\Users\user\Desktop\Fotos\Antártida\Mamíferos marinos\Isla Torre\Leptonychotes weddelli DT [AQ Torre] 1202 (3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768" y="357166"/>
            <a:ext cx="1544583" cy="10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Fotos\Antártida\Mamíferos marinos\Isla Barrientos\Mirounga leonina DT [AQ Barrientos] 1202 (38).JPG"/>
          <p:cNvPicPr>
            <a:picLocks noChangeAspect="1" noChangeArrowheads="1"/>
          </p:cNvPicPr>
          <p:nvPr/>
        </p:nvPicPr>
        <p:blipFill>
          <a:blip r:embed="rId2" cstate="screen">
            <a:lum contrast="20000"/>
          </a:blip>
          <a:srcRect/>
          <a:stretch>
            <a:fillRect/>
          </a:stretch>
        </p:blipFill>
        <p:spPr bwMode="auto">
          <a:xfrm>
            <a:off x="0" y="1285860"/>
            <a:ext cx="9144000" cy="5572140"/>
          </a:xfrm>
          <a:prstGeom prst="rect">
            <a:avLst/>
          </a:prstGeom>
          <a:noFill/>
        </p:spPr>
      </p:pic>
      <p:sp>
        <p:nvSpPr>
          <p:cNvPr id="3" name="1 Título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Resultados</a:t>
            </a:r>
            <a:endParaRPr kumimoji="0" lang="es-EC" sz="4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s-EC" b="1" dirty="0" smtClean="0">
                <a:solidFill>
                  <a:srgbClr val="FFFF00"/>
                </a:solidFill>
              </a:rPr>
              <a:t>Resultados</a:t>
            </a:r>
            <a:endParaRPr lang="es-EC" dirty="0">
              <a:solidFill>
                <a:srgbClr val="FFFF00"/>
              </a:solidFill>
            </a:endParaRPr>
          </a:p>
        </p:txBody>
      </p:sp>
      <p:pic>
        <p:nvPicPr>
          <p:cNvPr id="4" name="Picture 2" descr="C:\Users\user\Desktop\Fotos\Antártida\Mamíferos marinos\Isla Barrientos\Mirounga leonina DT [AQ Barrientos] 1202 (38).JPG"/>
          <p:cNvPicPr>
            <a:picLocks noChangeAspect="1" noChangeArrowheads="1"/>
          </p:cNvPicPr>
          <p:nvPr/>
        </p:nvPicPr>
        <p:blipFill>
          <a:blip r:embed="rId2" cstate="screen">
            <a:lum contrast="20000"/>
          </a:blip>
          <a:srcRect/>
          <a:stretch>
            <a:fillRect/>
          </a:stretch>
        </p:blipFill>
        <p:spPr bwMode="auto">
          <a:xfrm flipH="1">
            <a:off x="7143800" y="428604"/>
            <a:ext cx="1571604" cy="10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7" name="6 Gráfico"/>
          <p:cNvGraphicFramePr/>
          <p:nvPr>
            <p:extLst>
              <p:ext uri="{D42A27DB-BD31-4B8C-83A1-F6EECF244321}">
                <p14:modId xmlns:p14="http://schemas.microsoft.com/office/powerpoint/2010/main" val="1994390011"/>
              </p:ext>
            </p:extLst>
          </p:nvPr>
        </p:nvGraphicFramePr>
        <p:xfrm>
          <a:off x="566777" y="1881783"/>
          <a:ext cx="8148627" cy="44634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1465965" y="1643050"/>
            <a:ext cx="1104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sz="2400" dirty="0" smtClean="0"/>
              <a:t>n = </a:t>
            </a:r>
            <a:r>
              <a:rPr lang="es-EC" sz="2400" dirty="0" smtClean="0"/>
              <a:t>708</a:t>
            </a:r>
            <a:endParaRPr lang="es-EC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>
                <a:solidFill>
                  <a:srgbClr val="FFFF00"/>
                </a:solidFill>
              </a:rPr>
              <a:t>Resultados</a:t>
            </a:r>
            <a:endParaRPr lang="es-EC" b="1" dirty="0">
              <a:solidFill>
                <a:srgbClr val="FFFF00"/>
              </a:solidFill>
            </a:endParaRPr>
          </a:p>
        </p:txBody>
      </p:sp>
      <p:pic>
        <p:nvPicPr>
          <p:cNvPr id="5" name="Picture 2" descr="C:\Users\user\Desktop\Fotos\Antártida\Mamíferos marinos\Isla Barrientos\Mirounga leonina DT [AQ Barrientos] 1202 (38).JPG"/>
          <p:cNvPicPr>
            <a:picLocks noChangeAspect="1" noChangeArrowheads="1"/>
          </p:cNvPicPr>
          <p:nvPr/>
        </p:nvPicPr>
        <p:blipFill>
          <a:blip r:embed="rId2" cstate="screen">
            <a:lum contrast="20000"/>
          </a:blip>
          <a:srcRect/>
          <a:stretch>
            <a:fillRect/>
          </a:stretch>
        </p:blipFill>
        <p:spPr bwMode="auto">
          <a:xfrm flipH="1">
            <a:off x="7143800" y="428604"/>
            <a:ext cx="1571604" cy="10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6" name="5 Gráfico"/>
          <p:cNvGraphicFramePr/>
          <p:nvPr>
            <p:extLst>
              <p:ext uri="{D42A27DB-BD31-4B8C-83A1-F6EECF244321}">
                <p14:modId xmlns:p14="http://schemas.microsoft.com/office/powerpoint/2010/main" val="1460917886"/>
              </p:ext>
            </p:extLst>
          </p:nvPr>
        </p:nvGraphicFramePr>
        <p:xfrm>
          <a:off x="251520" y="1772816"/>
          <a:ext cx="8463883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1465965" y="1556792"/>
            <a:ext cx="1104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sz="2400" dirty="0" smtClean="0"/>
              <a:t>n = </a:t>
            </a:r>
            <a:r>
              <a:rPr lang="es-EC" sz="2400" dirty="0" smtClean="0"/>
              <a:t>708</a:t>
            </a:r>
            <a:endParaRPr lang="es-EC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28612"/>
            <a:ext cx="8229600" cy="1143000"/>
          </a:xfrm>
        </p:spPr>
        <p:txBody>
          <a:bodyPr>
            <a:normAutofit/>
          </a:bodyPr>
          <a:lstStyle/>
          <a:p>
            <a:r>
              <a:rPr lang="es-EC" b="1" dirty="0" smtClean="0">
                <a:solidFill>
                  <a:srgbClr val="FFFF00"/>
                </a:solidFill>
              </a:rPr>
              <a:t>Elefante marino</a:t>
            </a:r>
            <a:endParaRPr lang="es-EC" b="1" u="sng" dirty="0">
              <a:solidFill>
                <a:srgbClr val="FFFF0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5286380" y="6286520"/>
            <a:ext cx="24060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sz="2400" b="1" dirty="0"/>
              <a:t> </a:t>
            </a:r>
            <a:r>
              <a:rPr lang="es-EC" sz="2400" b="1" dirty="0" smtClean="0"/>
              <a:t>Familia </a:t>
            </a:r>
            <a:r>
              <a:rPr lang="es-EC" sz="2400" b="1" dirty="0" err="1" smtClean="0"/>
              <a:t>Phocidae</a:t>
            </a:r>
            <a:endParaRPr lang="es-EC" sz="2400" b="1" dirty="0" smtClean="0"/>
          </a:p>
        </p:txBody>
      </p:sp>
      <p:sp>
        <p:nvSpPr>
          <p:cNvPr id="7" name="6 Rectángulo"/>
          <p:cNvSpPr/>
          <p:nvPr/>
        </p:nvSpPr>
        <p:spPr>
          <a:xfrm>
            <a:off x="4568953" y="1357298"/>
            <a:ext cx="30748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C" sz="2800" b="1" dirty="0" smtClean="0">
                <a:solidFill>
                  <a:srgbClr val="FFFF00"/>
                </a:solidFill>
              </a:rPr>
              <a:t>(</a:t>
            </a:r>
            <a:r>
              <a:rPr lang="es-EC" sz="2800" b="1" i="1" dirty="0" err="1" smtClean="0">
                <a:solidFill>
                  <a:srgbClr val="FFFF00"/>
                </a:solidFill>
              </a:rPr>
              <a:t>Mirounga</a:t>
            </a:r>
            <a:r>
              <a:rPr lang="es-EC" sz="2800" b="1" i="1" dirty="0" smtClean="0">
                <a:solidFill>
                  <a:srgbClr val="FFFF00"/>
                </a:solidFill>
              </a:rPr>
              <a:t> leonina</a:t>
            </a:r>
            <a:r>
              <a:rPr lang="es-EC" sz="2800" b="1" dirty="0" smtClean="0">
                <a:solidFill>
                  <a:srgbClr val="FFFF00"/>
                </a:solidFill>
              </a:rPr>
              <a:t>)</a:t>
            </a:r>
            <a:endParaRPr lang="es-EC" sz="2800" dirty="0">
              <a:solidFill>
                <a:srgbClr val="FFFF00"/>
              </a:solidFill>
            </a:endParaRPr>
          </a:p>
        </p:txBody>
      </p:sp>
      <p:pic>
        <p:nvPicPr>
          <p:cNvPr id="8" name="Picture 3" descr="C:\Users\user\Desktop\Fotos\Antártida\Mamíferos marinos\Isla Barrientos\Mirounga leonina DT [AQ Barrientos] 1202 (16).JPG"/>
          <p:cNvPicPr>
            <a:picLocks noChangeAspect="1" noChangeArrowheads="1"/>
          </p:cNvPicPr>
          <p:nvPr/>
        </p:nvPicPr>
        <p:blipFill>
          <a:blip r:embed="rId2" cstate="screen">
            <a:lum contrast="20000"/>
          </a:blip>
          <a:srcRect/>
          <a:stretch>
            <a:fillRect/>
          </a:stretch>
        </p:blipFill>
        <p:spPr bwMode="auto">
          <a:xfrm>
            <a:off x="1643042" y="2071678"/>
            <a:ext cx="5994923" cy="401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7148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s-EC" sz="4900" b="1" i="1" dirty="0" err="1" smtClean="0">
                <a:solidFill>
                  <a:srgbClr val="FFFF00"/>
                </a:solidFill>
              </a:rPr>
              <a:t>Mirounga</a:t>
            </a:r>
            <a:r>
              <a:rPr lang="es-EC" sz="4900" b="1" i="1" dirty="0" smtClean="0">
                <a:solidFill>
                  <a:srgbClr val="FFFF00"/>
                </a:solidFill>
              </a:rPr>
              <a:t> leonina</a:t>
            </a:r>
            <a:r>
              <a:rPr lang="es-EC" b="1" i="1" dirty="0" smtClean="0">
                <a:solidFill>
                  <a:srgbClr val="FFFF00"/>
                </a:solidFill>
              </a:rPr>
              <a:t/>
            </a:r>
            <a:br>
              <a:rPr lang="es-EC" b="1" i="1" dirty="0" smtClean="0">
                <a:solidFill>
                  <a:srgbClr val="FFFF00"/>
                </a:solidFill>
              </a:rPr>
            </a:br>
            <a:r>
              <a:rPr lang="es-EC" sz="3600" b="1" dirty="0" smtClean="0">
                <a:solidFill>
                  <a:srgbClr val="FFFF00"/>
                </a:solidFill>
              </a:rPr>
              <a:t>Elefante marino</a:t>
            </a:r>
            <a:endParaRPr lang="es-EC" dirty="0">
              <a:solidFill>
                <a:srgbClr val="FFFF00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963072" y="2110079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s-EC" sz="2400" dirty="0" smtClean="0"/>
              <a:t>n = </a:t>
            </a:r>
            <a:r>
              <a:rPr lang="es-EC" sz="2400" dirty="0" smtClean="0"/>
              <a:t>589</a:t>
            </a:r>
            <a:endParaRPr lang="es-EC" sz="2400" dirty="0"/>
          </a:p>
        </p:txBody>
      </p:sp>
      <p:pic>
        <p:nvPicPr>
          <p:cNvPr id="6" name="Picture 3" descr="C:\Users\user\Desktop\Fotos\Antártida\Mamíferos marinos\Isla Barrientos\Mirounga leonina DT [AQ Barrientos] 1202 (16).JPG"/>
          <p:cNvPicPr>
            <a:picLocks noChangeAspect="1" noChangeArrowheads="1"/>
          </p:cNvPicPr>
          <p:nvPr/>
        </p:nvPicPr>
        <p:blipFill>
          <a:blip r:embed="rId2" cstate="screen">
            <a:lum contrast="20000"/>
          </a:blip>
          <a:srcRect/>
          <a:stretch>
            <a:fillRect/>
          </a:stretch>
        </p:blipFill>
        <p:spPr bwMode="auto">
          <a:xfrm>
            <a:off x="6072199" y="571480"/>
            <a:ext cx="2714644" cy="1800000"/>
          </a:xfrm>
          <a:prstGeom prst="rect">
            <a:avLst/>
          </a:prstGeom>
          <a:noFill/>
        </p:spPr>
      </p:pic>
      <p:graphicFrame>
        <p:nvGraphicFramePr>
          <p:cNvPr id="8" name="5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5676685"/>
              </p:ext>
            </p:extLst>
          </p:nvPr>
        </p:nvGraphicFramePr>
        <p:xfrm>
          <a:off x="683568" y="2996952"/>
          <a:ext cx="7848872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28612"/>
            <a:ext cx="8229600" cy="1143000"/>
          </a:xfrm>
        </p:spPr>
        <p:txBody>
          <a:bodyPr>
            <a:normAutofit/>
          </a:bodyPr>
          <a:lstStyle/>
          <a:p>
            <a:r>
              <a:rPr lang="es-EC" b="1" dirty="0" smtClean="0">
                <a:solidFill>
                  <a:srgbClr val="FFFF00"/>
                </a:solidFill>
              </a:rPr>
              <a:t>Foca de </a:t>
            </a:r>
            <a:r>
              <a:rPr lang="es-EC" b="1" dirty="0" err="1" smtClean="0">
                <a:solidFill>
                  <a:srgbClr val="FFFF00"/>
                </a:solidFill>
              </a:rPr>
              <a:t>Weddell</a:t>
            </a:r>
            <a:endParaRPr lang="es-EC" b="1" u="sng" dirty="0">
              <a:solidFill>
                <a:srgbClr val="FFFF0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5286380" y="6286520"/>
            <a:ext cx="24060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sz="2400" b="1" dirty="0"/>
              <a:t> </a:t>
            </a:r>
            <a:r>
              <a:rPr lang="es-EC" sz="2400" b="1" dirty="0" smtClean="0"/>
              <a:t>Familia </a:t>
            </a:r>
            <a:r>
              <a:rPr lang="es-EC" sz="2400" b="1" dirty="0" err="1" smtClean="0"/>
              <a:t>Phocidae</a:t>
            </a:r>
            <a:endParaRPr lang="es-EC" sz="2400" b="1" dirty="0" smtClean="0"/>
          </a:p>
        </p:txBody>
      </p:sp>
      <p:sp>
        <p:nvSpPr>
          <p:cNvPr id="7" name="6 Rectángulo"/>
          <p:cNvSpPr/>
          <p:nvPr/>
        </p:nvSpPr>
        <p:spPr>
          <a:xfrm>
            <a:off x="3786182" y="1357298"/>
            <a:ext cx="39857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C" sz="2800" b="1" dirty="0" smtClean="0">
                <a:solidFill>
                  <a:srgbClr val="FFFF00"/>
                </a:solidFill>
              </a:rPr>
              <a:t>(</a:t>
            </a:r>
            <a:r>
              <a:rPr lang="es-EC" sz="2800" b="1" i="1" dirty="0" err="1" smtClean="0">
                <a:solidFill>
                  <a:srgbClr val="FFFF00"/>
                </a:solidFill>
              </a:rPr>
              <a:t>Leptonychotes</a:t>
            </a:r>
            <a:r>
              <a:rPr lang="es-EC" sz="2800" b="1" i="1" dirty="0" smtClean="0">
                <a:solidFill>
                  <a:srgbClr val="FFFF00"/>
                </a:solidFill>
              </a:rPr>
              <a:t> </a:t>
            </a:r>
            <a:r>
              <a:rPr lang="es-EC" sz="2800" b="1" i="1" dirty="0" err="1" smtClean="0">
                <a:solidFill>
                  <a:srgbClr val="FFFF00"/>
                </a:solidFill>
              </a:rPr>
              <a:t>weddellii</a:t>
            </a:r>
            <a:r>
              <a:rPr lang="es-EC" sz="2800" b="1" dirty="0" smtClean="0">
                <a:solidFill>
                  <a:srgbClr val="FFFF00"/>
                </a:solidFill>
              </a:rPr>
              <a:t>)</a:t>
            </a:r>
            <a:endParaRPr lang="es-EC" sz="2800" dirty="0">
              <a:solidFill>
                <a:srgbClr val="FFFF00"/>
              </a:solidFill>
            </a:endParaRPr>
          </a:p>
        </p:txBody>
      </p:sp>
      <p:pic>
        <p:nvPicPr>
          <p:cNvPr id="8" name="Picture 2" descr="C:\Users\user\Desktop\Fotos\Antártida\Mamíferos marinos\DSC_007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43042" y="2129644"/>
            <a:ext cx="5994942" cy="401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7148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s-EC" sz="4900" b="1" i="1" dirty="0" err="1" smtClean="0">
                <a:solidFill>
                  <a:srgbClr val="FFFF00"/>
                </a:solidFill>
              </a:rPr>
              <a:t>Leptonychotes</a:t>
            </a:r>
            <a:r>
              <a:rPr lang="es-EC" sz="4900" b="1" i="1" dirty="0" smtClean="0">
                <a:solidFill>
                  <a:srgbClr val="FFFF00"/>
                </a:solidFill>
              </a:rPr>
              <a:t> </a:t>
            </a:r>
            <a:r>
              <a:rPr lang="es-EC" sz="4900" b="1" i="1" dirty="0" err="1" smtClean="0">
                <a:solidFill>
                  <a:srgbClr val="FFFF00"/>
                </a:solidFill>
              </a:rPr>
              <a:t>weddellii</a:t>
            </a:r>
            <a:r>
              <a:rPr lang="es-EC" b="1" i="1" dirty="0" smtClean="0">
                <a:solidFill>
                  <a:srgbClr val="FFFF00"/>
                </a:solidFill>
              </a:rPr>
              <a:t/>
            </a:r>
            <a:br>
              <a:rPr lang="es-EC" b="1" i="1" dirty="0" smtClean="0">
                <a:solidFill>
                  <a:srgbClr val="FFFF00"/>
                </a:solidFill>
              </a:rPr>
            </a:br>
            <a:r>
              <a:rPr lang="es-EC" sz="3600" b="1" dirty="0" smtClean="0">
                <a:solidFill>
                  <a:srgbClr val="FFFF00"/>
                </a:solidFill>
              </a:rPr>
              <a:t>Foca de </a:t>
            </a:r>
            <a:r>
              <a:rPr lang="es-EC" sz="3600" b="1" dirty="0" err="1" smtClean="0">
                <a:solidFill>
                  <a:srgbClr val="FFFF00"/>
                </a:solidFill>
              </a:rPr>
              <a:t>Weddell</a:t>
            </a:r>
            <a:endParaRPr lang="es-EC" dirty="0">
              <a:solidFill>
                <a:srgbClr val="FFFF00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765325" y="2357430"/>
            <a:ext cx="9525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s-EC" sz="2400" dirty="0" smtClean="0"/>
              <a:t>n = </a:t>
            </a:r>
            <a:r>
              <a:rPr lang="es-EC" sz="2400" dirty="0" smtClean="0"/>
              <a:t>63</a:t>
            </a:r>
            <a:endParaRPr lang="es-EC" sz="2400" dirty="0"/>
          </a:p>
        </p:txBody>
      </p:sp>
      <p:pic>
        <p:nvPicPr>
          <p:cNvPr id="9" name="Picture 2" descr="C:\Users\user\Desktop\Fotos\Antártida\Mamíferos marinos\DSC_007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41403" y="571480"/>
            <a:ext cx="2545439" cy="1800000"/>
          </a:xfrm>
          <a:prstGeom prst="rect">
            <a:avLst/>
          </a:prstGeom>
          <a:noFill/>
        </p:spPr>
      </p:pic>
      <p:graphicFrame>
        <p:nvGraphicFramePr>
          <p:cNvPr id="6" name="3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8272634"/>
              </p:ext>
            </p:extLst>
          </p:nvPr>
        </p:nvGraphicFramePr>
        <p:xfrm>
          <a:off x="539552" y="2805714"/>
          <a:ext cx="7920880" cy="3603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28612"/>
            <a:ext cx="8229600" cy="1143000"/>
          </a:xfrm>
        </p:spPr>
        <p:txBody>
          <a:bodyPr>
            <a:normAutofit/>
          </a:bodyPr>
          <a:lstStyle/>
          <a:p>
            <a:r>
              <a:rPr lang="es-EC" b="1" dirty="0" smtClean="0">
                <a:solidFill>
                  <a:srgbClr val="FFFF00"/>
                </a:solidFill>
              </a:rPr>
              <a:t>Lobo marino antártico</a:t>
            </a:r>
            <a:endParaRPr lang="es-EC" b="1" u="sng" dirty="0">
              <a:solidFill>
                <a:srgbClr val="FFFF00"/>
              </a:solidFill>
            </a:endParaRPr>
          </a:p>
        </p:txBody>
      </p:sp>
      <p:pic>
        <p:nvPicPr>
          <p:cNvPr id="4" name="3 Marcador de contenido" descr="Orcinus orca DT [AR]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714480" y="2143116"/>
            <a:ext cx="5993799" cy="40123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4 CuadroTexto"/>
          <p:cNvSpPr txBox="1"/>
          <p:nvPr/>
        </p:nvSpPr>
        <p:spPr>
          <a:xfrm>
            <a:off x="5286380" y="6286520"/>
            <a:ext cx="24334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sz="2400" b="1" dirty="0"/>
              <a:t> </a:t>
            </a:r>
            <a:r>
              <a:rPr lang="es-EC" sz="2400" b="1" dirty="0" smtClean="0"/>
              <a:t>Familia </a:t>
            </a:r>
            <a:r>
              <a:rPr lang="es-EC" sz="2400" b="1" dirty="0" err="1" smtClean="0"/>
              <a:t>Otariidae</a:t>
            </a:r>
            <a:endParaRPr lang="es-EC" sz="2400" b="1" dirty="0" smtClean="0"/>
          </a:p>
        </p:txBody>
      </p:sp>
      <p:sp>
        <p:nvSpPr>
          <p:cNvPr id="7" name="6 Rectángulo"/>
          <p:cNvSpPr/>
          <p:nvPr/>
        </p:nvSpPr>
        <p:spPr>
          <a:xfrm>
            <a:off x="3627373" y="1357298"/>
            <a:ext cx="36592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C" sz="2800" b="1" dirty="0" smtClean="0">
                <a:solidFill>
                  <a:srgbClr val="FFFF00"/>
                </a:solidFill>
              </a:rPr>
              <a:t>(</a:t>
            </a:r>
            <a:r>
              <a:rPr lang="es-EC" sz="2800" b="1" i="1" dirty="0" err="1" smtClean="0">
                <a:solidFill>
                  <a:srgbClr val="FFFF00"/>
                </a:solidFill>
              </a:rPr>
              <a:t>Arctocephalus</a:t>
            </a:r>
            <a:r>
              <a:rPr lang="es-EC" sz="2800" b="1" i="1" dirty="0" smtClean="0">
                <a:solidFill>
                  <a:srgbClr val="FFFF00"/>
                </a:solidFill>
              </a:rPr>
              <a:t> </a:t>
            </a:r>
            <a:r>
              <a:rPr lang="es-EC" sz="2800" b="1" i="1" dirty="0" err="1" smtClean="0">
                <a:solidFill>
                  <a:srgbClr val="FFFF00"/>
                </a:solidFill>
              </a:rPr>
              <a:t>gazella</a:t>
            </a:r>
            <a:r>
              <a:rPr lang="es-EC" sz="2800" b="1" dirty="0" smtClean="0">
                <a:solidFill>
                  <a:srgbClr val="FFFF00"/>
                </a:solidFill>
              </a:rPr>
              <a:t>)</a:t>
            </a:r>
            <a:endParaRPr lang="es-EC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005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s-EC" sz="4900" b="1" i="1" dirty="0" err="1" smtClean="0">
                <a:solidFill>
                  <a:srgbClr val="FFFF00"/>
                </a:solidFill>
              </a:rPr>
              <a:t>Arctocephalus</a:t>
            </a:r>
            <a:r>
              <a:rPr lang="es-EC" sz="4900" b="1" i="1" dirty="0" smtClean="0">
                <a:solidFill>
                  <a:srgbClr val="FFFF00"/>
                </a:solidFill>
              </a:rPr>
              <a:t> </a:t>
            </a:r>
            <a:r>
              <a:rPr lang="es-EC" sz="4900" b="1" i="1" dirty="0" err="1" smtClean="0">
                <a:solidFill>
                  <a:srgbClr val="FFFF00"/>
                </a:solidFill>
              </a:rPr>
              <a:t>gazella</a:t>
            </a:r>
            <a:r>
              <a:rPr lang="es-EC" b="1" i="1" dirty="0" smtClean="0">
                <a:solidFill>
                  <a:srgbClr val="FFFF00"/>
                </a:solidFill>
              </a:rPr>
              <a:t/>
            </a:r>
            <a:br>
              <a:rPr lang="es-EC" b="1" i="1" dirty="0" smtClean="0">
                <a:solidFill>
                  <a:srgbClr val="FFFF00"/>
                </a:solidFill>
              </a:rPr>
            </a:br>
            <a:r>
              <a:rPr lang="es-EC" sz="3600" b="1" dirty="0" smtClean="0">
                <a:solidFill>
                  <a:srgbClr val="FFFF00"/>
                </a:solidFill>
              </a:rPr>
              <a:t>Lobo marino antártico</a:t>
            </a:r>
            <a:endParaRPr lang="es-EC" dirty="0">
              <a:solidFill>
                <a:srgbClr val="FFFF00"/>
              </a:solidFill>
            </a:endParaRPr>
          </a:p>
        </p:txBody>
      </p:sp>
      <p:pic>
        <p:nvPicPr>
          <p:cNvPr id="6" name="3 Marcador de contenido" descr="Orcinus orca DT [AR]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026515" y="557430"/>
            <a:ext cx="2688889" cy="18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6 Rectángulo"/>
          <p:cNvSpPr/>
          <p:nvPr/>
        </p:nvSpPr>
        <p:spPr>
          <a:xfrm>
            <a:off x="2135130" y="2000240"/>
            <a:ext cx="9525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s-EC" sz="2400" dirty="0" smtClean="0"/>
              <a:t>n = </a:t>
            </a:r>
            <a:r>
              <a:rPr lang="es-EC" sz="2400" dirty="0" smtClean="0"/>
              <a:t>51</a:t>
            </a:r>
            <a:endParaRPr lang="es-EC" sz="2400" dirty="0"/>
          </a:p>
        </p:txBody>
      </p:sp>
      <p:graphicFrame>
        <p:nvGraphicFramePr>
          <p:cNvPr id="9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3718262"/>
              </p:ext>
            </p:extLst>
          </p:nvPr>
        </p:nvGraphicFramePr>
        <p:xfrm>
          <a:off x="467544" y="2577997"/>
          <a:ext cx="7992888" cy="40193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Antecedentes</a:t>
            </a:r>
            <a:endParaRPr lang="es-EC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89119"/>
            <a:ext cx="8229600" cy="5168881"/>
          </a:xfrm>
        </p:spPr>
        <p:txBody>
          <a:bodyPr>
            <a:normAutofit/>
          </a:bodyPr>
          <a:lstStyle/>
          <a:p>
            <a:r>
              <a:rPr lang="es-EC" dirty="0" smtClean="0"/>
              <a:t>Los pinnípedos son un grupo sensible antes cambios importantes en el ambiente.</a:t>
            </a:r>
          </a:p>
          <a:p>
            <a:r>
              <a:rPr lang="es-EC" dirty="0" smtClean="0"/>
              <a:t>Estudios en Galápagos han demostrado importantes fluctuaciones poblacionales debido a cambios ambientales como:</a:t>
            </a:r>
          </a:p>
          <a:p>
            <a:pPr lvl="1">
              <a:buFont typeface="Arial" pitchFamily="34" charset="0"/>
              <a:buChar char="•"/>
            </a:pPr>
            <a:r>
              <a:rPr lang="es-EC" dirty="0" smtClean="0"/>
              <a:t>El fenómeno de El Niño.</a:t>
            </a:r>
          </a:p>
          <a:p>
            <a:pPr lvl="1">
              <a:buFont typeface="Arial" pitchFamily="34" charset="0"/>
              <a:buChar char="•"/>
            </a:pPr>
            <a:r>
              <a:rPr lang="es-EC" dirty="0" smtClean="0"/>
              <a:t>Derrames de hidrocarburos.</a:t>
            </a:r>
          </a:p>
          <a:p>
            <a:pPr marL="360363" lvl="1" indent="-360363">
              <a:buFont typeface="Arial" pitchFamily="34" charset="0"/>
              <a:buChar char="•"/>
            </a:pPr>
            <a:r>
              <a:rPr lang="es-EC" sz="3200" dirty="0" smtClean="0"/>
              <a:t>Es un grupo excelente como indicadores ambientales.</a:t>
            </a:r>
          </a:p>
        </p:txBody>
      </p:sp>
      <p:pic>
        <p:nvPicPr>
          <p:cNvPr id="4" name="Picture 2" descr="C:\Users\user\Desktop\Fotos\Antártida\Mamíferos marinos\Isla Torre\Leptonychotes weddelli DT [AQ Torre] 1202 (3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768" y="357166"/>
            <a:ext cx="1544583" cy="10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28612"/>
            <a:ext cx="8229600" cy="1143000"/>
          </a:xfrm>
        </p:spPr>
        <p:txBody>
          <a:bodyPr>
            <a:normAutofit/>
          </a:bodyPr>
          <a:lstStyle/>
          <a:p>
            <a:r>
              <a:rPr lang="es-EC" b="1" dirty="0" smtClean="0">
                <a:solidFill>
                  <a:srgbClr val="FFFF00"/>
                </a:solidFill>
              </a:rPr>
              <a:t>Foca leopardo</a:t>
            </a:r>
            <a:endParaRPr lang="es-EC" b="1" u="sng" dirty="0">
              <a:solidFill>
                <a:srgbClr val="FFFF0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5286380" y="6286520"/>
            <a:ext cx="24060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sz="2400" b="1" dirty="0"/>
              <a:t> </a:t>
            </a:r>
            <a:r>
              <a:rPr lang="es-EC" sz="2400" b="1" dirty="0" smtClean="0"/>
              <a:t>Familia </a:t>
            </a:r>
            <a:r>
              <a:rPr lang="es-EC" sz="2400" b="1" dirty="0" err="1" smtClean="0"/>
              <a:t>Phocidae</a:t>
            </a:r>
            <a:endParaRPr lang="es-EC" sz="2400" b="1" dirty="0" smtClean="0"/>
          </a:p>
        </p:txBody>
      </p:sp>
      <p:sp>
        <p:nvSpPr>
          <p:cNvPr id="7" name="6 Rectángulo"/>
          <p:cNvSpPr/>
          <p:nvPr/>
        </p:nvSpPr>
        <p:spPr>
          <a:xfrm>
            <a:off x="4540685" y="1357298"/>
            <a:ext cx="31745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C" sz="2800" b="1" dirty="0" smtClean="0">
                <a:solidFill>
                  <a:srgbClr val="FFFF00"/>
                </a:solidFill>
              </a:rPr>
              <a:t>(</a:t>
            </a:r>
            <a:r>
              <a:rPr lang="es-EC" sz="2800" b="1" i="1" dirty="0" err="1" smtClean="0">
                <a:solidFill>
                  <a:srgbClr val="FFFF00"/>
                </a:solidFill>
              </a:rPr>
              <a:t>Hydrurga</a:t>
            </a:r>
            <a:r>
              <a:rPr lang="es-EC" sz="2800" b="1" i="1" dirty="0" smtClean="0">
                <a:solidFill>
                  <a:srgbClr val="FFFF00"/>
                </a:solidFill>
              </a:rPr>
              <a:t> </a:t>
            </a:r>
            <a:r>
              <a:rPr lang="es-EC" sz="2800" b="1" i="1" dirty="0" err="1" smtClean="0">
                <a:solidFill>
                  <a:srgbClr val="FFFF00"/>
                </a:solidFill>
              </a:rPr>
              <a:t>leptonyx</a:t>
            </a:r>
            <a:r>
              <a:rPr lang="es-EC" sz="2800" b="1" dirty="0" smtClean="0">
                <a:solidFill>
                  <a:srgbClr val="FFFF00"/>
                </a:solidFill>
              </a:rPr>
              <a:t>)</a:t>
            </a:r>
            <a:endParaRPr lang="es-EC" sz="2800" dirty="0">
              <a:solidFill>
                <a:srgbClr val="FFFF00"/>
              </a:solidFill>
            </a:endParaRPr>
          </a:p>
        </p:txBody>
      </p:sp>
      <p:pic>
        <p:nvPicPr>
          <p:cNvPr id="6" name="3 Marcador de contenido" descr="Orcinus orca DT [AR]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643042" y="2129644"/>
            <a:ext cx="6018361" cy="401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7148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s-EC" sz="4900" b="1" i="1" dirty="0" err="1" smtClean="0">
                <a:solidFill>
                  <a:srgbClr val="FFFF00"/>
                </a:solidFill>
              </a:rPr>
              <a:t>Hydrurga</a:t>
            </a:r>
            <a:r>
              <a:rPr lang="es-EC" sz="4900" b="1" i="1" dirty="0" smtClean="0">
                <a:solidFill>
                  <a:srgbClr val="FFFF00"/>
                </a:solidFill>
              </a:rPr>
              <a:t> </a:t>
            </a:r>
            <a:r>
              <a:rPr lang="es-EC" sz="4900" b="1" i="1" dirty="0" err="1" smtClean="0">
                <a:solidFill>
                  <a:srgbClr val="FFFF00"/>
                </a:solidFill>
              </a:rPr>
              <a:t>leptonyx</a:t>
            </a:r>
            <a:r>
              <a:rPr lang="es-EC" b="1" i="1" dirty="0" smtClean="0">
                <a:solidFill>
                  <a:srgbClr val="FFFF00"/>
                </a:solidFill>
              </a:rPr>
              <a:t/>
            </a:r>
            <a:br>
              <a:rPr lang="es-EC" b="1" i="1" dirty="0" smtClean="0">
                <a:solidFill>
                  <a:srgbClr val="FFFF00"/>
                </a:solidFill>
              </a:rPr>
            </a:br>
            <a:r>
              <a:rPr lang="es-EC" sz="3600" b="1" dirty="0" smtClean="0">
                <a:solidFill>
                  <a:srgbClr val="FFFF00"/>
                </a:solidFill>
              </a:rPr>
              <a:t>Foca leopardo</a:t>
            </a:r>
            <a:endParaRPr lang="es-EC" dirty="0">
              <a:solidFill>
                <a:srgbClr val="FFFF00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765325" y="2357430"/>
            <a:ext cx="7970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s-EC" sz="2400" dirty="0" smtClean="0"/>
              <a:t>n = </a:t>
            </a:r>
            <a:r>
              <a:rPr lang="es-EC" sz="2400" dirty="0" smtClean="0"/>
              <a:t>3</a:t>
            </a:r>
            <a:endParaRPr lang="es-EC" sz="2400" dirty="0"/>
          </a:p>
        </p:txBody>
      </p:sp>
      <p:pic>
        <p:nvPicPr>
          <p:cNvPr id="8" name="3 Marcador de contenido" descr="Orcinus orca DT [AR]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flipH="1">
            <a:off x="6072198" y="571480"/>
            <a:ext cx="2666782" cy="18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6" name="2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2153720"/>
              </p:ext>
            </p:extLst>
          </p:nvPr>
        </p:nvGraphicFramePr>
        <p:xfrm>
          <a:off x="395536" y="2996952"/>
          <a:ext cx="8343444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28612"/>
            <a:ext cx="8229600" cy="1143000"/>
          </a:xfrm>
        </p:spPr>
        <p:txBody>
          <a:bodyPr>
            <a:normAutofit/>
          </a:bodyPr>
          <a:lstStyle/>
          <a:p>
            <a:r>
              <a:rPr lang="es-EC" b="1" dirty="0" smtClean="0">
                <a:solidFill>
                  <a:srgbClr val="FFFF00"/>
                </a:solidFill>
              </a:rPr>
              <a:t>Foca cangrejera</a:t>
            </a:r>
            <a:endParaRPr lang="es-EC" b="1" u="sng" dirty="0">
              <a:solidFill>
                <a:srgbClr val="FFFF0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5286380" y="6286520"/>
            <a:ext cx="24060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sz="2400" b="1" dirty="0"/>
              <a:t> </a:t>
            </a:r>
            <a:r>
              <a:rPr lang="es-EC" sz="2400" b="1" dirty="0" smtClean="0"/>
              <a:t>Familia </a:t>
            </a:r>
            <a:r>
              <a:rPr lang="es-EC" sz="2400" b="1" dirty="0" err="1" smtClean="0"/>
              <a:t>Phocidae</a:t>
            </a:r>
            <a:endParaRPr lang="es-EC" sz="2400" b="1" dirty="0" smtClean="0"/>
          </a:p>
        </p:txBody>
      </p:sp>
      <p:sp>
        <p:nvSpPr>
          <p:cNvPr id="7" name="6 Rectángulo"/>
          <p:cNvSpPr/>
          <p:nvPr/>
        </p:nvSpPr>
        <p:spPr>
          <a:xfrm>
            <a:off x="4000496" y="1357298"/>
            <a:ext cx="37982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C" sz="2800" b="1" dirty="0" smtClean="0">
                <a:solidFill>
                  <a:srgbClr val="FFFF00"/>
                </a:solidFill>
              </a:rPr>
              <a:t>(</a:t>
            </a:r>
            <a:r>
              <a:rPr lang="es-EC" sz="2800" b="1" i="1" dirty="0" err="1" smtClean="0">
                <a:solidFill>
                  <a:srgbClr val="FFFF00"/>
                </a:solidFill>
              </a:rPr>
              <a:t>Lobodon</a:t>
            </a:r>
            <a:r>
              <a:rPr lang="es-EC" sz="2800" b="1" i="1" dirty="0" smtClean="0">
                <a:solidFill>
                  <a:srgbClr val="FFFF00"/>
                </a:solidFill>
              </a:rPr>
              <a:t> </a:t>
            </a:r>
            <a:r>
              <a:rPr lang="es-EC" sz="2800" b="1" i="1" dirty="0" err="1" smtClean="0">
                <a:solidFill>
                  <a:srgbClr val="FFFF00"/>
                </a:solidFill>
              </a:rPr>
              <a:t>carcinophaga</a:t>
            </a:r>
            <a:r>
              <a:rPr lang="es-EC" sz="2800" b="1" dirty="0" smtClean="0">
                <a:solidFill>
                  <a:srgbClr val="FFFF00"/>
                </a:solidFill>
              </a:rPr>
              <a:t>)</a:t>
            </a:r>
            <a:endParaRPr lang="es-EC" sz="2800" dirty="0">
              <a:solidFill>
                <a:srgbClr val="FFFF00"/>
              </a:solidFill>
            </a:endParaRPr>
          </a:p>
        </p:txBody>
      </p:sp>
      <p:pic>
        <p:nvPicPr>
          <p:cNvPr id="8" name="3 Marcador de contenido" descr="Orcinus orca DT [AR]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676849" y="2140240"/>
            <a:ext cx="5966985" cy="39944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7148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s-EC" sz="4900" b="1" i="1" dirty="0" err="1" smtClean="0">
                <a:solidFill>
                  <a:srgbClr val="FFFF00"/>
                </a:solidFill>
              </a:rPr>
              <a:t>Lobodon</a:t>
            </a:r>
            <a:r>
              <a:rPr lang="es-EC" sz="4900" b="1" i="1" dirty="0" smtClean="0">
                <a:solidFill>
                  <a:srgbClr val="FFFF00"/>
                </a:solidFill>
              </a:rPr>
              <a:t> </a:t>
            </a:r>
            <a:r>
              <a:rPr lang="es-EC" sz="4900" b="1" i="1" dirty="0" err="1" smtClean="0">
                <a:solidFill>
                  <a:srgbClr val="FFFF00"/>
                </a:solidFill>
              </a:rPr>
              <a:t>carcinophaga</a:t>
            </a:r>
            <a:r>
              <a:rPr lang="es-EC" b="1" i="1" dirty="0" smtClean="0">
                <a:solidFill>
                  <a:srgbClr val="FFFF00"/>
                </a:solidFill>
              </a:rPr>
              <a:t/>
            </a:r>
            <a:br>
              <a:rPr lang="es-EC" b="1" i="1" dirty="0" smtClean="0">
                <a:solidFill>
                  <a:srgbClr val="FFFF00"/>
                </a:solidFill>
              </a:rPr>
            </a:br>
            <a:r>
              <a:rPr lang="es-EC" sz="3600" b="1" dirty="0" smtClean="0">
                <a:solidFill>
                  <a:srgbClr val="FFFF00"/>
                </a:solidFill>
              </a:rPr>
              <a:t>Foca cangrejera</a:t>
            </a:r>
            <a:endParaRPr lang="es-EC" dirty="0">
              <a:solidFill>
                <a:srgbClr val="FFFF00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765325" y="2357430"/>
            <a:ext cx="7970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s-EC" sz="2400" dirty="0" smtClean="0"/>
              <a:t>n = </a:t>
            </a:r>
            <a:r>
              <a:rPr lang="es-EC" sz="2400" dirty="0" smtClean="0"/>
              <a:t>2</a:t>
            </a:r>
            <a:endParaRPr lang="es-EC" sz="2400" dirty="0"/>
          </a:p>
        </p:txBody>
      </p:sp>
      <p:pic>
        <p:nvPicPr>
          <p:cNvPr id="9" name="3 Marcador de contenido" descr="Orcinus orca DT [AR]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 flipH="1">
            <a:off x="6026515" y="571480"/>
            <a:ext cx="2688889" cy="18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8" name="4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9722133"/>
              </p:ext>
            </p:extLst>
          </p:nvPr>
        </p:nvGraphicFramePr>
        <p:xfrm>
          <a:off x="467544" y="2819094"/>
          <a:ext cx="8136904" cy="36342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Fotos\Antártida\Mamíferos marinos\DSC_005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260702"/>
            <a:ext cx="4320000" cy="32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2" name="Picture 2" descr="C:\Users\user\Desktop\Fotos\Antártida\Mamíferos marinos\Isla Greenwich\Arctocephalus gazella DT [AQ Greenwich - Fort Williams] 1202 (105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47414" y="2285992"/>
            <a:ext cx="4696586" cy="3240000"/>
          </a:xfrm>
          <a:prstGeom prst="rect">
            <a:avLst/>
          </a:prstGeom>
          <a:noFill/>
        </p:spPr>
      </p:pic>
      <p:sp>
        <p:nvSpPr>
          <p:cNvPr id="4" name="1 Título"/>
          <p:cNvSpPr txBox="1">
            <a:spLocks/>
          </p:cNvSpPr>
          <p:nvPr/>
        </p:nvSpPr>
        <p:spPr>
          <a:xfrm>
            <a:off x="457200" y="428612"/>
            <a:ext cx="8229600" cy="1357314"/>
          </a:xfrm>
          <a:prstGeom prst="rect">
            <a:avLst/>
          </a:prstGeom>
        </p:spPr>
        <p:txBody>
          <a:bodyPr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4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Ecología de poblaciones:</a:t>
            </a:r>
            <a:br>
              <a:rPr kumimoji="0" lang="es-EC" sz="4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EC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Lobo marino antártico</a:t>
            </a:r>
            <a:endParaRPr kumimoji="0" lang="es-EC" sz="4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000100" y="5786454"/>
            <a:ext cx="2319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sz="2400" dirty="0" smtClean="0"/>
              <a:t>Punta Hermosilla</a:t>
            </a:r>
            <a:endParaRPr lang="es-EC" sz="2400" dirty="0"/>
          </a:p>
        </p:txBody>
      </p:sp>
      <p:sp>
        <p:nvSpPr>
          <p:cNvPr id="6" name="5 CuadroTexto"/>
          <p:cNvSpPr txBox="1"/>
          <p:nvPr/>
        </p:nvSpPr>
        <p:spPr>
          <a:xfrm>
            <a:off x="5986962" y="5786454"/>
            <a:ext cx="1585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sz="2400" dirty="0" smtClean="0"/>
              <a:t>Punta Ortiz</a:t>
            </a:r>
            <a:endParaRPr lang="es-EC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user\Desktop\Fotos\Antártida\Mamíferos marinos\Isla Robert\Mirounga leonina DT [Robert] 1202 (10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37040" y="4214818"/>
            <a:ext cx="3764050" cy="2520000"/>
          </a:xfrm>
          <a:prstGeom prst="rect">
            <a:avLst/>
          </a:prstGeom>
          <a:noFill/>
        </p:spPr>
      </p:pic>
      <p:sp>
        <p:nvSpPr>
          <p:cNvPr id="4" name="1 Título"/>
          <p:cNvSpPr txBox="1">
            <a:spLocks/>
          </p:cNvSpPr>
          <p:nvPr/>
        </p:nvSpPr>
        <p:spPr>
          <a:xfrm>
            <a:off x="457200" y="285728"/>
            <a:ext cx="8229600" cy="1285884"/>
          </a:xfrm>
          <a:prstGeom prst="rect">
            <a:avLst/>
          </a:prstGeom>
        </p:spPr>
        <p:txBody>
          <a:bodyPr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4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Ecología de poblaciones:</a:t>
            </a:r>
            <a:br>
              <a:rPr kumimoji="0" lang="es-EC" sz="4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EC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Elefante marino</a:t>
            </a:r>
            <a:endParaRPr kumimoji="0" lang="es-EC" sz="4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4 CuadroTexto"/>
          <p:cNvSpPr txBox="1"/>
          <p:nvPr/>
        </p:nvSpPr>
        <p:spPr>
          <a:xfrm rot="16200000">
            <a:off x="3338354" y="2090879"/>
            <a:ext cx="1785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400" dirty="0" smtClean="0"/>
              <a:t>Punta Orión</a:t>
            </a:r>
            <a:endParaRPr lang="es-EC" sz="2400" dirty="0"/>
          </a:p>
        </p:txBody>
      </p:sp>
      <p:sp>
        <p:nvSpPr>
          <p:cNvPr id="6" name="5 CuadroTexto"/>
          <p:cNvSpPr txBox="1"/>
          <p:nvPr/>
        </p:nvSpPr>
        <p:spPr>
          <a:xfrm rot="16200000">
            <a:off x="7480160" y="5235749"/>
            <a:ext cx="26464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400" dirty="0" smtClean="0"/>
              <a:t> Isla Robert</a:t>
            </a:r>
          </a:p>
        </p:txBody>
      </p:sp>
      <p:pic>
        <p:nvPicPr>
          <p:cNvPr id="6146" name="Picture 2" descr="C:\Users\user\Desktop\Fotos\Antártida\Mamíferos marinos\Isla Greenwich\Mirounga leonina DT [AQ Greenwich - Fort Williams] 1202 (15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1551942"/>
            <a:ext cx="3764050" cy="2520000"/>
          </a:xfrm>
          <a:prstGeom prst="rect">
            <a:avLst/>
          </a:prstGeom>
          <a:noFill/>
        </p:spPr>
      </p:pic>
      <p:pic>
        <p:nvPicPr>
          <p:cNvPr id="6147" name="Picture 3" descr="C:\Users\user\Desktop\Fotos\Antártida\Mamíferos marinos\Isla Robert\Mirounga leonina DT [Robert] 1202 (4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4876" y="1571612"/>
            <a:ext cx="3764050" cy="2520000"/>
          </a:xfrm>
          <a:prstGeom prst="rect">
            <a:avLst/>
          </a:prstGeom>
          <a:noFill/>
        </p:spPr>
      </p:pic>
      <p:pic>
        <p:nvPicPr>
          <p:cNvPr id="6149" name="Picture 5" descr="C:\Users\user\Desktop\Fotos\Antártida\Mamíferos marinos\Isla Barrientos\Mirounga leonina DT [AQ Barrientos] 1203 (5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36446" y="4195148"/>
            <a:ext cx="3764050" cy="2520000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 rot="16200000">
            <a:off x="3091003" y="5091274"/>
            <a:ext cx="2214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400" dirty="0" smtClean="0"/>
              <a:t>Isla Barrientos</a:t>
            </a:r>
            <a:endParaRPr lang="es-EC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1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>
                <a:solidFill>
                  <a:srgbClr val="FFFF00"/>
                </a:solidFill>
              </a:rPr>
              <a:t>Preferencia de hábitat</a:t>
            </a:r>
            <a:endParaRPr lang="es-EC" b="1" dirty="0">
              <a:solidFill>
                <a:srgbClr val="FFFF00"/>
              </a:solidFill>
            </a:endParaRPr>
          </a:p>
        </p:txBody>
      </p:sp>
      <p:pic>
        <p:nvPicPr>
          <p:cNvPr id="7170" name="Picture 2" descr="C:\Users\user\Desktop\Fotos\Antártida\Mamíferos marinos\Isla Barrientos\Leptonychotes weddelli DT [AQ Barrientos] 1203 (2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7686" y="1428737"/>
            <a:ext cx="3960000" cy="2650909"/>
          </a:xfrm>
          <a:prstGeom prst="rect">
            <a:avLst/>
          </a:prstGeom>
          <a:noFill/>
        </p:spPr>
      </p:pic>
      <p:pic>
        <p:nvPicPr>
          <p:cNvPr id="7173" name="Picture 5" descr="C:\Users\user\Desktop\Fotos\Antártida\Mamíferos marinos\Isla Barrientos\Mirounga leonina DT [AQ Barrientos] 1203 (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7686" y="4206814"/>
            <a:ext cx="3960000" cy="2651186"/>
          </a:xfrm>
          <a:prstGeom prst="rect">
            <a:avLst/>
          </a:prstGeom>
          <a:noFill/>
        </p:spPr>
      </p:pic>
      <p:pic>
        <p:nvPicPr>
          <p:cNvPr id="7174" name="Picture 6" descr="C:\Users\user\Desktop\Fotos\Antártida\Mamíferos marinos\Isla Dee\Hydrurga leptonyx CR [AQ Dee] 1202 (3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4876" y="4214818"/>
            <a:ext cx="3960000" cy="2643182"/>
          </a:xfrm>
          <a:prstGeom prst="rect">
            <a:avLst/>
          </a:prstGeom>
          <a:noFill/>
        </p:spPr>
      </p:pic>
      <p:pic>
        <p:nvPicPr>
          <p:cNvPr id="7172" name="Picture 4" descr="C:\Users\user\Desktop\Fotos\Antártida\Mamíferos marinos\Isla Barrientos\Arctocephallus gazella DT [AQ Barrientos] 1203 (3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14876" y="1428736"/>
            <a:ext cx="3960000" cy="2651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457200" y="428612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Distribución espacial</a:t>
            </a:r>
            <a:endParaRPr kumimoji="0" lang="es-EC" sz="4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3 Marcador de contenido" descr="Islas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14348" y="1600200"/>
            <a:ext cx="7685863" cy="4972072"/>
          </a:xfrm>
          <a:prstGeom prst="rect">
            <a:avLst/>
          </a:prstGeom>
        </p:spPr>
      </p:pic>
      <p:pic>
        <p:nvPicPr>
          <p:cNvPr id="5" name="Picture 2" descr="C:\Users\user\Desktop\Fotos\Antártida\Mamíferos marinos\Isla Torre\Leptonychotes weddelli DT [AQ Torre] 1202 (3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768" y="357166"/>
            <a:ext cx="1544583" cy="10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2800" b="1" dirty="0" smtClean="0">
                <a:solidFill>
                  <a:srgbClr val="003366"/>
                </a:solidFill>
              </a:rPr>
              <a:t>Un proyecto de</a:t>
            </a:r>
            <a:endParaRPr lang="es-EC" sz="2800" b="1" dirty="0">
              <a:solidFill>
                <a:srgbClr val="003366"/>
              </a:solidFill>
            </a:endParaRPr>
          </a:p>
        </p:txBody>
      </p:sp>
      <p:pic>
        <p:nvPicPr>
          <p:cNvPr id="2" name="1 Imagen" descr="sin fondo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55404" y="4214818"/>
            <a:ext cx="2160000" cy="2160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4" name="3 Imagen" descr="logopucegrande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52198" y="4071942"/>
            <a:ext cx="2520000" cy="2520000"/>
          </a:xfrm>
          <a:prstGeom prst="rect">
            <a:avLst/>
          </a:prstGeom>
        </p:spPr>
      </p:pic>
      <p:pic>
        <p:nvPicPr>
          <p:cNvPr id="5" name="4 Imagen" descr="Mamiferos &amp; Conservacio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2" y="4193462"/>
            <a:ext cx="2518269" cy="2160000"/>
          </a:xfrm>
          <a:prstGeom prst="rect">
            <a:avLst/>
          </a:prstGeom>
        </p:spPr>
      </p:pic>
      <p:pic>
        <p:nvPicPr>
          <p:cNvPr id="7" name="Picture 2" descr="C:\Users\user\Desktop\Fotos\Antártida\Mamíferos marinos\Isla Torre\Leptonychotes weddelli DT [AQ Torre] 1202 (3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143768" y="357166"/>
            <a:ext cx="1544583" cy="10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7 CuadroTexto"/>
          <p:cNvSpPr txBox="1"/>
          <p:nvPr/>
        </p:nvSpPr>
        <p:spPr>
          <a:xfrm>
            <a:off x="2071670" y="5233586"/>
            <a:ext cx="1140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sz="1600" b="1" dirty="0" smtClean="0">
                <a:solidFill>
                  <a:srgbClr val="003366"/>
                </a:solidFill>
                <a:latin typeface="Calisto MT" pitchFamily="18" charset="0"/>
                <a:cs typeface="Times New Roman" pitchFamily="18" charset="0"/>
              </a:rPr>
              <a:t>Fundación</a:t>
            </a:r>
            <a:endParaRPr lang="es-EC" sz="1600" b="1" dirty="0">
              <a:solidFill>
                <a:srgbClr val="003366"/>
              </a:solidFill>
              <a:latin typeface="Calisto MT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ieguillos\Documents\Proyectos\Antártida\Expediciones\Expedición 2014\Informe de campo\Tirira-Carpeta fotos\Mamíferos\Hydrurga leptonyx-Tirira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6929454" y="5643578"/>
            <a:ext cx="18875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Gracias</a:t>
            </a:r>
            <a:endParaRPr lang="es-EC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Objetivos</a:t>
            </a:r>
            <a:endParaRPr lang="es-EC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89119"/>
            <a:ext cx="8229600" cy="5168881"/>
          </a:xfrm>
        </p:spPr>
        <p:txBody>
          <a:bodyPr>
            <a:normAutofit/>
          </a:bodyPr>
          <a:lstStyle/>
          <a:p>
            <a:r>
              <a:rPr lang="es-ES" dirty="0" smtClean="0"/>
              <a:t>Implementar las bases para llevar a cabo </a:t>
            </a:r>
            <a:r>
              <a:rPr lang="es-ES" b="1" dirty="0" smtClean="0"/>
              <a:t>un monitoreo</a:t>
            </a:r>
            <a:r>
              <a:rPr lang="es-ES" dirty="0" smtClean="0"/>
              <a:t> a largo plazo de las poblaciones de pinnípedos en el área de la Estación Maldonado.</a:t>
            </a:r>
          </a:p>
          <a:p>
            <a:r>
              <a:rPr lang="es-ES" dirty="0" smtClean="0"/>
              <a:t>Desarrollar un </a:t>
            </a:r>
            <a:r>
              <a:rPr lang="es-ES" b="1" dirty="0" smtClean="0"/>
              <a:t>plan de conservación </a:t>
            </a:r>
            <a:r>
              <a:rPr lang="es-ES" dirty="0" smtClean="0"/>
              <a:t>de las poblaciones de pinnípedos.</a:t>
            </a:r>
          </a:p>
          <a:p>
            <a:r>
              <a:rPr lang="es-ES" dirty="0" smtClean="0"/>
              <a:t>Obtener información sobre la biología y </a:t>
            </a:r>
            <a:r>
              <a:rPr lang="es-ES" b="1" dirty="0" smtClean="0"/>
              <a:t>ecología </a:t>
            </a:r>
            <a:r>
              <a:rPr lang="es-ES" dirty="0" smtClean="0"/>
              <a:t>de las especies que contribuyan a su conocimiento y entendimiento.</a:t>
            </a:r>
          </a:p>
        </p:txBody>
      </p:sp>
      <p:pic>
        <p:nvPicPr>
          <p:cNvPr id="4" name="Picture 2" descr="C:\Users\user\Desktop\Fotos\Antártida\Mamíferos marinos\Isla Torre\Leptonychotes weddelli DT [AQ Torre] 1202 (3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768" y="357166"/>
            <a:ext cx="1544583" cy="10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Área de estudio</a:t>
            </a:r>
            <a:endParaRPr lang="es-EC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3 Marcador de contenido" descr="arctic20070515-hi-res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309812" y="1833583"/>
            <a:ext cx="4524375" cy="4524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4 Elipse"/>
          <p:cNvSpPr/>
          <p:nvPr/>
        </p:nvSpPr>
        <p:spPr>
          <a:xfrm>
            <a:off x="5572132" y="1947077"/>
            <a:ext cx="357190" cy="214314"/>
          </a:xfrm>
          <a:prstGeom prst="ellipse">
            <a:avLst/>
          </a:prstGeom>
          <a:noFill/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5 Flecha izquierda"/>
          <p:cNvSpPr/>
          <p:nvPr/>
        </p:nvSpPr>
        <p:spPr>
          <a:xfrm>
            <a:off x="6072198" y="1908267"/>
            <a:ext cx="612000" cy="396000"/>
          </a:xfrm>
          <a:prstGeom prst="leftArrow">
            <a:avLst/>
          </a:prstGeom>
          <a:solidFill>
            <a:srgbClr val="FFFF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6 CuadroTexto"/>
          <p:cNvSpPr txBox="1"/>
          <p:nvPr/>
        </p:nvSpPr>
        <p:spPr>
          <a:xfrm>
            <a:off x="6858016" y="1760513"/>
            <a:ext cx="22145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FF00"/>
                </a:solidFill>
              </a:rPr>
              <a:t>Islas Shetland</a:t>
            </a:r>
          </a:p>
          <a:p>
            <a:pPr algn="ctr"/>
            <a:r>
              <a:rPr lang="en-US" sz="2800" dirty="0" smtClean="0">
                <a:solidFill>
                  <a:srgbClr val="FFFF00"/>
                </a:solidFill>
              </a:rPr>
              <a:t> del Sur</a:t>
            </a:r>
            <a:endParaRPr lang="en-US" sz="2800" dirty="0">
              <a:solidFill>
                <a:srgbClr val="FFFF00"/>
              </a:solidFill>
            </a:endParaRPr>
          </a:p>
        </p:txBody>
      </p:sp>
      <p:pic>
        <p:nvPicPr>
          <p:cNvPr id="8" name="Picture 2" descr="C:\Users\user\Desktop\Fotos\Antártida\Mamíferos marinos\Isla Torre\Leptonychotes weddelli DT [AQ Torre] 1202 (3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768" y="357166"/>
            <a:ext cx="1544583" cy="10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8 CuadroTexto"/>
          <p:cNvSpPr txBox="1"/>
          <p:nvPr/>
        </p:nvSpPr>
        <p:spPr>
          <a:xfrm>
            <a:off x="0" y="1714488"/>
            <a:ext cx="22145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Antártida</a:t>
            </a:r>
            <a:endParaRPr lang="en-US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Área de estudio</a:t>
            </a:r>
            <a:endParaRPr lang="es-EC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3 Marcador de contenido" descr="arctic20070515-hi-res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28596" y="2857496"/>
            <a:ext cx="1800000" cy="18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4 Imagen" descr="800px-Greenwich-Island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928926" y="2143116"/>
            <a:ext cx="5400000" cy="302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5 Elipse"/>
          <p:cNvSpPr/>
          <p:nvPr/>
        </p:nvSpPr>
        <p:spPr>
          <a:xfrm>
            <a:off x="1571604" y="2857496"/>
            <a:ext cx="357190" cy="214314"/>
          </a:xfrm>
          <a:prstGeom prst="ellipse">
            <a:avLst/>
          </a:prstGeom>
          <a:noFill/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7 Conector recto de flecha"/>
          <p:cNvCxnSpPr/>
          <p:nvPr/>
        </p:nvCxnSpPr>
        <p:spPr>
          <a:xfrm>
            <a:off x="2071670" y="2928934"/>
            <a:ext cx="3357586" cy="285752"/>
          </a:xfrm>
          <a:prstGeom prst="straightConnector1">
            <a:avLst/>
          </a:prstGeom>
          <a:ln w="38100" cap="rnd">
            <a:solidFill>
              <a:srgbClr val="FF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CuadroTexto"/>
          <p:cNvSpPr txBox="1"/>
          <p:nvPr/>
        </p:nvSpPr>
        <p:spPr>
          <a:xfrm>
            <a:off x="357158" y="1714488"/>
            <a:ext cx="22145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FF00"/>
                </a:solidFill>
              </a:rPr>
              <a:t>Islas Shetland</a:t>
            </a:r>
          </a:p>
          <a:p>
            <a:pPr algn="ctr"/>
            <a:r>
              <a:rPr lang="en-US" sz="2800" dirty="0" smtClean="0">
                <a:solidFill>
                  <a:srgbClr val="FFFF00"/>
                </a:solidFill>
              </a:rPr>
              <a:t> del Sur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3000364" y="5334672"/>
            <a:ext cx="5214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</a:rPr>
              <a:t>Isla Greenwich</a:t>
            </a:r>
            <a:endParaRPr lang="en-US" sz="2800" b="1" dirty="0">
              <a:solidFill>
                <a:srgbClr val="FFFF00"/>
              </a:solidFill>
            </a:endParaRPr>
          </a:p>
        </p:txBody>
      </p:sp>
      <p:pic>
        <p:nvPicPr>
          <p:cNvPr id="11" name="Picture 2" descr="C:\Users\user\Desktop\Fotos\Antártida\Mamíferos marinos\Isla Torre\Leptonychotes weddelli DT [AQ Torre] 1202 (3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143768" y="357166"/>
            <a:ext cx="1544583" cy="10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uario\Documents\Proyectos\Antártida\Imágenes\800px-Greenwich-Isla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58024"/>
            <a:ext cx="9144000" cy="5400000"/>
          </a:xfrm>
          <a:prstGeom prst="rect">
            <a:avLst/>
          </a:prstGeom>
          <a:noFill/>
        </p:spPr>
      </p:pic>
      <p:sp>
        <p:nvSpPr>
          <p:cNvPr id="4" name="3 Rectángulo redondeado"/>
          <p:cNvSpPr/>
          <p:nvPr/>
        </p:nvSpPr>
        <p:spPr>
          <a:xfrm>
            <a:off x="4429124" y="1285860"/>
            <a:ext cx="3000396" cy="3571900"/>
          </a:xfrm>
          <a:prstGeom prst="roundRect">
            <a:avLst/>
          </a:prstGeom>
          <a:noFill/>
          <a:ln w="5715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5" name="4 CuadroTexto"/>
          <p:cNvSpPr txBox="1"/>
          <p:nvPr/>
        </p:nvSpPr>
        <p:spPr>
          <a:xfrm>
            <a:off x="0" y="444981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Área de estudio</a:t>
            </a:r>
            <a:endParaRPr lang="es-EC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uario\Documents\Proyectos\Antártida\Imágenes\800px-Greenwich-Isla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58024"/>
            <a:ext cx="9144000" cy="5400000"/>
          </a:xfrm>
          <a:prstGeom prst="rect">
            <a:avLst/>
          </a:prstGeom>
          <a:noFill/>
        </p:spPr>
      </p:pic>
      <p:sp>
        <p:nvSpPr>
          <p:cNvPr id="3" name="2 Elipse"/>
          <p:cNvSpPr/>
          <p:nvPr/>
        </p:nvSpPr>
        <p:spPr>
          <a:xfrm>
            <a:off x="5143504" y="2500306"/>
            <a:ext cx="857256" cy="642942"/>
          </a:xfrm>
          <a:prstGeom prst="ellipse">
            <a:avLst/>
          </a:prstGeom>
          <a:noFill/>
          <a:ln w="381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4" name="3 Rectángulo redondeado"/>
          <p:cNvSpPr/>
          <p:nvPr/>
        </p:nvSpPr>
        <p:spPr>
          <a:xfrm>
            <a:off x="4429124" y="1285860"/>
            <a:ext cx="3000396" cy="3571900"/>
          </a:xfrm>
          <a:prstGeom prst="roundRect">
            <a:avLst/>
          </a:prstGeom>
          <a:noFill/>
          <a:ln w="5715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5" name="4 CuadroTexto"/>
          <p:cNvSpPr txBox="1"/>
          <p:nvPr/>
        </p:nvSpPr>
        <p:spPr>
          <a:xfrm>
            <a:off x="0" y="373543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Isla Greenwich</a:t>
            </a:r>
            <a:endParaRPr lang="es-EC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14282" y="1619896"/>
            <a:ext cx="4572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FF00"/>
                </a:solidFill>
              </a:rPr>
              <a:t>Punta Fort Williams</a:t>
            </a:r>
            <a:endParaRPr lang="es-EC" sz="2800" b="1" dirty="0">
              <a:solidFill>
                <a:srgbClr val="FFFF00"/>
              </a:solidFill>
            </a:endParaRPr>
          </a:p>
        </p:txBody>
      </p:sp>
      <p:cxnSp>
        <p:nvCxnSpPr>
          <p:cNvPr id="7" name="6 Conector recto de flecha"/>
          <p:cNvCxnSpPr/>
          <p:nvPr/>
        </p:nvCxnSpPr>
        <p:spPr>
          <a:xfrm>
            <a:off x="3500430" y="2000240"/>
            <a:ext cx="1785950" cy="571504"/>
          </a:xfrm>
          <a:prstGeom prst="straightConnector1">
            <a:avLst/>
          </a:prstGeom>
          <a:ln w="38100" cap="rnd">
            <a:solidFill>
              <a:srgbClr val="FF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uario\Documents\Proyectos\Antártida\Imágenes\800px-Greenwich-Isla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58024"/>
            <a:ext cx="9144000" cy="5400000"/>
          </a:xfrm>
          <a:prstGeom prst="rect">
            <a:avLst/>
          </a:prstGeom>
          <a:noFill/>
        </p:spPr>
      </p:pic>
      <p:sp>
        <p:nvSpPr>
          <p:cNvPr id="3" name="2 Elipse"/>
          <p:cNvSpPr/>
          <p:nvPr/>
        </p:nvSpPr>
        <p:spPr>
          <a:xfrm>
            <a:off x="4857752" y="1285860"/>
            <a:ext cx="714380" cy="357190"/>
          </a:xfrm>
          <a:prstGeom prst="ellipse">
            <a:avLst/>
          </a:prstGeom>
          <a:noFill/>
          <a:ln w="381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4" name="3 Rectángulo redondeado"/>
          <p:cNvSpPr/>
          <p:nvPr/>
        </p:nvSpPr>
        <p:spPr>
          <a:xfrm>
            <a:off x="4429124" y="1285860"/>
            <a:ext cx="3000396" cy="3571900"/>
          </a:xfrm>
          <a:prstGeom prst="roundRect">
            <a:avLst/>
          </a:prstGeom>
          <a:noFill/>
          <a:ln w="5715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5" name="4 CuadroTexto"/>
          <p:cNvSpPr txBox="1"/>
          <p:nvPr/>
        </p:nvSpPr>
        <p:spPr>
          <a:xfrm>
            <a:off x="0" y="373543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Isla Barrientos</a:t>
            </a:r>
            <a:endParaRPr lang="es-EC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1125</TotalTime>
  <Words>588</Words>
  <Application>Microsoft Office PowerPoint</Application>
  <PresentationFormat>Presentación en pantalla (4:3)</PresentationFormat>
  <Paragraphs>168</Paragraphs>
  <Slides>39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39</vt:i4>
      </vt:variant>
    </vt:vector>
  </HeadingPairs>
  <TitlesOfParts>
    <vt:vector size="40" baseType="lpstr">
      <vt:lpstr>Tema de Office</vt:lpstr>
      <vt:lpstr>Monitoreo, investigación y plan de conservación de los pinnípedos presentes en los alrededores de la Estación Pedro Vicente Maldonado, Antártida</vt:lpstr>
      <vt:lpstr>Antecedentes</vt:lpstr>
      <vt:lpstr>Antecedentes</vt:lpstr>
      <vt:lpstr>Objetivos</vt:lpstr>
      <vt:lpstr>Área de estudio</vt:lpstr>
      <vt:lpstr>Área de estudio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Métodos</vt:lpstr>
      <vt:lpstr>Métodos</vt:lpstr>
      <vt:lpstr>Métodos</vt:lpstr>
      <vt:lpstr>Métodos</vt:lpstr>
      <vt:lpstr>Métodos</vt:lpstr>
      <vt:lpstr>Métodos</vt:lpstr>
      <vt:lpstr>Métodos</vt:lpstr>
      <vt:lpstr>Métodos</vt:lpstr>
      <vt:lpstr>Presentación de PowerPoint</vt:lpstr>
      <vt:lpstr>Resultados</vt:lpstr>
      <vt:lpstr>Resultados</vt:lpstr>
      <vt:lpstr>Elefante marino</vt:lpstr>
      <vt:lpstr>Mirounga leonina Elefante marino</vt:lpstr>
      <vt:lpstr>Foca de Weddell</vt:lpstr>
      <vt:lpstr>Leptonychotes weddellii Foca de Weddell</vt:lpstr>
      <vt:lpstr>Lobo marino antártico</vt:lpstr>
      <vt:lpstr>Arctocephalus gazella Lobo marino antártico</vt:lpstr>
      <vt:lpstr>Foca leopardo</vt:lpstr>
      <vt:lpstr>Hydrurga leptonyx Foca leopardo</vt:lpstr>
      <vt:lpstr>Foca cangrejera</vt:lpstr>
      <vt:lpstr>Lobodon carcinophaga Foca cangrejera</vt:lpstr>
      <vt:lpstr>Presentación de PowerPoint</vt:lpstr>
      <vt:lpstr>Presentación de PowerPoint</vt:lpstr>
      <vt:lpstr>Preferencia de hábitat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Mamíferos marinos en el área antártica</dc:title>
  <dc:creator>user</dc:creator>
  <cp:lastModifiedBy>Diego G. Tirira</cp:lastModifiedBy>
  <cp:revision>87</cp:revision>
  <dcterms:created xsi:type="dcterms:W3CDTF">2012-03-01T14:21:24Z</dcterms:created>
  <dcterms:modified xsi:type="dcterms:W3CDTF">2014-01-31T04:06:56Z</dcterms:modified>
</cp:coreProperties>
</file>