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355" r:id="rId2"/>
    <p:sldId id="331" r:id="rId3"/>
    <p:sldId id="330" r:id="rId4"/>
    <p:sldId id="272" r:id="rId5"/>
    <p:sldId id="312" r:id="rId6"/>
    <p:sldId id="257" r:id="rId7"/>
    <p:sldId id="264" r:id="rId8"/>
    <p:sldId id="314" r:id="rId9"/>
    <p:sldId id="258" r:id="rId10"/>
    <p:sldId id="319" r:id="rId11"/>
    <p:sldId id="306" r:id="rId12"/>
    <p:sldId id="321" r:id="rId13"/>
    <p:sldId id="315" r:id="rId14"/>
    <p:sldId id="307" r:id="rId15"/>
    <p:sldId id="316" r:id="rId16"/>
    <p:sldId id="317" r:id="rId17"/>
    <p:sldId id="320" r:id="rId18"/>
    <p:sldId id="332" r:id="rId19"/>
    <p:sldId id="322" r:id="rId20"/>
    <p:sldId id="323" r:id="rId21"/>
    <p:sldId id="324" r:id="rId22"/>
    <p:sldId id="328" r:id="rId23"/>
    <p:sldId id="338" r:id="rId24"/>
    <p:sldId id="325" r:id="rId25"/>
    <p:sldId id="326" r:id="rId26"/>
    <p:sldId id="335" r:id="rId27"/>
    <p:sldId id="327" r:id="rId28"/>
    <p:sldId id="339" r:id="rId29"/>
    <p:sldId id="260" r:id="rId30"/>
    <p:sldId id="337" r:id="rId31"/>
    <p:sldId id="340" r:id="rId32"/>
    <p:sldId id="347" r:id="rId33"/>
    <p:sldId id="348" r:id="rId34"/>
    <p:sldId id="350" r:id="rId35"/>
    <p:sldId id="351" r:id="rId36"/>
    <p:sldId id="354" r:id="rId3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037ED-FF89-413E-AB05-D04A15497EAA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373F1-1C4E-4A91-8D1A-0B34A452F0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4800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3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3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3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3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" name="instrumental.wav"/>
          </p:stSnd>
        </p:sndAc>
      </p:transition>
    </mc:Choice>
    <mc:Fallback xmlns="">
      <p:transition spd="slow">
        <p:circle/>
        <p:sndAc>
          <p:stSnd>
            <p:snd r:embed="rId3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6529964-0DE4-40CB-82F7-096519416E0B}" type="datetimeFigureOut">
              <a:rPr lang="es-ES" smtClean="0"/>
              <a:t>19/02/2011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DDC391E-5512-457C-BA96-C016AF7B5970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13" name="instrumental.wav"/>
          </p:stSnd>
        </p:sndAc>
      </p:transition>
    </mc:Choice>
    <mc:Fallback xmlns="">
      <p:transition spd="slow">
        <p:circle/>
        <p:sndAc>
          <p:stSnd>
            <p:snd r:embed="rId1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5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8.jpeg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audio" Target="../media/audio1.wav"/><Relationship Id="rId4" Type="http://schemas.openxmlformats.org/officeDocument/2006/relationships/image" Target="../media/image56.jpeg"/><Relationship Id="rId9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8.jpe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1.wav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png"/><Relationship Id="rId7" Type="http://schemas.openxmlformats.org/officeDocument/2006/relationships/image" Target="../media/image1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png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audio" Target="../media/audio1.wav"/><Relationship Id="rId4" Type="http://schemas.openxmlformats.org/officeDocument/2006/relationships/image" Target="../media/image16.png"/><Relationship Id="rId9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463"/>
            <a:ext cx="4474678" cy="33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4462"/>
            <a:ext cx="4442039" cy="33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5"/>
            <a:ext cx="4442039" cy="313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4474678" cy="309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95536" y="1700808"/>
            <a:ext cx="84249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</a:rPr>
              <a:t>PROYECTO</a:t>
            </a:r>
            <a:r>
              <a:rPr lang="es-ES" sz="2800" b="1" dirty="0">
                <a:solidFill>
                  <a:schemeClr val="bg1"/>
                </a:solidFill>
              </a:rPr>
              <a:t>: </a:t>
            </a:r>
          </a:p>
          <a:p>
            <a:r>
              <a:rPr lang="es-ES" sz="2800" b="1" dirty="0">
                <a:solidFill>
                  <a:schemeClr val="bg1"/>
                </a:solidFill>
              </a:rPr>
              <a:t> </a:t>
            </a:r>
          </a:p>
          <a:p>
            <a:pPr algn="just"/>
            <a:r>
              <a:rPr lang="es-ES" sz="2800" b="1" dirty="0">
                <a:solidFill>
                  <a:schemeClr val="bg1"/>
                </a:solidFill>
              </a:rPr>
              <a:t> “CONDICIONES </a:t>
            </a:r>
            <a:r>
              <a:rPr lang="es-ES" sz="2800" b="1" dirty="0" smtClean="0">
                <a:solidFill>
                  <a:schemeClr val="bg1"/>
                </a:solidFill>
              </a:rPr>
              <a:t>METEOROLÓGICAS, BIOLÓGICAS </a:t>
            </a:r>
            <a:r>
              <a:rPr lang="es-ES" sz="2800" b="1" dirty="0">
                <a:solidFill>
                  <a:schemeClr val="bg1"/>
                </a:solidFill>
              </a:rPr>
              <a:t>Y </a:t>
            </a:r>
            <a:r>
              <a:rPr lang="es-ES" sz="2800" b="1" dirty="0" smtClean="0">
                <a:solidFill>
                  <a:schemeClr val="bg1"/>
                </a:solidFill>
              </a:rPr>
              <a:t>FISICOQUÍMICAS </a:t>
            </a:r>
            <a:r>
              <a:rPr lang="es-ES" sz="2800" b="1" dirty="0">
                <a:solidFill>
                  <a:schemeClr val="bg1"/>
                </a:solidFill>
              </a:rPr>
              <a:t>FRENTE A LAS POSIBLES ACTIVIDADES </a:t>
            </a:r>
            <a:r>
              <a:rPr lang="es-ES" sz="2800" b="1" dirty="0" err="1">
                <a:solidFill>
                  <a:schemeClr val="bg1"/>
                </a:solidFill>
              </a:rPr>
              <a:t>ANTROPOGENICAS</a:t>
            </a:r>
            <a:r>
              <a:rPr lang="es-ES" sz="2800" b="1" dirty="0">
                <a:solidFill>
                  <a:schemeClr val="bg1"/>
                </a:solidFill>
              </a:rPr>
              <a:t>  EN EL ECOSISTEMA MARINO DEL ENTORNO DE LAS ISLAS SHETLAND DEL SUR (GREENWICH, BARRIENTOS, </a:t>
            </a:r>
            <a:r>
              <a:rPr lang="es-ES" sz="2800" b="1" dirty="0" err="1">
                <a:solidFill>
                  <a:schemeClr val="bg1"/>
                </a:solidFill>
              </a:rPr>
              <a:t>DEE</a:t>
            </a:r>
            <a:r>
              <a:rPr lang="es-ES" sz="2800" b="1" dirty="0">
                <a:solidFill>
                  <a:schemeClr val="bg1"/>
                </a:solidFill>
              </a:rPr>
              <a:t> Y  TORRES) EN LA </a:t>
            </a:r>
            <a:r>
              <a:rPr lang="es-ES" sz="2800" b="1" dirty="0" smtClean="0">
                <a:solidFill>
                  <a:schemeClr val="bg1"/>
                </a:solidFill>
              </a:rPr>
              <a:t>PENÍNSULA </a:t>
            </a:r>
            <a:r>
              <a:rPr lang="es-ES" sz="2800" b="1" dirty="0">
                <a:solidFill>
                  <a:schemeClr val="bg1"/>
                </a:solidFill>
              </a:rPr>
              <a:t>ANTÁRTICA”  </a:t>
            </a:r>
          </a:p>
          <a:p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1979712" y="548680"/>
            <a:ext cx="43924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 A-02-10.2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457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7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78750"/>
            <a:ext cx="5976664" cy="448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51520" y="116632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TOMA DE MUESTRA DE SUELO  . SITIO DE ANIDACIÓN DE PETRELES.</a:t>
            </a:r>
          </a:p>
          <a:p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COORD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=</a:t>
            </a:r>
            <a:endParaRPr lang="es-E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2 Forma libre"/>
          <p:cNvSpPr/>
          <p:nvPr/>
        </p:nvSpPr>
        <p:spPr>
          <a:xfrm>
            <a:off x="2801783" y="3944997"/>
            <a:ext cx="3984428" cy="1602521"/>
          </a:xfrm>
          <a:custGeom>
            <a:avLst/>
            <a:gdLst>
              <a:gd name="connsiteX0" fmla="*/ 188160 w 3984428"/>
              <a:gd name="connsiteY0" fmla="*/ 249632 h 1602521"/>
              <a:gd name="connsiteX1" fmla="*/ 420388 w 3984428"/>
              <a:gd name="connsiteY1" fmla="*/ 75460 h 1602521"/>
              <a:gd name="connsiteX2" fmla="*/ 768731 w 3984428"/>
              <a:gd name="connsiteY2" fmla="*/ 31917 h 1602521"/>
              <a:gd name="connsiteX3" fmla="*/ 1073531 w 3984428"/>
              <a:gd name="connsiteY3" fmla="*/ 2889 h 1602521"/>
              <a:gd name="connsiteX4" fmla="*/ 1479931 w 3984428"/>
              <a:gd name="connsiteY4" fmla="*/ 104489 h 1602521"/>
              <a:gd name="connsiteX5" fmla="*/ 1421874 w 3984428"/>
              <a:gd name="connsiteY5" fmla="*/ 423803 h 1602521"/>
              <a:gd name="connsiteX6" fmla="*/ 2104046 w 3984428"/>
              <a:gd name="connsiteY6" fmla="*/ 510889 h 1602521"/>
              <a:gd name="connsiteX7" fmla="*/ 2350788 w 3984428"/>
              <a:gd name="connsiteY7" fmla="*/ 481860 h 1602521"/>
              <a:gd name="connsiteX8" fmla="*/ 2583017 w 3984428"/>
              <a:gd name="connsiteY8" fmla="*/ 249632 h 1602521"/>
              <a:gd name="connsiteX9" fmla="*/ 2728160 w 3984428"/>
              <a:gd name="connsiteY9" fmla="*/ 249632 h 1602521"/>
              <a:gd name="connsiteX10" fmla="*/ 2858788 w 3984428"/>
              <a:gd name="connsiteY10" fmla="*/ 249632 h 1602521"/>
              <a:gd name="connsiteX11" fmla="*/ 3032960 w 3984428"/>
              <a:gd name="connsiteY11" fmla="*/ 351232 h 1602521"/>
              <a:gd name="connsiteX12" fmla="*/ 3352274 w 3984428"/>
              <a:gd name="connsiteY12" fmla="*/ 423803 h 1602521"/>
              <a:gd name="connsiteX13" fmla="*/ 3744160 w 3984428"/>
              <a:gd name="connsiteY13" fmla="*/ 554432 h 1602521"/>
              <a:gd name="connsiteX14" fmla="*/ 3947360 w 3984428"/>
              <a:gd name="connsiteY14" fmla="*/ 757632 h 1602521"/>
              <a:gd name="connsiteX15" fmla="*/ 3947360 w 3984428"/>
              <a:gd name="connsiteY15" fmla="*/ 917289 h 1602521"/>
              <a:gd name="connsiteX16" fmla="*/ 3569988 w 3984428"/>
              <a:gd name="connsiteY16" fmla="*/ 1149517 h 1602521"/>
              <a:gd name="connsiteX17" fmla="*/ 3250674 w 3984428"/>
              <a:gd name="connsiteY17" fmla="*/ 1265632 h 1602521"/>
              <a:gd name="connsiteX18" fmla="*/ 2742674 w 3984428"/>
              <a:gd name="connsiteY18" fmla="*/ 1439803 h 1602521"/>
              <a:gd name="connsiteX19" fmla="*/ 2191131 w 3984428"/>
              <a:gd name="connsiteY19" fmla="*/ 1454317 h 1602521"/>
              <a:gd name="connsiteX20" fmla="*/ 1813760 w 3984428"/>
              <a:gd name="connsiteY20" fmla="*/ 1497860 h 1602521"/>
              <a:gd name="connsiteX21" fmla="*/ 1320274 w 3984428"/>
              <a:gd name="connsiteY21" fmla="*/ 1541403 h 1602521"/>
              <a:gd name="connsiteX22" fmla="*/ 841303 w 3984428"/>
              <a:gd name="connsiteY22" fmla="*/ 1599460 h 1602521"/>
              <a:gd name="connsiteX23" fmla="*/ 376846 w 3984428"/>
              <a:gd name="connsiteY23" fmla="*/ 1439803 h 1602521"/>
              <a:gd name="connsiteX24" fmla="*/ 57531 w 3984428"/>
              <a:gd name="connsiteY24" fmla="*/ 1178546 h 1602521"/>
              <a:gd name="connsiteX25" fmla="*/ 13988 w 3984428"/>
              <a:gd name="connsiteY25" fmla="*/ 728603 h 1602521"/>
              <a:gd name="connsiteX26" fmla="*/ 217188 w 3984428"/>
              <a:gd name="connsiteY26" fmla="*/ 307689 h 1602521"/>
              <a:gd name="connsiteX27" fmla="*/ 623588 w 3984428"/>
              <a:gd name="connsiteY27" fmla="*/ 75460 h 160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984428" h="1602521">
                <a:moveTo>
                  <a:pt x="188160" y="249632"/>
                </a:moveTo>
                <a:cubicBezTo>
                  <a:pt x="255893" y="180689"/>
                  <a:pt x="323626" y="111746"/>
                  <a:pt x="420388" y="75460"/>
                </a:cubicBezTo>
                <a:cubicBezTo>
                  <a:pt x="517150" y="39174"/>
                  <a:pt x="659874" y="44012"/>
                  <a:pt x="768731" y="31917"/>
                </a:cubicBezTo>
                <a:cubicBezTo>
                  <a:pt x="877588" y="19822"/>
                  <a:pt x="954998" y="-9206"/>
                  <a:pt x="1073531" y="2889"/>
                </a:cubicBezTo>
                <a:cubicBezTo>
                  <a:pt x="1192064" y="14984"/>
                  <a:pt x="1421874" y="34337"/>
                  <a:pt x="1479931" y="104489"/>
                </a:cubicBezTo>
                <a:cubicBezTo>
                  <a:pt x="1537988" y="174641"/>
                  <a:pt x="1317855" y="356070"/>
                  <a:pt x="1421874" y="423803"/>
                </a:cubicBezTo>
                <a:cubicBezTo>
                  <a:pt x="1525893" y="491536"/>
                  <a:pt x="1949227" y="501213"/>
                  <a:pt x="2104046" y="510889"/>
                </a:cubicBezTo>
                <a:cubicBezTo>
                  <a:pt x="2258865" y="520565"/>
                  <a:pt x="2270960" y="525403"/>
                  <a:pt x="2350788" y="481860"/>
                </a:cubicBezTo>
                <a:cubicBezTo>
                  <a:pt x="2430616" y="438317"/>
                  <a:pt x="2520122" y="288337"/>
                  <a:pt x="2583017" y="249632"/>
                </a:cubicBezTo>
                <a:cubicBezTo>
                  <a:pt x="2645912" y="210927"/>
                  <a:pt x="2728160" y="249632"/>
                  <a:pt x="2728160" y="249632"/>
                </a:cubicBezTo>
                <a:cubicBezTo>
                  <a:pt x="2774122" y="249632"/>
                  <a:pt x="2807988" y="232699"/>
                  <a:pt x="2858788" y="249632"/>
                </a:cubicBezTo>
                <a:cubicBezTo>
                  <a:pt x="2909588" y="266565"/>
                  <a:pt x="2950712" y="322203"/>
                  <a:pt x="3032960" y="351232"/>
                </a:cubicBezTo>
                <a:cubicBezTo>
                  <a:pt x="3115208" y="380261"/>
                  <a:pt x="3233741" y="389936"/>
                  <a:pt x="3352274" y="423803"/>
                </a:cubicBezTo>
                <a:cubicBezTo>
                  <a:pt x="3470807" y="457670"/>
                  <a:pt x="3644979" y="498794"/>
                  <a:pt x="3744160" y="554432"/>
                </a:cubicBezTo>
                <a:cubicBezTo>
                  <a:pt x="3843341" y="610070"/>
                  <a:pt x="3913493" y="697156"/>
                  <a:pt x="3947360" y="757632"/>
                </a:cubicBezTo>
                <a:cubicBezTo>
                  <a:pt x="3981227" y="818108"/>
                  <a:pt x="4010255" y="851975"/>
                  <a:pt x="3947360" y="917289"/>
                </a:cubicBezTo>
                <a:cubicBezTo>
                  <a:pt x="3884465" y="982603"/>
                  <a:pt x="3686102" y="1091460"/>
                  <a:pt x="3569988" y="1149517"/>
                </a:cubicBezTo>
                <a:cubicBezTo>
                  <a:pt x="3453874" y="1207574"/>
                  <a:pt x="3250674" y="1265632"/>
                  <a:pt x="3250674" y="1265632"/>
                </a:cubicBezTo>
                <a:cubicBezTo>
                  <a:pt x="3112788" y="1314013"/>
                  <a:pt x="2919265" y="1408356"/>
                  <a:pt x="2742674" y="1439803"/>
                </a:cubicBezTo>
                <a:cubicBezTo>
                  <a:pt x="2566084" y="1471251"/>
                  <a:pt x="2345950" y="1444641"/>
                  <a:pt x="2191131" y="1454317"/>
                </a:cubicBezTo>
                <a:cubicBezTo>
                  <a:pt x="2036312" y="1463993"/>
                  <a:pt x="1958903" y="1483346"/>
                  <a:pt x="1813760" y="1497860"/>
                </a:cubicBezTo>
                <a:cubicBezTo>
                  <a:pt x="1668617" y="1512374"/>
                  <a:pt x="1482350" y="1524470"/>
                  <a:pt x="1320274" y="1541403"/>
                </a:cubicBezTo>
                <a:cubicBezTo>
                  <a:pt x="1158198" y="1558336"/>
                  <a:pt x="998541" y="1616393"/>
                  <a:pt x="841303" y="1599460"/>
                </a:cubicBezTo>
                <a:cubicBezTo>
                  <a:pt x="684065" y="1582527"/>
                  <a:pt x="507475" y="1509955"/>
                  <a:pt x="376846" y="1439803"/>
                </a:cubicBezTo>
                <a:cubicBezTo>
                  <a:pt x="246217" y="1369651"/>
                  <a:pt x="118007" y="1297079"/>
                  <a:pt x="57531" y="1178546"/>
                </a:cubicBezTo>
                <a:cubicBezTo>
                  <a:pt x="-2945" y="1060013"/>
                  <a:pt x="-12621" y="873746"/>
                  <a:pt x="13988" y="728603"/>
                </a:cubicBezTo>
                <a:cubicBezTo>
                  <a:pt x="40597" y="583460"/>
                  <a:pt x="115588" y="416546"/>
                  <a:pt x="217188" y="307689"/>
                </a:cubicBezTo>
                <a:cubicBezTo>
                  <a:pt x="318788" y="198832"/>
                  <a:pt x="633264" y="133517"/>
                  <a:pt x="623588" y="75460"/>
                </a:cubicBezTo>
              </a:path>
            </a:pathLst>
          </a:cu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64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475656" y="1124744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TOMA DE  MUESTRA DE </a:t>
            </a:r>
            <a:r>
              <a:rPr lang="es-ES" b="1" dirty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</a:rPr>
              <a:t>SUELO</a:t>
            </a: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smtClean="0">
                <a:solidFill>
                  <a:srgbClr val="FF0000"/>
                </a:solidFill>
              </a:rPr>
              <a:t>EN </a:t>
            </a:r>
            <a:r>
              <a:rPr lang="es-ES" b="1" dirty="0" smtClean="0">
                <a:solidFill>
                  <a:srgbClr val="FF0000"/>
                </a:solidFill>
              </a:rPr>
              <a:t>LA FALDA DE LA </a:t>
            </a:r>
            <a:r>
              <a:rPr lang="es-ES" b="1" dirty="0" smtClean="0">
                <a:solidFill>
                  <a:srgbClr val="FF0000"/>
                </a:solidFill>
              </a:rPr>
              <a:t>VERTIENTE CERCANA A LA BAHÍA CHILE:</a:t>
            </a:r>
          </a:p>
          <a:p>
            <a:r>
              <a:rPr lang="es-ES" b="1" dirty="0" err="1" smtClean="0">
                <a:solidFill>
                  <a:srgbClr val="FF0000"/>
                </a:solidFill>
              </a:rPr>
              <a:t>COORD</a:t>
            </a:r>
            <a:r>
              <a:rPr lang="es-ES" b="1" dirty="0" smtClean="0">
                <a:solidFill>
                  <a:srgbClr val="FF0000"/>
                </a:solidFill>
              </a:rPr>
              <a:t> =</a:t>
            </a:r>
            <a:endParaRPr lang="es-ES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39307"/>
            <a:ext cx="4752528" cy="3564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514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86928"/>
            <a:ext cx="345638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660394" y="1718806"/>
            <a:ext cx="31519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TOMA DE MUESTRA DE SUELO  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- 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SITIO 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 MUSGOS CERCANO AL ÁREA DE EVACUACIÓN  DE LAS AGUAS SERVIDAS DE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PEVIMA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.</a:t>
            </a:r>
            <a:endParaRPr lang="es-E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COORD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=</a:t>
            </a:r>
            <a:endParaRPr lang="es-E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70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18098"/>
            <a:ext cx="6840760" cy="45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1115616" y="1196752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dirty="0" smtClean="0">
                <a:solidFill>
                  <a:srgbClr val="FF0000"/>
                </a:solidFill>
                <a:latin typeface="Algerian" pitchFamily="82" charset="0"/>
              </a:rPr>
              <a:t>MONITOREO EN AGUA DE DESHIELO</a:t>
            </a:r>
            <a:endParaRPr lang="es-ES" sz="4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331640" y="3152197"/>
            <a:ext cx="20882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u="sng" dirty="0" smtClean="0">
                <a:solidFill>
                  <a:srgbClr val="CC0000"/>
                </a:solidFill>
              </a:rPr>
              <a:t>METALES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CADMIO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COBRE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PLOMO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CROMO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HIERRO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ZINC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MERCURIO</a:t>
            </a:r>
            <a:endParaRPr lang="es-ES" sz="2000" b="1" dirty="0">
              <a:solidFill>
                <a:srgbClr val="CC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788024" y="3304597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rgbClr val="CC0000"/>
                </a:solidFill>
              </a:rPr>
              <a:t>OXIGENO DISUELTO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NUTRIENTES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pH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CONDUCTIVIDAD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TEMPERATURA</a:t>
            </a:r>
          </a:p>
          <a:p>
            <a:r>
              <a:rPr lang="es-ES" sz="2000" b="1" dirty="0" err="1" smtClean="0">
                <a:solidFill>
                  <a:srgbClr val="CC0000"/>
                </a:solidFill>
              </a:rPr>
              <a:t>STD</a:t>
            </a:r>
            <a:endParaRPr lang="es-ES" sz="2000" b="1" dirty="0">
              <a:solidFill>
                <a:srgbClr val="CC0000"/>
              </a:solidFill>
            </a:endParaRPr>
          </a:p>
        </p:txBody>
      </p:sp>
      <p:pic>
        <p:nvPicPr>
          <p:cNvPr id="8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64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4744"/>
            <a:ext cx="61437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Forma libre"/>
          <p:cNvSpPr/>
          <p:nvPr/>
        </p:nvSpPr>
        <p:spPr>
          <a:xfrm>
            <a:off x="2441115" y="3126658"/>
            <a:ext cx="3341230" cy="482976"/>
          </a:xfrm>
          <a:custGeom>
            <a:avLst/>
            <a:gdLst>
              <a:gd name="connsiteX0" fmla="*/ 82966 w 3341230"/>
              <a:gd name="connsiteY0" fmla="*/ 96918 h 482976"/>
              <a:gd name="connsiteX1" fmla="*/ 647619 w 3341230"/>
              <a:gd name="connsiteY1" fmla="*/ 58994 h 482976"/>
              <a:gd name="connsiteX2" fmla="*/ 1258623 w 3341230"/>
              <a:gd name="connsiteY2" fmla="*/ 0 h 482976"/>
              <a:gd name="connsiteX3" fmla="*/ 2320507 w 3341230"/>
              <a:gd name="connsiteY3" fmla="*/ 58994 h 482976"/>
              <a:gd name="connsiteX4" fmla="*/ 2948367 w 3341230"/>
              <a:gd name="connsiteY4" fmla="*/ 168553 h 482976"/>
              <a:gd name="connsiteX5" fmla="*/ 3298114 w 3341230"/>
              <a:gd name="connsiteY5" fmla="*/ 185408 h 482976"/>
              <a:gd name="connsiteX6" fmla="*/ 3247549 w 3341230"/>
              <a:gd name="connsiteY6" fmla="*/ 290754 h 482976"/>
              <a:gd name="connsiteX7" fmla="*/ 2505915 w 3341230"/>
              <a:gd name="connsiteY7" fmla="*/ 328678 h 482976"/>
              <a:gd name="connsiteX8" fmla="*/ 1861200 w 3341230"/>
              <a:gd name="connsiteY8" fmla="*/ 324465 h 482976"/>
              <a:gd name="connsiteX9" fmla="*/ 1300761 w 3341230"/>
              <a:gd name="connsiteY9" fmla="*/ 375030 h 482976"/>
              <a:gd name="connsiteX10" fmla="*/ 542273 w 3341230"/>
              <a:gd name="connsiteY10" fmla="*/ 446666 h 482976"/>
              <a:gd name="connsiteX11" fmla="*/ 390575 w 3341230"/>
              <a:gd name="connsiteY11" fmla="*/ 471948 h 482976"/>
              <a:gd name="connsiteX12" fmla="*/ 184098 w 3341230"/>
              <a:gd name="connsiteY12" fmla="*/ 467735 h 482976"/>
              <a:gd name="connsiteX13" fmla="*/ 1052146 w 3341230"/>
              <a:gd name="connsiteY13" fmla="*/ 294968 h 482976"/>
              <a:gd name="connsiteX14" fmla="*/ 748750 w 3341230"/>
              <a:gd name="connsiteY14" fmla="*/ 223333 h 482976"/>
              <a:gd name="connsiteX15" fmla="*/ 226236 w 3341230"/>
              <a:gd name="connsiteY15" fmla="*/ 198050 h 482976"/>
              <a:gd name="connsiteX16" fmla="*/ 19759 w 3341230"/>
              <a:gd name="connsiteY16" fmla="*/ 151698 h 482976"/>
              <a:gd name="connsiteX17" fmla="*/ 19759 w 3341230"/>
              <a:gd name="connsiteY17" fmla="*/ 88490 h 482976"/>
              <a:gd name="connsiteX18" fmla="*/ 82966 w 3341230"/>
              <a:gd name="connsiteY18" fmla="*/ 96918 h 48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41230" h="482976">
                <a:moveTo>
                  <a:pt x="82966" y="96918"/>
                </a:moveTo>
                <a:cubicBezTo>
                  <a:pt x="187609" y="92002"/>
                  <a:pt x="451676" y="75147"/>
                  <a:pt x="647619" y="58994"/>
                </a:cubicBezTo>
                <a:cubicBezTo>
                  <a:pt x="843562" y="42841"/>
                  <a:pt x="979808" y="0"/>
                  <a:pt x="1258623" y="0"/>
                </a:cubicBezTo>
                <a:cubicBezTo>
                  <a:pt x="1537438" y="0"/>
                  <a:pt x="2038883" y="30902"/>
                  <a:pt x="2320507" y="58994"/>
                </a:cubicBezTo>
                <a:cubicBezTo>
                  <a:pt x="2602131" y="87086"/>
                  <a:pt x="2785433" y="147484"/>
                  <a:pt x="2948367" y="168553"/>
                </a:cubicBezTo>
                <a:cubicBezTo>
                  <a:pt x="3111301" y="189622"/>
                  <a:pt x="3248250" y="165041"/>
                  <a:pt x="3298114" y="185408"/>
                </a:cubicBezTo>
                <a:cubicBezTo>
                  <a:pt x="3347978" y="205775"/>
                  <a:pt x="3379582" y="266876"/>
                  <a:pt x="3247549" y="290754"/>
                </a:cubicBezTo>
                <a:cubicBezTo>
                  <a:pt x="3115516" y="314632"/>
                  <a:pt x="2736973" y="323060"/>
                  <a:pt x="2505915" y="328678"/>
                </a:cubicBezTo>
                <a:cubicBezTo>
                  <a:pt x="2274857" y="334297"/>
                  <a:pt x="2062059" y="316740"/>
                  <a:pt x="1861200" y="324465"/>
                </a:cubicBezTo>
                <a:cubicBezTo>
                  <a:pt x="1660341" y="332190"/>
                  <a:pt x="1300761" y="375030"/>
                  <a:pt x="1300761" y="375030"/>
                </a:cubicBezTo>
                <a:lnTo>
                  <a:pt x="542273" y="446666"/>
                </a:lnTo>
                <a:cubicBezTo>
                  <a:pt x="390575" y="462819"/>
                  <a:pt x="450271" y="468437"/>
                  <a:pt x="390575" y="471948"/>
                </a:cubicBezTo>
                <a:cubicBezTo>
                  <a:pt x="330879" y="475459"/>
                  <a:pt x="73836" y="497232"/>
                  <a:pt x="184098" y="467735"/>
                </a:cubicBezTo>
                <a:cubicBezTo>
                  <a:pt x="294360" y="438238"/>
                  <a:pt x="958038" y="335702"/>
                  <a:pt x="1052146" y="294968"/>
                </a:cubicBezTo>
                <a:cubicBezTo>
                  <a:pt x="1146254" y="254234"/>
                  <a:pt x="886402" y="239486"/>
                  <a:pt x="748750" y="223333"/>
                </a:cubicBezTo>
                <a:cubicBezTo>
                  <a:pt x="611098" y="207180"/>
                  <a:pt x="347734" y="209989"/>
                  <a:pt x="226236" y="198050"/>
                </a:cubicBezTo>
                <a:cubicBezTo>
                  <a:pt x="104738" y="186111"/>
                  <a:pt x="54172" y="169958"/>
                  <a:pt x="19759" y="151698"/>
                </a:cubicBezTo>
                <a:cubicBezTo>
                  <a:pt x="-14654" y="133438"/>
                  <a:pt x="2904" y="98322"/>
                  <a:pt x="19759" y="88490"/>
                </a:cubicBezTo>
                <a:cubicBezTo>
                  <a:pt x="36614" y="78658"/>
                  <a:pt x="-21677" y="101834"/>
                  <a:pt x="82966" y="96918"/>
                </a:cubicBezTo>
                <a:close/>
              </a:path>
            </a:pathLst>
          </a:custGeom>
          <a:noFill/>
          <a:ln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1475656" y="1124744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TOMA DE  MUESTRA DE AGUA DE DESHIELO EN LA VERTIENTE CERCANA A LA BAHÍA CHILE:</a:t>
            </a:r>
          </a:p>
          <a:p>
            <a:pPr algn="ctr"/>
            <a:r>
              <a:rPr lang="es-ES" b="1" dirty="0" err="1" smtClean="0">
                <a:solidFill>
                  <a:srgbClr val="FF0000"/>
                </a:solidFill>
              </a:rPr>
              <a:t>COORD</a:t>
            </a:r>
            <a:r>
              <a:rPr lang="es-ES" b="1" dirty="0" smtClean="0">
                <a:solidFill>
                  <a:srgbClr val="FF0000"/>
                </a:solidFill>
              </a:rPr>
              <a:t> =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6" name="5 Flecha abajo"/>
          <p:cNvSpPr/>
          <p:nvPr/>
        </p:nvSpPr>
        <p:spPr>
          <a:xfrm>
            <a:off x="2987824" y="2636912"/>
            <a:ext cx="288032" cy="45332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Forma libre"/>
          <p:cNvSpPr/>
          <p:nvPr/>
        </p:nvSpPr>
        <p:spPr>
          <a:xfrm>
            <a:off x="1527977" y="2772229"/>
            <a:ext cx="5318139" cy="774721"/>
          </a:xfrm>
          <a:custGeom>
            <a:avLst/>
            <a:gdLst>
              <a:gd name="connsiteX0" fmla="*/ 2448937 w 5318139"/>
              <a:gd name="connsiteY0" fmla="*/ 58057 h 774721"/>
              <a:gd name="connsiteX1" fmla="*/ 3044023 w 5318139"/>
              <a:gd name="connsiteY1" fmla="*/ 159657 h 774721"/>
              <a:gd name="connsiteX2" fmla="*/ 4016480 w 5318139"/>
              <a:gd name="connsiteY2" fmla="*/ 261257 h 774721"/>
              <a:gd name="connsiteX3" fmla="*/ 5206652 w 5318139"/>
              <a:gd name="connsiteY3" fmla="*/ 333828 h 774721"/>
              <a:gd name="connsiteX4" fmla="*/ 5046994 w 5318139"/>
              <a:gd name="connsiteY4" fmla="*/ 754742 h 774721"/>
              <a:gd name="connsiteX5" fmla="*/ 3261737 w 5318139"/>
              <a:gd name="connsiteY5" fmla="*/ 682171 h 774721"/>
              <a:gd name="connsiteX6" fmla="*/ 2042537 w 5318139"/>
              <a:gd name="connsiteY6" fmla="*/ 667657 h 774721"/>
              <a:gd name="connsiteX7" fmla="*/ 445966 w 5318139"/>
              <a:gd name="connsiteY7" fmla="*/ 754742 h 774721"/>
              <a:gd name="connsiteX8" fmla="*/ 25052 w 5318139"/>
              <a:gd name="connsiteY8" fmla="*/ 232228 h 774721"/>
              <a:gd name="connsiteX9" fmla="*/ 1012023 w 5318139"/>
              <a:gd name="connsiteY9" fmla="*/ 0 h 774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18139" h="774721">
                <a:moveTo>
                  <a:pt x="2448937" y="58057"/>
                </a:moveTo>
                <a:cubicBezTo>
                  <a:pt x="2615851" y="91923"/>
                  <a:pt x="2782766" y="125790"/>
                  <a:pt x="3044023" y="159657"/>
                </a:cubicBezTo>
                <a:cubicBezTo>
                  <a:pt x="3305280" y="193524"/>
                  <a:pt x="3656042" y="232229"/>
                  <a:pt x="4016480" y="261257"/>
                </a:cubicBezTo>
                <a:cubicBezTo>
                  <a:pt x="4376918" y="290286"/>
                  <a:pt x="5034900" y="251581"/>
                  <a:pt x="5206652" y="333828"/>
                </a:cubicBezTo>
                <a:cubicBezTo>
                  <a:pt x="5378404" y="416076"/>
                  <a:pt x="5371146" y="696685"/>
                  <a:pt x="5046994" y="754742"/>
                </a:cubicBezTo>
                <a:cubicBezTo>
                  <a:pt x="4722842" y="812799"/>
                  <a:pt x="3762480" y="696685"/>
                  <a:pt x="3261737" y="682171"/>
                </a:cubicBezTo>
                <a:cubicBezTo>
                  <a:pt x="2760994" y="667657"/>
                  <a:pt x="2511832" y="655562"/>
                  <a:pt x="2042537" y="667657"/>
                </a:cubicBezTo>
                <a:cubicBezTo>
                  <a:pt x="1573242" y="679752"/>
                  <a:pt x="782213" y="827313"/>
                  <a:pt x="445966" y="754742"/>
                </a:cubicBezTo>
                <a:cubicBezTo>
                  <a:pt x="109719" y="682171"/>
                  <a:pt x="-69291" y="358018"/>
                  <a:pt x="25052" y="232228"/>
                </a:cubicBezTo>
                <a:cubicBezTo>
                  <a:pt x="119395" y="106438"/>
                  <a:pt x="565709" y="53219"/>
                  <a:pt x="1012023" y="0"/>
                </a:cubicBezTo>
              </a:path>
            </a:pathLst>
          </a:cu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41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68" y="1202847"/>
            <a:ext cx="5904657" cy="4428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907704" y="1412776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FF0000"/>
                </a:solidFill>
              </a:rPr>
              <a:t>TOMA DE  MUESTRA DE AGUA DE DESHIELO EN LA </a:t>
            </a:r>
            <a:r>
              <a:rPr lang="es-ES" b="1" dirty="0" smtClean="0">
                <a:solidFill>
                  <a:srgbClr val="FF0000"/>
                </a:solidFill>
              </a:rPr>
              <a:t>LAGUNA </a:t>
            </a:r>
            <a:r>
              <a:rPr lang="es-ES" b="1" dirty="0">
                <a:solidFill>
                  <a:srgbClr val="FF0000"/>
                </a:solidFill>
              </a:rPr>
              <a:t>CERCANA A </a:t>
            </a:r>
            <a:r>
              <a:rPr lang="es-ES" b="1" dirty="0" smtClean="0">
                <a:solidFill>
                  <a:srgbClr val="FF0000"/>
                </a:solidFill>
              </a:rPr>
              <a:t> PUNTA AMBATO:</a:t>
            </a:r>
            <a:endParaRPr lang="es-ES" b="1" dirty="0">
              <a:solidFill>
                <a:srgbClr val="FF0000"/>
              </a:solidFill>
            </a:endParaRPr>
          </a:p>
          <a:p>
            <a:pPr algn="ctr"/>
            <a:r>
              <a:rPr lang="es-ES" b="1" dirty="0" err="1">
                <a:solidFill>
                  <a:srgbClr val="FF0000"/>
                </a:solidFill>
              </a:rPr>
              <a:t>COORD</a:t>
            </a:r>
            <a:r>
              <a:rPr lang="es-ES" b="1" dirty="0">
                <a:solidFill>
                  <a:srgbClr val="FF0000"/>
                </a:solidFill>
              </a:rPr>
              <a:t> =</a:t>
            </a:r>
          </a:p>
          <a:p>
            <a:endParaRPr lang="es-ES" dirty="0"/>
          </a:p>
        </p:txBody>
      </p:sp>
      <p:sp>
        <p:nvSpPr>
          <p:cNvPr id="3" name="2 Elipse"/>
          <p:cNvSpPr/>
          <p:nvPr/>
        </p:nvSpPr>
        <p:spPr>
          <a:xfrm>
            <a:off x="6300192" y="4365104"/>
            <a:ext cx="792088" cy="720080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Flecha abajo"/>
          <p:cNvSpPr/>
          <p:nvPr/>
        </p:nvSpPr>
        <p:spPr>
          <a:xfrm>
            <a:off x="6567648" y="3789040"/>
            <a:ext cx="297747" cy="79208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64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895" y="1188167"/>
            <a:ext cx="5760640" cy="432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907704" y="1196752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FF0000"/>
                </a:solidFill>
              </a:rPr>
              <a:t>TOMA DE  MUESTRA DE AGUA DE DESHIELO EN LA </a:t>
            </a:r>
            <a:r>
              <a:rPr lang="es-ES" b="1" dirty="0" err="1" smtClean="0">
                <a:solidFill>
                  <a:srgbClr val="FF0000"/>
                </a:solidFill>
              </a:rPr>
              <a:t>LA</a:t>
            </a:r>
            <a:r>
              <a:rPr lang="es-ES" b="1" dirty="0" smtClean="0">
                <a:solidFill>
                  <a:srgbClr val="FF0000"/>
                </a:solidFill>
              </a:rPr>
              <a:t> </a:t>
            </a:r>
            <a:r>
              <a:rPr lang="es-ES" b="1" dirty="0" err="1" smtClean="0">
                <a:solidFill>
                  <a:srgbClr val="FF0000"/>
                </a:solidFill>
              </a:rPr>
              <a:t>GUNA</a:t>
            </a:r>
            <a:r>
              <a:rPr lang="es-ES" b="1" dirty="0" smtClean="0">
                <a:solidFill>
                  <a:srgbClr val="FF0000"/>
                </a:solidFill>
              </a:rPr>
              <a:t> - ISLA </a:t>
            </a:r>
            <a:r>
              <a:rPr lang="es-ES" b="1" dirty="0" err="1" smtClean="0">
                <a:solidFill>
                  <a:srgbClr val="FF0000"/>
                </a:solidFill>
              </a:rPr>
              <a:t>DEE</a:t>
            </a:r>
            <a:r>
              <a:rPr lang="es-ES" b="1" dirty="0" smtClean="0">
                <a:solidFill>
                  <a:srgbClr val="FF0000"/>
                </a:solidFill>
              </a:rPr>
              <a:t>:</a:t>
            </a:r>
            <a:endParaRPr lang="es-ES" b="1" dirty="0">
              <a:solidFill>
                <a:srgbClr val="FF0000"/>
              </a:solidFill>
            </a:endParaRPr>
          </a:p>
          <a:p>
            <a:pPr algn="ctr"/>
            <a:r>
              <a:rPr lang="es-ES" b="1" dirty="0" err="1">
                <a:solidFill>
                  <a:srgbClr val="FF0000"/>
                </a:solidFill>
              </a:rPr>
              <a:t>COORD</a:t>
            </a:r>
            <a:r>
              <a:rPr lang="es-ES" b="1" dirty="0">
                <a:solidFill>
                  <a:srgbClr val="FF0000"/>
                </a:solidFill>
              </a:rPr>
              <a:t> =</a:t>
            </a:r>
          </a:p>
          <a:p>
            <a:endParaRPr lang="es-ES" dirty="0"/>
          </a:p>
        </p:txBody>
      </p:sp>
      <p:grpSp>
        <p:nvGrpSpPr>
          <p:cNvPr id="4" name="3 Grupo"/>
          <p:cNvGrpSpPr/>
          <p:nvPr/>
        </p:nvGrpSpPr>
        <p:grpSpPr>
          <a:xfrm>
            <a:off x="4572000" y="2780928"/>
            <a:ext cx="792088" cy="1296144"/>
            <a:chOff x="4572000" y="2780928"/>
            <a:chExt cx="792088" cy="1296144"/>
          </a:xfrm>
        </p:grpSpPr>
        <p:sp>
          <p:nvSpPr>
            <p:cNvPr id="5" name="4 Elipse"/>
            <p:cNvSpPr/>
            <p:nvPr/>
          </p:nvSpPr>
          <p:spPr>
            <a:xfrm>
              <a:off x="4572000" y="3356992"/>
              <a:ext cx="792088" cy="720080"/>
            </a:xfrm>
            <a:prstGeom prst="ellipse">
              <a:avLst/>
            </a:prstGeom>
            <a:noFill/>
            <a:ln w="2222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5 Flecha abajo"/>
            <p:cNvSpPr/>
            <p:nvPr/>
          </p:nvSpPr>
          <p:spPr>
            <a:xfrm>
              <a:off x="4839456" y="2780928"/>
              <a:ext cx="297747" cy="792088"/>
            </a:xfrm>
            <a:prstGeom prst="down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675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5938145" cy="445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907704" y="1196752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FF0000"/>
                </a:solidFill>
              </a:rPr>
              <a:t>TOMA DE  MUESTRA DE AGUA DE DESHIELO EN </a:t>
            </a:r>
            <a:r>
              <a:rPr lang="es-ES" b="1" dirty="0" smtClean="0">
                <a:solidFill>
                  <a:srgbClr val="FF0000"/>
                </a:solidFill>
              </a:rPr>
              <a:t>EL RIO CULEBRA:</a:t>
            </a:r>
            <a:endParaRPr lang="es-ES" b="1" dirty="0">
              <a:solidFill>
                <a:srgbClr val="FF0000"/>
              </a:solidFill>
            </a:endParaRPr>
          </a:p>
          <a:p>
            <a:pPr algn="ctr"/>
            <a:r>
              <a:rPr lang="es-ES" b="1" dirty="0" err="1">
                <a:solidFill>
                  <a:srgbClr val="FF0000"/>
                </a:solidFill>
              </a:rPr>
              <a:t>COORD</a:t>
            </a:r>
            <a:r>
              <a:rPr lang="es-ES" b="1" dirty="0">
                <a:solidFill>
                  <a:srgbClr val="FF0000"/>
                </a:solidFill>
              </a:rPr>
              <a:t> =</a:t>
            </a:r>
          </a:p>
          <a:p>
            <a:endParaRPr lang="es-ES" dirty="0"/>
          </a:p>
        </p:txBody>
      </p:sp>
      <p:sp>
        <p:nvSpPr>
          <p:cNvPr id="2" name="1 Elipse"/>
          <p:cNvSpPr/>
          <p:nvPr/>
        </p:nvSpPr>
        <p:spPr>
          <a:xfrm>
            <a:off x="3923928" y="4293096"/>
            <a:ext cx="1152128" cy="720080"/>
          </a:xfrm>
          <a:prstGeom prst="ellipse">
            <a:avLst/>
          </a:prstGeom>
          <a:noFill/>
          <a:ln w="2222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3 Flecha abajo"/>
          <p:cNvSpPr/>
          <p:nvPr/>
        </p:nvSpPr>
        <p:spPr>
          <a:xfrm>
            <a:off x="4228704" y="4149080"/>
            <a:ext cx="360040" cy="50405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9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756775" y="908719"/>
            <a:ext cx="7487633" cy="5616625"/>
            <a:chOff x="179511" y="188639"/>
            <a:chExt cx="7487633" cy="561662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1" y="188639"/>
              <a:ext cx="7487633" cy="5616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217984" y="260647"/>
              <a:ext cx="74491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32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TOMA DE AGUA DE DESHIELO - </a:t>
              </a:r>
              <a:r>
                <a:rPr lang="es-ES" sz="3200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PEVIMA</a:t>
              </a:r>
              <a:endParaRPr lang="es-E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3 Elipse"/>
            <p:cNvSpPr/>
            <p:nvPr/>
          </p:nvSpPr>
          <p:spPr>
            <a:xfrm>
              <a:off x="1691680" y="3933056"/>
              <a:ext cx="4104456" cy="1872208"/>
            </a:xfrm>
            <a:prstGeom prst="ellipse">
              <a:avLst/>
            </a:prstGeom>
            <a:noFill/>
            <a:ln w="31750">
              <a:solidFill>
                <a:srgbClr val="FF0000">
                  <a:alpha val="96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52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17306" y="1268760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dirty="0" smtClean="0">
                <a:solidFill>
                  <a:srgbClr val="FF0000"/>
                </a:solidFill>
                <a:latin typeface="Algerian" pitchFamily="82" charset="0"/>
              </a:rPr>
              <a:t>TOMA DE MUESTRA </a:t>
            </a:r>
            <a:r>
              <a:rPr lang="es-ES" sz="5400" dirty="0">
                <a:solidFill>
                  <a:srgbClr val="FF0000"/>
                </a:solidFill>
                <a:latin typeface="Algerian" pitchFamily="82" charset="0"/>
              </a:rPr>
              <a:t>DE LÍQUENES </a:t>
            </a:r>
            <a:endParaRPr lang="es-ES" sz="54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75856" y="3098269"/>
            <a:ext cx="20882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u="sng" dirty="0" smtClean="0">
                <a:solidFill>
                  <a:srgbClr val="CC0000"/>
                </a:solidFill>
              </a:rPr>
              <a:t>METALES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CADMIO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COBRE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PLOMO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CROMO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HIERRO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ZINC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MERCURIO</a:t>
            </a:r>
            <a:endParaRPr lang="es-ES" sz="2000" b="1" dirty="0">
              <a:solidFill>
                <a:srgbClr val="CC0000"/>
              </a:solidFill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83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59632" y="1268760"/>
            <a:ext cx="66967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OBJETIVO GENERAL. </a:t>
            </a:r>
            <a:r>
              <a:rPr lang="es-ES" sz="2800" dirty="0"/>
              <a:t>Establecer el comportamiento de las condiciones físicas, químicas, meteorológicas y biológicas asociadas a las actividades </a:t>
            </a:r>
            <a:r>
              <a:rPr lang="es-ES" sz="2800" dirty="0" err="1"/>
              <a:t>antropogénicas</a:t>
            </a:r>
            <a:r>
              <a:rPr lang="es-ES" sz="2800" dirty="0"/>
              <a:t> en el ecosistema marino-costero </a:t>
            </a:r>
            <a:r>
              <a:rPr lang="es-ES" sz="2800" dirty="0" smtClean="0"/>
              <a:t>Antártico </a:t>
            </a:r>
            <a:r>
              <a:rPr lang="es-ES" sz="2800" dirty="0"/>
              <a:t>de las I. Greenwich, Barrientos, </a:t>
            </a:r>
            <a:r>
              <a:rPr lang="es-ES" sz="2800" dirty="0" err="1"/>
              <a:t>Dee</a:t>
            </a:r>
            <a:r>
              <a:rPr lang="es-ES" sz="2800" dirty="0"/>
              <a:t> y Torres (Shetland del Sur) durante el verano austral </a:t>
            </a:r>
            <a:r>
              <a:rPr lang="es-ES" sz="2800" dirty="0" smtClean="0"/>
              <a:t>2010, 2011 y 2013</a:t>
            </a:r>
            <a:endParaRPr lang="es-ES" dirty="0"/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48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6469509" cy="485290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880" y="947011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Flecha abajo"/>
          <p:cNvSpPr/>
          <p:nvPr/>
        </p:nvSpPr>
        <p:spPr>
          <a:xfrm rot="2492919">
            <a:off x="5337263" y="2810837"/>
            <a:ext cx="216024" cy="221243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CuadroTexto"/>
          <p:cNvSpPr txBox="1"/>
          <p:nvPr/>
        </p:nvSpPr>
        <p:spPr>
          <a:xfrm>
            <a:off x="1187624" y="1196752"/>
            <a:ext cx="388843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>
                <a:solidFill>
                  <a:srgbClr val="FF0000"/>
                </a:solidFill>
                <a:latin typeface="Algerian" pitchFamily="82" charset="0"/>
              </a:rPr>
              <a:t>TOMA DE MUESTRA DE LÍQUENES</a:t>
            </a:r>
            <a:endParaRPr lang="es-ES" sz="2800" dirty="0">
              <a:solidFill>
                <a:srgbClr val="FF0000"/>
              </a:solidFill>
              <a:latin typeface="Algerian" pitchFamily="82" charset="0"/>
            </a:endParaRPr>
          </a:p>
          <a:p>
            <a:endParaRPr lang="es-ES" dirty="0"/>
          </a:p>
        </p:txBody>
      </p:sp>
      <p:pic>
        <p:nvPicPr>
          <p:cNvPr id="7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03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259632" y="1772816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dirty="0" err="1" smtClean="0">
                <a:solidFill>
                  <a:srgbClr val="FF0000"/>
                </a:solidFill>
                <a:latin typeface="Algerian" pitchFamily="82" charset="0"/>
              </a:rPr>
              <a:t>ANALISIS</a:t>
            </a:r>
            <a:r>
              <a:rPr lang="es-ES" sz="5400" dirty="0" smtClean="0">
                <a:solidFill>
                  <a:srgbClr val="FF0000"/>
                </a:solidFill>
                <a:latin typeface="Algerian" pitchFamily="82" charset="0"/>
              </a:rPr>
              <a:t> DE MUESTRA</a:t>
            </a:r>
            <a:endParaRPr lang="es-ES" sz="54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55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90752"/>
            <a:ext cx="3874579" cy="290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3024336" cy="455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727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763"/>
            <a:ext cx="4896544" cy="3672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115616" y="1052736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ANÁLISIS DE OXIGENO DISUELTO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95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31056"/>
            <a:ext cx="6048672" cy="453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05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28468"/>
            <a:ext cx="3600400" cy="270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758" y="2528468"/>
            <a:ext cx="3600400" cy="270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16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0" descr="C:\Documents and Settings\Hugo\Escritorio\INAE\lab y toma de muestras 2011\100_73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78736"/>
            <a:ext cx="4899367" cy="367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115616" y="1124744"/>
            <a:ext cx="67687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TAMIZADO DE LAS MUESTRAS DE SUELO</a:t>
            </a:r>
            <a:endParaRPr lang="es-E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07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547664" y="1844824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EQUIPOS UTILIZADOS</a:t>
            </a:r>
            <a:endParaRPr lang="es-E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0043"/>
            <a:ext cx="5476969" cy="363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131840" y="1340768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ZODIAC</a:t>
            </a:r>
            <a:endParaRPr lang="es-E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Elipse"/>
          <p:cNvSpPr/>
          <p:nvPr/>
        </p:nvSpPr>
        <p:spPr>
          <a:xfrm>
            <a:off x="1115616" y="1299997"/>
            <a:ext cx="1753124" cy="233320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1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6" descr="C:\Documents and Settings\Hugo\Escritorio\INAE\lab y toma de muestras 2011\100_73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348429"/>
            <a:ext cx="3744417" cy="28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2" descr="C:\Documents and Settings\Hugo\Escritorio\INAE\lab y toma de muestras 2011\100_73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83065"/>
            <a:ext cx="2016224" cy="268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695908" y="1104350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ESTUFA</a:t>
            </a:r>
            <a:endParaRPr lang="es-E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0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27584" y="1124744"/>
            <a:ext cx="73448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>
                <a:solidFill>
                  <a:srgbClr val="FF0000"/>
                </a:solidFill>
              </a:rPr>
              <a:t>OBJETIVOS </a:t>
            </a:r>
            <a:r>
              <a:rPr lang="es-ES" sz="1400" b="1" dirty="0">
                <a:solidFill>
                  <a:srgbClr val="FF0000"/>
                </a:solidFill>
              </a:rPr>
              <a:t>ESPECÍFICOS DEL PROYECTO /COMPONENTE.- </a:t>
            </a:r>
          </a:p>
          <a:p>
            <a:r>
              <a:rPr lang="es-ES" b="1" dirty="0"/>
              <a:t> </a:t>
            </a:r>
            <a:endParaRPr lang="es-ES" sz="1050" dirty="0"/>
          </a:p>
          <a:p>
            <a:pPr marL="228600" lvl="0" indent="-228600" algn="just">
              <a:buFont typeface="+mj-lt"/>
              <a:buAutoNum type="arabicPeriod"/>
            </a:pPr>
            <a:r>
              <a:rPr lang="es-ES" sz="1600" b="1" dirty="0">
                <a:solidFill>
                  <a:srgbClr val="92D050"/>
                </a:solidFill>
              </a:rPr>
              <a:t>Determinar las condiciones químicas (Nitrato, fosfato, silicato, pesticidas, metales pesados e hidrocarburos disueltos y dispersos) y físicas (temperatura, salinidad y pH) del agua y del sedimento del ecosistema marino antártico a fin de correlacionar sus variaciones con los aportes </a:t>
            </a:r>
            <a:r>
              <a:rPr lang="es-ES" sz="1600" b="1" dirty="0" err="1">
                <a:solidFill>
                  <a:srgbClr val="92D050"/>
                </a:solidFill>
              </a:rPr>
              <a:t>antropogénicos</a:t>
            </a:r>
            <a:r>
              <a:rPr lang="es-ES" sz="1600" b="1" dirty="0">
                <a:solidFill>
                  <a:srgbClr val="92D050"/>
                </a:solidFill>
              </a:rPr>
              <a:t> del área y relacionar con el verano 2004, 2008 y 2010.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C" sz="1600" b="1" dirty="0"/>
              <a:t> </a:t>
            </a:r>
            <a:r>
              <a:rPr lang="es-ES" sz="1600" dirty="0" smtClean="0"/>
              <a:t>Determinar </a:t>
            </a:r>
            <a:r>
              <a:rPr lang="es-ES" sz="1600" dirty="0"/>
              <a:t>la abundancia relativa del Fitoplancton (</a:t>
            </a:r>
            <a:r>
              <a:rPr lang="es-ES" sz="1600" dirty="0" err="1"/>
              <a:t>cuali</a:t>
            </a:r>
            <a:r>
              <a:rPr lang="es-ES" sz="1600" dirty="0"/>
              <a:t>-cuantitativo) y relacionar su diversidad con el verano 2004, 2008 y 2010, e identificar especies indicadoras que caractericen la variabilidad por posibles factores con los aportes </a:t>
            </a:r>
            <a:r>
              <a:rPr lang="es-ES" sz="1600" dirty="0" err="1"/>
              <a:t>antropogénicos</a:t>
            </a:r>
            <a:r>
              <a:rPr lang="es-ES" sz="1600" dirty="0"/>
              <a:t> del área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600" dirty="0"/>
              <a:t> </a:t>
            </a:r>
            <a:r>
              <a:rPr lang="es-ES" sz="1600" b="1" dirty="0" smtClean="0">
                <a:solidFill>
                  <a:srgbClr val="FF0000"/>
                </a:solidFill>
              </a:rPr>
              <a:t>Establecer </a:t>
            </a:r>
            <a:r>
              <a:rPr lang="es-ES" sz="1600" b="1" dirty="0">
                <a:solidFill>
                  <a:srgbClr val="FF0000"/>
                </a:solidFill>
              </a:rPr>
              <a:t>la estructura Termo-Alina y el régimen de corrientes durante el verano Austral en  islas </a:t>
            </a:r>
            <a:r>
              <a:rPr lang="es-ES" sz="1600" b="1" dirty="0" err="1">
                <a:solidFill>
                  <a:srgbClr val="FF0000"/>
                </a:solidFill>
              </a:rPr>
              <a:t>shetland</a:t>
            </a:r>
            <a:r>
              <a:rPr lang="es-ES" sz="1600" b="1" dirty="0">
                <a:solidFill>
                  <a:srgbClr val="FF0000"/>
                </a:solidFill>
              </a:rPr>
              <a:t> del sur (</a:t>
            </a:r>
            <a:r>
              <a:rPr lang="es-ES" sz="1600" b="1" dirty="0" err="1">
                <a:solidFill>
                  <a:srgbClr val="FF0000"/>
                </a:solidFill>
              </a:rPr>
              <a:t>greenwich</a:t>
            </a:r>
            <a:r>
              <a:rPr lang="es-ES" sz="1600" b="1" dirty="0">
                <a:solidFill>
                  <a:srgbClr val="FF0000"/>
                </a:solidFill>
              </a:rPr>
              <a:t>, </a:t>
            </a:r>
            <a:r>
              <a:rPr lang="es-ES" sz="1600" b="1" dirty="0" err="1">
                <a:solidFill>
                  <a:srgbClr val="FF0000"/>
                </a:solidFill>
              </a:rPr>
              <a:t>barrientos</a:t>
            </a:r>
            <a:r>
              <a:rPr lang="es-ES" sz="1600" b="1" dirty="0">
                <a:solidFill>
                  <a:srgbClr val="FF0000"/>
                </a:solidFill>
              </a:rPr>
              <a:t>, </a:t>
            </a:r>
            <a:r>
              <a:rPr lang="es-ES" sz="1600" b="1" dirty="0" err="1">
                <a:solidFill>
                  <a:srgbClr val="FF0000"/>
                </a:solidFill>
              </a:rPr>
              <a:t>Dee</a:t>
            </a:r>
            <a:r>
              <a:rPr lang="es-ES" sz="1600" b="1" dirty="0">
                <a:solidFill>
                  <a:srgbClr val="FF0000"/>
                </a:solidFill>
              </a:rPr>
              <a:t> y  torres).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600" dirty="0"/>
              <a:t> </a:t>
            </a:r>
            <a:r>
              <a:rPr lang="es-ES" sz="1600" dirty="0" smtClean="0"/>
              <a:t>Determinar </a:t>
            </a:r>
            <a:r>
              <a:rPr lang="es-ES" sz="1600" dirty="0"/>
              <a:t>la distribución y abundancia relativa del zooplancton (</a:t>
            </a:r>
            <a:r>
              <a:rPr lang="es-ES" sz="1600" dirty="0" err="1"/>
              <a:t>cuali</a:t>
            </a:r>
            <a:r>
              <a:rPr lang="es-ES" sz="1600" dirty="0"/>
              <a:t>-cuantitativo) y su relación con los resultados obtenidos en el verano austral 2004, y enfocar a nivel de especies correspondientes a los organismos gelatinosos (salpas, </a:t>
            </a:r>
            <a:r>
              <a:rPr lang="es-ES" sz="1600" dirty="0" err="1"/>
              <a:t>hydromedusas</a:t>
            </a:r>
            <a:r>
              <a:rPr lang="es-ES" sz="1600" dirty="0"/>
              <a:t> y sifonóforos)  como posibles indicadores. </a:t>
            </a:r>
          </a:p>
          <a:p>
            <a:pPr marL="228600" indent="-228600" algn="just">
              <a:buFont typeface="+mj-lt"/>
              <a:buAutoNum type="arabicPeriod"/>
            </a:pPr>
            <a:r>
              <a:rPr lang="es-ES" sz="1600" dirty="0"/>
              <a:t> </a:t>
            </a:r>
            <a:r>
              <a:rPr lang="es-ES" sz="1600" b="1" dirty="0" smtClean="0">
                <a:solidFill>
                  <a:srgbClr val="FF33CC"/>
                </a:solidFill>
              </a:rPr>
              <a:t>Identificar </a:t>
            </a:r>
            <a:r>
              <a:rPr lang="es-ES" sz="1600" b="1" dirty="0">
                <a:solidFill>
                  <a:srgbClr val="FF33CC"/>
                </a:solidFill>
              </a:rPr>
              <a:t>las clases de copépodos (</a:t>
            </a:r>
            <a:r>
              <a:rPr lang="es-ES" sz="1600" b="1" dirty="0" err="1">
                <a:solidFill>
                  <a:srgbClr val="FF33CC"/>
                </a:solidFill>
              </a:rPr>
              <a:t>Harpaticoidea</a:t>
            </a:r>
            <a:r>
              <a:rPr lang="es-ES" sz="1600" b="1" dirty="0">
                <a:solidFill>
                  <a:srgbClr val="FF33CC"/>
                </a:solidFill>
              </a:rPr>
              <a:t>, </a:t>
            </a:r>
            <a:r>
              <a:rPr lang="es-ES" sz="1600" b="1" dirty="0" err="1">
                <a:solidFill>
                  <a:srgbClr val="FF33CC"/>
                </a:solidFill>
              </a:rPr>
              <a:t>Calanoidea</a:t>
            </a:r>
            <a:r>
              <a:rPr lang="es-ES" sz="1600" b="1" dirty="0">
                <a:solidFill>
                  <a:srgbClr val="FF33CC"/>
                </a:solidFill>
              </a:rPr>
              <a:t> y </a:t>
            </a:r>
            <a:r>
              <a:rPr lang="es-ES" sz="1600" b="1" dirty="0" err="1">
                <a:solidFill>
                  <a:srgbClr val="FF33CC"/>
                </a:solidFill>
              </a:rPr>
              <a:t>Cyclopoidea</a:t>
            </a:r>
            <a:r>
              <a:rPr lang="es-ES" sz="1600" b="1" dirty="0">
                <a:solidFill>
                  <a:srgbClr val="FF33CC"/>
                </a:solidFill>
              </a:rPr>
              <a:t>) y su abundancia  relativa como un indicador alimentario después del </a:t>
            </a:r>
            <a:r>
              <a:rPr lang="es-ES" sz="1600" b="1" dirty="0" err="1">
                <a:solidFill>
                  <a:srgbClr val="FF33CC"/>
                </a:solidFill>
              </a:rPr>
              <a:t>krill</a:t>
            </a:r>
            <a:r>
              <a:rPr lang="es-ES" sz="1600" b="1" dirty="0" smtClean="0">
                <a:solidFill>
                  <a:srgbClr val="FF33CC"/>
                </a:solidFill>
              </a:rPr>
              <a:t>.</a:t>
            </a:r>
            <a:endParaRPr lang="es-ES" sz="1600" b="1" dirty="0">
              <a:solidFill>
                <a:srgbClr val="FF33CC"/>
              </a:solidFill>
            </a:endParaRPr>
          </a:p>
        </p:txBody>
      </p:sp>
      <p:pic>
        <p:nvPicPr>
          <p:cNvPr id="3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62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8" descr="C:\Documents and Settings\Hugo\Escritorio\INAE\lab y toma de muestras 2011\100_73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5227278" cy="39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115616" y="105273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BOMBA AL VACÍO Y FILTRO</a:t>
            </a:r>
            <a:endParaRPr lang="es-E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99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ugo\Escritorio\Investigacion INAE\FOTOS ANR 20011\IMG_02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95" y="4496858"/>
            <a:ext cx="2280253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Hugo\Escritorio\Investigacion INAE\FOTOS ANR 20011\IMG_02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96858"/>
            <a:ext cx="2280253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Hugo\Escritorio\Investigacion INAE\FOTOS ANR 20011\IMG_02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509120"/>
            <a:ext cx="2232248" cy="167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Documents and Settings\Hugo\Escritorio\Investigacion INAE\lab y toma de muestras 2011\100_73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35" y="1988840"/>
            <a:ext cx="2670863" cy="200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2 Marcador de contenido"/>
          <p:cNvSpPr txBox="1">
            <a:spLocks/>
          </p:cNvSpPr>
          <p:nvPr/>
        </p:nvSpPr>
        <p:spPr>
          <a:xfrm>
            <a:off x="5471735" y="1988840"/>
            <a:ext cx="2412633" cy="558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smtClean="0"/>
              <a:t>TERMÓMETROS - SUELO</a:t>
            </a:r>
            <a:endParaRPr lang="es-ES" dirty="0"/>
          </a:p>
        </p:txBody>
      </p:sp>
      <p:sp>
        <p:nvSpPr>
          <p:cNvPr id="11" name="2 Marcador de contenido"/>
          <p:cNvSpPr txBox="1">
            <a:spLocks/>
          </p:cNvSpPr>
          <p:nvPr/>
        </p:nvSpPr>
        <p:spPr>
          <a:xfrm>
            <a:off x="5724128" y="4526632"/>
            <a:ext cx="2312640" cy="27927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 smtClean="0">
                <a:solidFill>
                  <a:schemeClr val="bg1"/>
                </a:solidFill>
              </a:rPr>
              <a:t>PALA PEQUEÑA - SUELO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2" name="2 Marcador de contenido"/>
          <p:cNvSpPr txBox="1">
            <a:spLocks/>
          </p:cNvSpPr>
          <p:nvPr/>
        </p:nvSpPr>
        <p:spPr>
          <a:xfrm>
            <a:off x="3491880" y="4437112"/>
            <a:ext cx="2412633" cy="558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 dirty="0" smtClean="0">
                <a:solidFill>
                  <a:schemeClr val="bg1"/>
                </a:solidFill>
              </a:rPr>
              <a:t>BALDE TRANSPORTE DE MUESTRA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>
          <a:xfrm>
            <a:off x="899592" y="4509120"/>
            <a:ext cx="2412633" cy="558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-27432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ClrTx/>
              <a:buFont typeface="Wingdings" pitchFamily="2" charset="2"/>
              <a:buChar char="v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Tx/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TAMIZ PARA MUESTRA DE SUELO</a:t>
            </a:r>
            <a:endParaRPr lang="es-E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Picture 3" descr="C:\Documents and Settings\Hugo\Escritorio\Investigacion INAE\FOTOS ANR 20011\IMG_029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9196" r="7546" b="10076"/>
          <a:stretch/>
        </p:blipFill>
        <p:spPr bwMode="auto">
          <a:xfrm>
            <a:off x="1347900" y="1972443"/>
            <a:ext cx="1565948" cy="203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Hugo\Escritorio\Investigacion INAE\FOTOS ANR 20011\IMG_029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6" t="13930" r="11087" b="12865"/>
          <a:stretch/>
        </p:blipFill>
        <p:spPr bwMode="auto">
          <a:xfrm>
            <a:off x="3205675" y="1933701"/>
            <a:ext cx="1654357" cy="207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81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10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DCIM\100KM320\100_763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1" r="26153"/>
          <a:stretch/>
        </p:blipFill>
        <p:spPr bwMode="auto">
          <a:xfrm>
            <a:off x="1331641" y="1227675"/>
            <a:ext cx="3168066" cy="451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G:\DCIM\100KM320\100_76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r="8689" b="7603"/>
          <a:stretch/>
        </p:blipFill>
        <p:spPr bwMode="auto">
          <a:xfrm>
            <a:off x="5076056" y="1227675"/>
            <a:ext cx="2968104" cy="447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 rot="16200000">
            <a:off x="-72515" y="3239397"/>
            <a:ext cx="4032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FF0000"/>
                </a:solidFill>
              </a:rPr>
              <a:t>BOTELLA VAN </a:t>
            </a:r>
            <a:r>
              <a:rPr lang="es-ES" sz="2800" b="1" dirty="0" err="1" smtClean="0">
                <a:solidFill>
                  <a:srgbClr val="FF0000"/>
                </a:solidFill>
              </a:rPr>
              <a:t>DORN</a:t>
            </a:r>
            <a:endParaRPr lang="es-ES" sz="2800" b="1" dirty="0">
              <a:solidFill>
                <a:srgbClr val="FF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7092280" y="163718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err="1" smtClean="0">
                <a:solidFill>
                  <a:srgbClr val="FF0000"/>
                </a:solidFill>
              </a:rPr>
              <a:t>CTD</a:t>
            </a:r>
            <a:endParaRPr lang="es-ES" sz="2800" b="1" dirty="0">
              <a:solidFill>
                <a:srgbClr val="FF0000"/>
              </a:solidFill>
            </a:endParaRPr>
          </a:p>
        </p:txBody>
      </p:sp>
      <p:pic>
        <p:nvPicPr>
          <p:cNvPr id="9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2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7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10504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1"/>
          <a:stretch>
            <a:fillRect/>
          </a:stretch>
        </p:blipFill>
        <p:spPr bwMode="auto">
          <a:xfrm>
            <a:off x="4861635" y="2025871"/>
            <a:ext cx="2374661" cy="3650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P10504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>
            <a:fillRect/>
          </a:stretch>
        </p:blipFill>
        <p:spPr bwMode="auto">
          <a:xfrm>
            <a:off x="1886097" y="2013045"/>
            <a:ext cx="1965823" cy="3650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1403648" y="1196752"/>
            <a:ext cx="7272660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dirty="0" smtClean="0"/>
              <a:t>EQUIPOS DE MEDICIÓN</a:t>
            </a:r>
            <a:endParaRPr lang="es-ES" sz="4000" dirty="0"/>
          </a:p>
        </p:txBody>
      </p:sp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90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Hugo\Escritorio\Investigacion INAE\FOTOS ANR 20011\IMG_0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0"/>
            <a:ext cx="9141720" cy="685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843808" y="260648"/>
            <a:ext cx="61206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EMBACES </a:t>
            </a: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ÚTILES </a:t>
            </a:r>
            <a:r>
              <a:rPr lang="es-E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RECOLECCIÓN DE MUESTRAS</a:t>
            </a:r>
            <a:endParaRPr lang="es-E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53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399" y="1330789"/>
            <a:ext cx="5773945" cy="4330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539552" y="260648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EMBACES </a:t>
            </a:r>
            <a:r>
              <a:rPr lang="es-ES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UTILES</a:t>
            </a:r>
            <a:r>
              <a:rPr lang="es-E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RECOLECCIÓN DE MUESTRAS</a:t>
            </a:r>
            <a:endParaRPr lang="es-E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09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5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87624" y="1052489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GRACIAS</a:t>
            </a:r>
            <a:endParaRPr lang="es-E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04864"/>
            <a:ext cx="4332288" cy="3249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79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4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7" t="35532" r="26733" b="1331"/>
          <a:stretch/>
        </p:blipFill>
        <p:spPr bwMode="auto">
          <a:xfrm>
            <a:off x="5270871" y="1234162"/>
            <a:ext cx="2901529" cy="43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899592" y="1124744"/>
            <a:ext cx="6912768" cy="151216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INVESTIGADORES</a:t>
            </a:r>
            <a:endParaRPr lang="es-E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s-E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 ANTÁRTICO</a:t>
            </a:r>
            <a:endParaRPr lang="es-ES" sz="2000" dirty="0"/>
          </a:p>
        </p:txBody>
      </p:sp>
      <p:pic>
        <p:nvPicPr>
          <p:cNvPr id="5" name="4 Imagen" descr="ARTE FINAL LOGO ESPOL"/>
          <p:cNvPicPr/>
          <p:nvPr/>
        </p:nvPicPr>
        <p:blipFill rotWithShape="1">
          <a:blip r:embed="rId5"/>
          <a:srcRect l="1287" t="14073" r="80796" b="6730"/>
          <a:stretch/>
        </p:blipFill>
        <p:spPr bwMode="auto">
          <a:xfrm>
            <a:off x="899592" y="2852936"/>
            <a:ext cx="222277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87863"/>
              </p:ext>
            </p:extLst>
          </p:nvPr>
        </p:nvGraphicFramePr>
        <p:xfrm>
          <a:off x="3131840" y="2924944"/>
          <a:ext cx="2200462" cy="2151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9" name="Picture" r:id="rId6" imgW="913808" imgH="894314" progId="Word.Picture.8">
                  <p:embed/>
                </p:oleObj>
              </mc:Choice>
              <mc:Fallback>
                <p:oleObj name="Picture" r:id="rId6" imgW="913808" imgH="894314" progId="Word.Picture.8">
                  <p:embed/>
                  <p:pic>
                    <p:nvPicPr>
                      <p:cNvPr id="0" name="4 Objet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924944"/>
                        <a:ext cx="2200462" cy="2151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33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3" name="instrumental.wav"/>
          </p:stSnd>
        </p:sndAc>
      </p:transition>
    </mc:Choice>
    <mc:Fallback xmlns="">
      <p:transition spd="slow">
        <p:circle/>
        <p:sndAc>
          <p:stSnd>
            <p:snd r:embed="rId9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6000"/>
                    </a14:imgEffect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10942"/>
            <a:ext cx="6700962" cy="445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115616" y="1065510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 smtClean="0">
                <a:solidFill>
                  <a:srgbClr val="FF0000"/>
                </a:solidFill>
                <a:latin typeface="Algerian" pitchFamily="82" charset="0"/>
              </a:rPr>
              <a:t>MONITOREO EN AGUA</a:t>
            </a:r>
            <a:endParaRPr lang="es-ES" sz="54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4" name="Picture 3" descr="C:\Documents and Settings\Hugo\Escritorio\Investigacion INAE\FOTOS ANR 20011\IMG_97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422" y="2466599"/>
            <a:ext cx="2395986" cy="319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51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7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18869"/>
            <a:ext cx="5976664" cy="2042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1088"/>
            <a:ext cx="597666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07504" y="4191471"/>
            <a:ext cx="2867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</a:rPr>
              <a:t>BAHÍA CHILE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297123" y="977682"/>
            <a:ext cx="4134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ÁREA DE ESTUDIO 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471" y="2276872"/>
            <a:ext cx="2849025" cy="336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8 Conector recto de flecha"/>
          <p:cNvCxnSpPr/>
          <p:nvPr/>
        </p:nvCxnSpPr>
        <p:spPr>
          <a:xfrm>
            <a:off x="4211960" y="3284984"/>
            <a:ext cx="2952328" cy="144016"/>
          </a:xfrm>
          <a:prstGeom prst="straightConnector1">
            <a:avLst/>
          </a:prstGeom>
          <a:ln w="47625" cmpd="sng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flipV="1">
            <a:off x="4364360" y="4422303"/>
            <a:ext cx="3247623" cy="950913"/>
          </a:xfrm>
          <a:prstGeom prst="straightConnector1">
            <a:avLst/>
          </a:prstGeom>
          <a:ln w="47625" cmpd="sng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2" descr="10M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984" y="135103"/>
            <a:ext cx="1903512" cy="1440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2539"/>
            <a:ext cx="1034453" cy="16763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69" y="135103"/>
            <a:ext cx="999367" cy="16874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61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9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211" y="2636912"/>
            <a:ext cx="5037285" cy="41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636912"/>
            <a:ext cx="3475689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4" name="2053 CuadroTexto"/>
          <p:cNvSpPr txBox="1"/>
          <p:nvPr/>
        </p:nvSpPr>
        <p:spPr>
          <a:xfrm>
            <a:off x="179512" y="116632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MONITOREO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SUBSUPERFICIAL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HASTA 120m EN LA COLUMNA DE AGUA</a:t>
            </a:r>
          </a:p>
          <a:p>
            <a:pPr algn="ctr"/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LANCE DE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C.T.D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Y BOTELLA VAN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DORN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es-E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46" y="1035832"/>
            <a:ext cx="977102" cy="130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1772"/>
            <a:ext cx="1728192" cy="129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56329"/>
            <a:ext cx="1745237" cy="130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611" y="1031772"/>
            <a:ext cx="1659868" cy="124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31772"/>
            <a:ext cx="1659868" cy="124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1520" y="1031772"/>
            <a:ext cx="1728192" cy="1245100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"/>
          <p:cNvSpPr/>
          <p:nvPr/>
        </p:nvSpPr>
        <p:spPr>
          <a:xfrm>
            <a:off x="3419872" y="1031772"/>
            <a:ext cx="1728192" cy="1338072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5364088" y="1052736"/>
            <a:ext cx="1659868" cy="1245100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Rectángulo"/>
          <p:cNvSpPr/>
          <p:nvPr/>
        </p:nvSpPr>
        <p:spPr>
          <a:xfrm>
            <a:off x="7164288" y="1052736"/>
            <a:ext cx="1728192" cy="1245100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16 Rectángulo"/>
          <p:cNvSpPr/>
          <p:nvPr/>
        </p:nvSpPr>
        <p:spPr>
          <a:xfrm>
            <a:off x="2226746" y="1031772"/>
            <a:ext cx="977102" cy="1317108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3" name="12 Grupo"/>
          <p:cNvGrpSpPr/>
          <p:nvPr/>
        </p:nvGrpSpPr>
        <p:grpSpPr>
          <a:xfrm>
            <a:off x="3635896" y="2564904"/>
            <a:ext cx="360040" cy="3528392"/>
            <a:chOff x="3563888" y="2492896"/>
            <a:chExt cx="360040" cy="3528392"/>
          </a:xfrm>
        </p:grpSpPr>
        <p:sp>
          <p:nvSpPr>
            <p:cNvPr id="4" name="3 Flecha abajo"/>
            <p:cNvSpPr/>
            <p:nvPr/>
          </p:nvSpPr>
          <p:spPr>
            <a:xfrm>
              <a:off x="3655201" y="2492896"/>
              <a:ext cx="199993" cy="3528392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1" name="10 Conector recto"/>
            <p:cNvCxnSpPr/>
            <p:nvPr/>
          </p:nvCxnSpPr>
          <p:spPr>
            <a:xfrm flipH="1">
              <a:off x="3579919" y="2492896"/>
              <a:ext cx="344009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flipH="1">
              <a:off x="3563888" y="5949280"/>
              <a:ext cx="344009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flipH="1">
              <a:off x="3563888" y="4221088"/>
              <a:ext cx="344009" cy="0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>
            <a:off x="3419872" y="2564904"/>
            <a:ext cx="800104" cy="3968572"/>
            <a:chOff x="3419872" y="2884874"/>
            <a:chExt cx="800104" cy="3968572"/>
          </a:xfrm>
        </p:grpSpPr>
        <p:sp>
          <p:nvSpPr>
            <p:cNvPr id="12" name="11 CuadroTexto"/>
            <p:cNvSpPr txBox="1"/>
            <p:nvPr/>
          </p:nvSpPr>
          <p:spPr>
            <a:xfrm>
              <a:off x="3555872" y="2884874"/>
              <a:ext cx="664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0 </a:t>
              </a:r>
              <a:r>
                <a:rPr lang="es-E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</a:t>
              </a:r>
              <a:endPara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3419872" y="4541058"/>
              <a:ext cx="800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50 </a:t>
              </a:r>
              <a:r>
                <a:rPr lang="es-E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</a:t>
              </a:r>
              <a:endPara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3419872" y="6453336"/>
              <a:ext cx="800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120 </a:t>
              </a:r>
              <a:r>
                <a:rPr lang="es-E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</a:t>
              </a:r>
              <a:endPara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35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10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18098"/>
            <a:ext cx="6840760" cy="45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827584" y="1196752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0" dirty="0" smtClean="0">
                <a:solidFill>
                  <a:srgbClr val="FF0000"/>
                </a:solidFill>
                <a:latin typeface="Algerian" pitchFamily="82" charset="0"/>
              </a:rPr>
              <a:t>MONITOREO EN suelo</a:t>
            </a:r>
            <a:endParaRPr lang="es-ES" sz="6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331640" y="3152197"/>
            <a:ext cx="20882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u="sng" dirty="0" smtClean="0">
                <a:solidFill>
                  <a:srgbClr val="CC0000"/>
                </a:solidFill>
              </a:rPr>
              <a:t>METALES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CADMIO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COBRE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PLOMO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CROMO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HIERRO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ZINC</a:t>
            </a:r>
          </a:p>
          <a:p>
            <a:r>
              <a:rPr lang="es-ES" sz="2000" b="1" dirty="0" smtClean="0">
                <a:solidFill>
                  <a:srgbClr val="CC0000"/>
                </a:solidFill>
              </a:rPr>
              <a:t>MERCURIO</a:t>
            </a:r>
            <a:endParaRPr lang="es-ES" sz="2000" b="1" dirty="0">
              <a:solidFill>
                <a:srgbClr val="CC0000"/>
              </a:solidFill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788024" y="3304597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u="sng" dirty="0" smtClean="0">
                <a:solidFill>
                  <a:srgbClr val="CC0000"/>
                </a:solidFill>
              </a:rPr>
              <a:t>PESTICIDAS :</a:t>
            </a:r>
            <a:r>
              <a:rPr lang="es-ES" sz="2000" b="1" dirty="0" smtClean="0">
                <a:solidFill>
                  <a:srgbClr val="CC0000"/>
                </a:solidFill>
              </a:rPr>
              <a:t> </a:t>
            </a:r>
            <a:r>
              <a:rPr lang="es-ES" sz="2000" b="1" dirty="0" err="1" smtClean="0">
                <a:solidFill>
                  <a:srgbClr val="CC0000"/>
                </a:solidFill>
              </a:rPr>
              <a:t>ORGANOCLORADOS</a:t>
            </a:r>
            <a:endParaRPr lang="es-ES" sz="2000" b="1" dirty="0" smtClean="0">
              <a:solidFill>
                <a:srgbClr val="CC0000"/>
              </a:solidFill>
            </a:endParaRPr>
          </a:p>
          <a:p>
            <a:r>
              <a:rPr lang="es-ES" sz="2000" b="1" dirty="0" smtClean="0">
                <a:solidFill>
                  <a:srgbClr val="CC0000"/>
                </a:solidFill>
              </a:rPr>
              <a:t>ORGANOFOSFORADOS</a:t>
            </a:r>
            <a:endParaRPr lang="es-ES" sz="2000" b="1" dirty="0">
              <a:solidFill>
                <a:srgbClr val="CC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0039"/>
            <a:ext cx="2581077" cy="1936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" y="44625"/>
            <a:ext cx="77144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9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6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o"/>
          <p:cNvGrpSpPr/>
          <p:nvPr/>
        </p:nvGrpSpPr>
        <p:grpSpPr>
          <a:xfrm>
            <a:off x="251520" y="675966"/>
            <a:ext cx="7843132" cy="5417330"/>
            <a:chOff x="251520" y="675966"/>
            <a:chExt cx="7843132" cy="5417330"/>
          </a:xfrm>
        </p:grpSpPr>
        <p:grpSp>
          <p:nvGrpSpPr>
            <p:cNvPr id="12" name="11 Grupo"/>
            <p:cNvGrpSpPr/>
            <p:nvPr/>
          </p:nvGrpSpPr>
          <p:grpSpPr>
            <a:xfrm>
              <a:off x="251520" y="675966"/>
              <a:ext cx="7843132" cy="5417330"/>
              <a:chOff x="467544" y="72072"/>
              <a:chExt cx="7843132" cy="5417330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544" y="260648"/>
                <a:ext cx="7843132" cy="52287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" name="Picture 74" descr="C:\Documents and Settings\Hugo\Escritorio\INAE\lab y toma de muestras 2011\100_7384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660" y="72072"/>
                <a:ext cx="3227244" cy="24208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10 Grupo"/>
            <p:cNvGrpSpPr/>
            <p:nvPr/>
          </p:nvGrpSpPr>
          <p:grpSpPr>
            <a:xfrm>
              <a:off x="7164286" y="3168798"/>
              <a:ext cx="845311" cy="2664296"/>
              <a:chOff x="7380312" y="2564904"/>
              <a:chExt cx="1080120" cy="2664296"/>
            </a:xfrm>
          </p:grpSpPr>
          <p:sp>
            <p:nvSpPr>
              <p:cNvPr id="2" name="1 Elipse"/>
              <p:cNvSpPr/>
              <p:nvPr/>
            </p:nvSpPr>
            <p:spPr>
              <a:xfrm>
                <a:off x="7380312" y="2564904"/>
                <a:ext cx="1080120" cy="504056"/>
              </a:xfrm>
              <a:prstGeom prst="ellipse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" name="7 Elipse"/>
              <p:cNvSpPr/>
              <p:nvPr/>
            </p:nvSpPr>
            <p:spPr>
              <a:xfrm>
                <a:off x="7380312" y="4653136"/>
                <a:ext cx="1080120" cy="576064"/>
              </a:xfrm>
              <a:prstGeom prst="ellipse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3" name="12 Conector recto"/>
              <p:cNvCxnSpPr/>
              <p:nvPr/>
            </p:nvCxnSpPr>
            <p:spPr>
              <a:xfrm>
                <a:off x="8460432" y="2852936"/>
                <a:ext cx="0" cy="2088232"/>
              </a:xfrm>
              <a:prstGeom prst="line">
                <a:avLst/>
              </a:prstGeom>
              <a:ln w="57150" cmpd="sng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13 Elipse"/>
              <p:cNvSpPr/>
              <p:nvPr/>
            </p:nvSpPr>
            <p:spPr>
              <a:xfrm>
                <a:off x="7380312" y="3645024"/>
                <a:ext cx="1080120" cy="576064"/>
              </a:xfrm>
              <a:prstGeom prst="ellipse">
                <a:avLst/>
              </a:prstGeom>
              <a:blipFill>
                <a:blip r:embed="rId5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5" name="14 Conector recto"/>
              <p:cNvCxnSpPr/>
              <p:nvPr/>
            </p:nvCxnSpPr>
            <p:spPr>
              <a:xfrm>
                <a:off x="7380312" y="2825106"/>
                <a:ext cx="0" cy="2088232"/>
              </a:xfrm>
              <a:prstGeom prst="line">
                <a:avLst/>
              </a:prstGeom>
              <a:ln w="57150" cmpd="sng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8 CuadroTexto"/>
              <p:cNvSpPr txBox="1"/>
              <p:nvPr/>
            </p:nvSpPr>
            <p:spPr>
              <a:xfrm>
                <a:off x="7380312" y="2609082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 smtClean="0"/>
                  <a:t>10 cm</a:t>
                </a:r>
                <a:endParaRPr lang="es-ES" dirty="0"/>
              </a:p>
            </p:txBody>
          </p:sp>
          <p:sp>
            <p:nvSpPr>
              <p:cNvPr id="17" name="16 CuadroTexto"/>
              <p:cNvSpPr txBox="1"/>
              <p:nvPr/>
            </p:nvSpPr>
            <p:spPr>
              <a:xfrm>
                <a:off x="7380312" y="3751918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5</a:t>
                </a:r>
                <a:r>
                  <a:rPr lang="es-ES" dirty="0" smtClean="0"/>
                  <a:t>0 cm</a:t>
                </a:r>
                <a:endParaRPr lang="es-ES" dirty="0"/>
              </a:p>
            </p:txBody>
          </p:sp>
          <p:sp>
            <p:nvSpPr>
              <p:cNvPr id="18" name="17 CuadroTexto"/>
              <p:cNvSpPr txBox="1"/>
              <p:nvPr/>
            </p:nvSpPr>
            <p:spPr>
              <a:xfrm>
                <a:off x="7380312" y="4697314"/>
                <a:ext cx="10801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 smtClean="0"/>
                  <a:t>100cm</a:t>
                </a:r>
                <a:endParaRPr lang="es-ES" dirty="0"/>
              </a:p>
            </p:txBody>
          </p:sp>
        </p:grpSp>
      </p:grpSp>
      <p:sp>
        <p:nvSpPr>
          <p:cNvPr id="19" name="18 CuadroTexto"/>
          <p:cNvSpPr txBox="1"/>
          <p:nvPr/>
        </p:nvSpPr>
        <p:spPr>
          <a:xfrm>
            <a:off x="251520" y="116632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TOMA DE MUESTRA DE SUELO A DIFERENTES NIVELES DE PROFUNDIDAD (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TOTEM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).  </a:t>
            </a:r>
            <a:r>
              <a:rPr lang="es-E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COORD</a:t>
            </a:r>
            <a:r>
              <a:rPr lang="es-E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=</a:t>
            </a:r>
            <a:endParaRPr lang="es-E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2195736" y="1412776"/>
            <a:ext cx="72008" cy="792088"/>
          </a:xfrm>
          <a:prstGeom prst="straightConnector1">
            <a:avLst/>
          </a:prstGeom>
          <a:ln w="127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25 Elipse"/>
          <p:cNvSpPr/>
          <p:nvPr/>
        </p:nvSpPr>
        <p:spPr>
          <a:xfrm>
            <a:off x="1979712" y="2060848"/>
            <a:ext cx="914400" cy="914400"/>
          </a:xfrm>
          <a:prstGeom prst="ellipse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" name="Picture 77" descr="C:\Documents and Settings\Hugo\Escritorio\INAE\lab y toma de muestras 2011\100_73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42" y="2180658"/>
            <a:ext cx="501939" cy="66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4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2" name="instrumental.wav"/>
          </p:stSnd>
        </p:sndAc>
      </p:transition>
    </mc:Choice>
    <mc:Fallback xmlns="">
      <p:transition spd="slow">
        <p:circle/>
        <p:sndAc>
          <p:stSnd>
            <p:snd r:embed="rId7" name="instrumenta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2240</TotalTime>
  <Words>357</Words>
  <Application>Microsoft Office PowerPoint</Application>
  <PresentationFormat>Presentación en pantalla (4:3)</PresentationFormat>
  <Paragraphs>95</Paragraphs>
  <Slides>36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38" baseType="lpstr">
      <vt:lpstr>Alta costura</vt:lpstr>
      <vt:lpstr>Picture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Hugo Campi</dc:creator>
  <cp:lastModifiedBy>Hugo Campi</cp:lastModifiedBy>
  <cp:revision>220</cp:revision>
  <dcterms:created xsi:type="dcterms:W3CDTF">2011-02-06T20:52:22Z</dcterms:created>
  <dcterms:modified xsi:type="dcterms:W3CDTF">2011-02-19T18:12:07Z</dcterms:modified>
</cp:coreProperties>
</file>