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sldIdLst>
    <p:sldId id="256" r:id="rId2"/>
    <p:sldId id="257" r:id="rId3"/>
    <p:sldId id="259" r:id="rId4"/>
    <p:sldId id="258" r:id="rId5"/>
    <p:sldId id="260" r:id="rId6"/>
    <p:sldId id="261" r:id="rId7"/>
    <p:sldId id="263" r:id="rId8"/>
    <p:sldId id="264" r:id="rId9"/>
    <p:sldId id="266" r:id="rId10"/>
    <p:sldId id="265" r:id="rId11"/>
    <p:sldId id="269" r:id="rId12"/>
    <p:sldId id="267" r:id="rId13"/>
    <p:sldId id="276" r:id="rId14"/>
    <p:sldId id="277" r:id="rId15"/>
    <p:sldId id="278" r:id="rId16"/>
    <p:sldId id="279" r:id="rId17"/>
    <p:sldId id="274" r:id="rId18"/>
    <p:sldId id="272" r:id="rId19"/>
    <p:sldId id="271" r:id="rId20"/>
    <p:sldId id="275" r:id="rId21"/>
    <p:sldId id="280" r:id="rId22"/>
    <p:sldId id="281" r:id="rId2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05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220473C-5D97-4ED9-80EF-C2A74D92BA52}" type="datetimeFigureOut">
              <a:rPr lang="es-ES" smtClean="0"/>
              <a:t>16/03/2011</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C5C2BBE-C4A5-4332-8756-74E173B4C488}" type="slidenum">
              <a:rPr lang="es-ES" smtClean="0"/>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20473C-5D97-4ED9-80EF-C2A74D92BA52}" type="datetimeFigureOut">
              <a:rPr lang="es-ES" smtClean="0"/>
              <a:t>16/03/2011</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C5C2BBE-C4A5-4332-8756-74E173B4C488}" type="slidenum">
              <a:rPr lang="es-ES" smtClean="0"/>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0220473C-5D97-4ED9-80EF-C2A74D92BA52}" type="datetimeFigureOut">
              <a:rPr lang="es-ES" smtClean="0"/>
              <a:t>16/03/2011</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C5C2BBE-C4A5-4332-8756-74E173B4C488}" type="slidenum">
              <a:rPr lang="es-ES" smtClean="0"/>
              <a:t>‹#›</a:t>
            </a:fld>
            <a:endParaRPr lang="es-E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20473C-5D97-4ED9-80EF-C2A74D92BA52}" type="datetimeFigureOut">
              <a:rPr lang="es-ES" smtClean="0"/>
              <a:t>16/03/2011</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C5C2BBE-C4A5-4332-8756-74E173B4C488}" type="slidenum">
              <a:rPr lang="es-ES" smtClean="0"/>
              <a:t>‹#›</a:t>
            </a:fld>
            <a:endParaRPr lang="es-E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20473C-5D97-4ED9-80EF-C2A74D92BA52}" type="datetimeFigureOut">
              <a:rPr lang="es-ES" smtClean="0"/>
              <a:t>16/03/2011</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C5C2BBE-C4A5-4332-8756-74E173B4C488}" type="slidenum">
              <a:rPr lang="es-ES" smtClean="0"/>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0220473C-5D97-4ED9-80EF-C2A74D92BA52}" type="datetimeFigureOut">
              <a:rPr lang="es-ES" smtClean="0"/>
              <a:t>16/03/2011</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C5C2BBE-C4A5-4332-8756-74E173B4C488}" type="slidenum">
              <a:rPr lang="es-ES" smtClean="0"/>
              <a:t>‹#›</a:t>
            </a:fld>
            <a:endParaRPr lang="es-E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220473C-5D97-4ED9-80EF-C2A74D92BA52}" type="datetimeFigureOut">
              <a:rPr lang="es-ES" smtClean="0"/>
              <a:t>16/03/2011</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CC5C2BBE-C4A5-4332-8756-74E173B4C488}" type="slidenum">
              <a:rPr lang="es-ES" smtClean="0"/>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20473C-5D97-4ED9-80EF-C2A74D92BA52}" type="datetimeFigureOut">
              <a:rPr lang="es-ES" smtClean="0"/>
              <a:t>16/03/2011</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CC5C2BBE-C4A5-4332-8756-74E173B4C488}" type="slidenum">
              <a:rPr lang="es-ES" smtClean="0"/>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0220473C-5D97-4ED9-80EF-C2A74D92BA52}" type="datetimeFigureOut">
              <a:rPr lang="es-ES" smtClean="0"/>
              <a:t>16/03/2011</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CC5C2BBE-C4A5-4332-8756-74E173B4C488}" type="slidenum">
              <a:rPr lang="es-ES" smtClean="0"/>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0220473C-5D97-4ED9-80EF-C2A74D92BA52}" type="datetimeFigureOut">
              <a:rPr lang="es-ES" smtClean="0"/>
              <a:t>16/03/2011</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C5C2BBE-C4A5-4332-8756-74E173B4C488}" type="slidenum">
              <a:rPr lang="es-ES" smtClean="0"/>
              <a:t>‹#›</a:t>
            </a:fld>
            <a:endParaRPr lang="es-E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20473C-5D97-4ED9-80EF-C2A74D92BA52}" type="datetimeFigureOut">
              <a:rPr lang="es-ES" smtClean="0"/>
              <a:t>16/03/2011</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C5C2BBE-C4A5-4332-8756-74E173B4C488}" type="slidenum">
              <a:rPr lang="es-ES" smtClean="0"/>
              <a:t>‹#›</a:t>
            </a:fld>
            <a:endParaRPr lang="es-E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0220473C-5D97-4ED9-80EF-C2A74D92BA52}" type="datetimeFigureOut">
              <a:rPr lang="es-ES" smtClean="0"/>
              <a:t>16/03/2011</a:t>
            </a:fld>
            <a:endParaRPr lang="es-E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s-E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CC5C2BBE-C4A5-4332-8756-74E173B4C488}" type="slidenum">
              <a:rPr lang="es-ES" smtClean="0"/>
              <a:t>‹#›</a:t>
            </a:fld>
            <a:endParaRPr lang="es-E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60.jpeg"/></Relationships>
</file>

<file path=ppt/slides/_rels/slide2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p:nvPr/>
        </p:nvPicPr>
        <p:blipFill rotWithShape="1">
          <a:blip r:embed="rId2" cstate="print">
            <a:extLst>
              <a:ext uri="{28A0092B-C50C-407E-A947-70E740481C1C}">
                <a14:useLocalDpi xmlns:a14="http://schemas.microsoft.com/office/drawing/2010/main" val="0"/>
              </a:ext>
            </a:extLst>
          </a:blip>
          <a:srcRect l="12421" t="8545" b="40843"/>
          <a:stretch/>
        </p:blipFill>
        <p:spPr bwMode="auto">
          <a:xfrm>
            <a:off x="1610995" y="2451100"/>
            <a:ext cx="5922010" cy="1955800"/>
          </a:xfrm>
          <a:prstGeom prst="rect">
            <a:avLst/>
          </a:prstGeom>
          <a:ln>
            <a:noFill/>
          </a:ln>
          <a:effectLst>
            <a:softEdge rad="112500"/>
          </a:effectLst>
          <a:extLst>
            <a:ext uri="{53640926-AAD7-44D8-BBD7-CCE9431645EC}">
              <a14:shadowObscured xmlns:a14="http://schemas.microsoft.com/office/drawing/2010/main"/>
            </a:ext>
          </a:extLst>
        </p:spPr>
      </p:pic>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1598"/>
          <a:stretch/>
        </p:blipFill>
        <p:spPr bwMode="auto">
          <a:xfrm>
            <a:off x="179512" y="335722"/>
            <a:ext cx="1136898" cy="1005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0" y="1772816"/>
            <a:ext cx="9144000" cy="1872208"/>
          </a:xfrm>
        </p:spPr>
        <p:txBody>
          <a:bodyPr>
            <a:noAutofit/>
          </a:bodyPr>
          <a:lstStyle/>
          <a:p>
            <a:r>
              <a:rPr lang="es-ES" sz="3600" b="1" dirty="0" smtClean="0"/>
              <a:t>Informe de Campo</a:t>
            </a:r>
            <a:r>
              <a:rPr lang="es-ES" sz="3200" dirty="0" smtClean="0"/>
              <a:t/>
            </a:r>
            <a:br>
              <a:rPr lang="es-ES" sz="3200" dirty="0" smtClean="0"/>
            </a:br>
            <a:r>
              <a:rPr lang="es-ES" sz="3200" dirty="0" smtClean="0"/>
              <a:t>Implementación del Plan de Manejo Ambiental</a:t>
            </a:r>
            <a:br>
              <a:rPr lang="es-ES" sz="3200" dirty="0" smtClean="0"/>
            </a:br>
            <a:r>
              <a:rPr lang="es-ES" sz="3200" dirty="0" smtClean="0"/>
              <a:t>Estudio de Impacto Ambiental Ex-post</a:t>
            </a:r>
            <a:br>
              <a:rPr lang="es-ES" sz="3200" dirty="0" smtClean="0"/>
            </a:br>
            <a:r>
              <a:rPr lang="es-ES" sz="3200" dirty="0" smtClean="0"/>
              <a:t>Estación Científica Pedro Vicente Maldonado</a:t>
            </a:r>
            <a:endParaRPr lang="es-ES" sz="3200" dirty="0"/>
          </a:p>
        </p:txBody>
      </p:sp>
      <p:sp>
        <p:nvSpPr>
          <p:cNvPr id="3" name="Subtitle 2"/>
          <p:cNvSpPr>
            <a:spLocks noGrp="1"/>
          </p:cNvSpPr>
          <p:nvPr>
            <p:ph type="subTitle" idx="1"/>
          </p:nvPr>
        </p:nvSpPr>
        <p:spPr>
          <a:xfrm>
            <a:off x="2563688" y="4404072"/>
            <a:ext cx="6400800" cy="1473200"/>
          </a:xfrm>
        </p:spPr>
        <p:txBody>
          <a:bodyPr>
            <a:noAutofit/>
          </a:bodyPr>
          <a:lstStyle/>
          <a:p>
            <a:pPr algn="r"/>
            <a:r>
              <a:rPr lang="es-ES" sz="1800" b="1" dirty="0" smtClean="0"/>
              <a:t>Consultora Ambiental </a:t>
            </a:r>
            <a:r>
              <a:rPr lang="es-ES" sz="1800" b="1" dirty="0" err="1" smtClean="0"/>
              <a:t>Sambito</a:t>
            </a:r>
            <a:r>
              <a:rPr lang="es-ES" sz="1800" b="1" dirty="0" smtClean="0"/>
              <a:t> S. A.</a:t>
            </a:r>
          </a:p>
          <a:p>
            <a:pPr algn="r"/>
            <a:r>
              <a:rPr lang="es-ES" sz="1600" b="1" dirty="0" smtClean="0"/>
              <a:t>Integrantes XV Expedición</a:t>
            </a:r>
          </a:p>
          <a:p>
            <a:pPr algn="r"/>
            <a:r>
              <a:rPr lang="es-ES" sz="1600" b="1" dirty="0" smtClean="0"/>
              <a:t>1º Etapa: </a:t>
            </a:r>
            <a:r>
              <a:rPr lang="es-ES" sz="1600" dirty="0" smtClean="0"/>
              <a:t>Maritza Motta / Iván Saltos</a:t>
            </a:r>
          </a:p>
          <a:p>
            <a:pPr algn="r"/>
            <a:r>
              <a:rPr lang="es-ES" sz="1600" b="1" dirty="0" smtClean="0"/>
              <a:t>2º </a:t>
            </a:r>
            <a:r>
              <a:rPr lang="es-ES" sz="1600" b="1" dirty="0"/>
              <a:t>Etapa </a:t>
            </a:r>
            <a:r>
              <a:rPr lang="es-ES" sz="1600" b="1" dirty="0" smtClean="0"/>
              <a:t>: </a:t>
            </a:r>
            <a:r>
              <a:rPr lang="es-ES" sz="1600" dirty="0" smtClean="0"/>
              <a:t>Manuel Valencia / Fernando Marcos</a:t>
            </a:r>
          </a:p>
          <a:p>
            <a:pPr algn="r"/>
            <a:r>
              <a:rPr lang="es-ES" sz="1600" b="1" dirty="0" smtClean="0"/>
              <a:t>3º </a:t>
            </a:r>
            <a:r>
              <a:rPr lang="es-ES" sz="1600" b="1" dirty="0"/>
              <a:t>Etapa </a:t>
            </a:r>
            <a:r>
              <a:rPr lang="es-ES" sz="1600" b="1" dirty="0" smtClean="0"/>
              <a:t>: </a:t>
            </a:r>
            <a:r>
              <a:rPr lang="es-ES" sz="1600" dirty="0" smtClean="0"/>
              <a:t>Berenice Pontón / Humberto Moreno</a:t>
            </a:r>
          </a:p>
          <a:p>
            <a:pPr algn="r"/>
            <a:endParaRPr lang="es-ES" sz="1600" dirty="0"/>
          </a:p>
        </p:txBody>
      </p:sp>
      <p:pic>
        <p:nvPicPr>
          <p:cNvPr id="1026" name="4 Imagen" descr="Descripción: sin fond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84970" y="280140"/>
            <a:ext cx="1026790" cy="102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0192" y="381509"/>
            <a:ext cx="2487798" cy="632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txBox="1">
            <a:spLocks/>
          </p:cNvSpPr>
          <p:nvPr/>
        </p:nvSpPr>
        <p:spPr>
          <a:xfrm>
            <a:off x="395536" y="6113388"/>
            <a:ext cx="8568952" cy="555972"/>
          </a:xfrm>
          <a:prstGeom prst="rect">
            <a:avLst/>
          </a:prstGeom>
        </p:spPr>
        <p:txBody>
          <a:bodyPr vert="horz" lIns="91440" tIns="45720" rIns="91440" bIns="45720" rtlCol="0" anchor="b">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400" dirty="0" smtClean="0">
                <a:solidFill>
                  <a:schemeClr val="bg2">
                    <a:lumMod val="50000"/>
                  </a:schemeClr>
                </a:solidFill>
              </a:rPr>
              <a:t>Enero - Marzo 2011</a:t>
            </a:r>
            <a:endParaRPr lang="es-ES" sz="2400" dirty="0">
              <a:solidFill>
                <a:schemeClr val="bg2">
                  <a:lumMod val="50000"/>
                </a:schemeClr>
              </a:solidFill>
            </a:endParaRPr>
          </a:p>
        </p:txBody>
      </p:sp>
      <p:pic>
        <p:nvPicPr>
          <p:cNvPr id="15" name="Picture 14"/>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1520" y="5542666"/>
            <a:ext cx="1656080" cy="1109345"/>
          </a:xfrm>
          <a:prstGeom prst="rect">
            <a:avLst/>
          </a:prstGeom>
          <a:noFill/>
          <a:ln>
            <a:noFill/>
          </a:ln>
          <a:effectLst/>
          <a:extLst/>
        </p:spPr>
      </p:pic>
    </p:spTree>
    <p:extLst>
      <p:ext uri="{BB962C8B-B14F-4D97-AF65-F5344CB8AC3E}">
        <p14:creationId xmlns:p14="http://schemas.microsoft.com/office/powerpoint/2010/main" val="17581174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1844824"/>
            <a:ext cx="6408711" cy="3313453"/>
          </a:xfrm>
        </p:spPr>
        <p:txBody>
          <a:bodyPr>
            <a:normAutofit fontScale="85000" lnSpcReduction="10000"/>
          </a:bodyPr>
          <a:lstStyle/>
          <a:p>
            <a:pPr lvl="0"/>
            <a:r>
              <a:rPr lang="es-ES" dirty="0"/>
              <a:t>Recorrido por las áreas aledañas a la Estación Científica </a:t>
            </a:r>
            <a:endParaRPr lang="es-ES" dirty="0" smtClean="0"/>
          </a:p>
          <a:p>
            <a:pPr lvl="0"/>
            <a:r>
              <a:rPr lang="es-ES" dirty="0" smtClean="0"/>
              <a:t>Supervisión Seguridad en Etapa Construcción Módulo 4</a:t>
            </a:r>
            <a:endParaRPr lang="es-ES" dirty="0"/>
          </a:p>
          <a:p>
            <a:pPr lvl="0"/>
            <a:r>
              <a:rPr lang="es-ES" dirty="0" smtClean="0"/>
              <a:t>Diagnóstico y Caracterización de Planta de Tratamiento de Aguas Residuales Domésticas.</a:t>
            </a:r>
            <a:endParaRPr lang="es-ES" dirty="0"/>
          </a:p>
          <a:p>
            <a:r>
              <a:rPr lang="es-ES" dirty="0" smtClean="0"/>
              <a:t>Instalación </a:t>
            </a:r>
            <a:r>
              <a:rPr lang="es-ES" dirty="0"/>
              <a:t>de la trampa de grasas vegetales</a:t>
            </a:r>
          </a:p>
          <a:p>
            <a:r>
              <a:rPr lang="es-ES" dirty="0" smtClean="0"/>
              <a:t>Verificación </a:t>
            </a:r>
            <a:r>
              <a:rPr lang="es-ES" dirty="0"/>
              <a:t>de la </a:t>
            </a:r>
            <a:r>
              <a:rPr lang="es-ES" dirty="0" smtClean="0"/>
              <a:t>disposición </a:t>
            </a:r>
            <a:r>
              <a:rPr lang="es-ES" dirty="0"/>
              <a:t>de desechos </a:t>
            </a:r>
            <a:r>
              <a:rPr lang="es-ES" dirty="0" smtClean="0"/>
              <a:t>en </a:t>
            </a:r>
            <a:r>
              <a:rPr lang="es-ES" dirty="0"/>
              <a:t>el área de cocina </a:t>
            </a:r>
            <a:endParaRPr lang="es-ES" dirty="0" smtClean="0"/>
          </a:p>
          <a:p>
            <a:r>
              <a:rPr lang="es-ES" dirty="0" smtClean="0"/>
              <a:t>Verificación </a:t>
            </a:r>
            <a:r>
              <a:rPr lang="es-ES" dirty="0"/>
              <a:t>del estado de los extintores contra </a:t>
            </a:r>
            <a:r>
              <a:rPr lang="es-ES" dirty="0" smtClean="0"/>
              <a:t>incendios</a:t>
            </a:r>
          </a:p>
        </p:txBody>
      </p:sp>
      <p:sp>
        <p:nvSpPr>
          <p:cNvPr id="3" name="Title 2"/>
          <p:cNvSpPr>
            <a:spLocks noGrp="1"/>
          </p:cNvSpPr>
          <p:nvPr>
            <p:ph type="title"/>
          </p:nvPr>
        </p:nvSpPr>
        <p:spPr/>
        <p:txBody>
          <a:bodyPr/>
          <a:lstStyle/>
          <a:p>
            <a:r>
              <a:rPr lang="es-ES" dirty="0" smtClean="0"/>
              <a:t>Actividades 1º Etapa</a:t>
            </a:r>
            <a:endParaRPr lang="es-ES" dirty="0"/>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6732240" y="3429000"/>
            <a:ext cx="2233935" cy="1584176"/>
          </a:xfrm>
          <a:prstGeom prst="rect">
            <a:avLst/>
          </a:prstGeom>
        </p:spPr>
      </p:pic>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6732239" y="5157192"/>
            <a:ext cx="2233935" cy="1584176"/>
          </a:xfrm>
          <a:prstGeom prst="rect">
            <a:avLst/>
          </a:prstGeom>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39" y="1628800"/>
            <a:ext cx="2232248" cy="1674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P104076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18994" y="5157192"/>
            <a:ext cx="2047567" cy="157347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P105025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24344" y="5169118"/>
            <a:ext cx="2063880" cy="1547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11252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1" y="2491811"/>
            <a:ext cx="6408711" cy="2881405"/>
          </a:xfrm>
        </p:spPr>
        <p:txBody>
          <a:bodyPr>
            <a:normAutofit/>
          </a:bodyPr>
          <a:lstStyle/>
          <a:p>
            <a:r>
              <a:rPr lang="es-ES" dirty="0"/>
              <a:t>Armado e instalación de nuevos filtros para la planta de tratamiento de aguas residuales domésticas </a:t>
            </a:r>
            <a:endParaRPr lang="es-ES" dirty="0" smtClean="0"/>
          </a:p>
          <a:p>
            <a:r>
              <a:rPr lang="es-ES" dirty="0" smtClean="0"/>
              <a:t>Se </a:t>
            </a:r>
            <a:r>
              <a:rPr lang="es-ES" dirty="0"/>
              <a:t>caracterizo los procesos </a:t>
            </a:r>
            <a:r>
              <a:rPr lang="es-ES" dirty="0" smtClean="0"/>
              <a:t>costeros (Tipos </a:t>
            </a:r>
            <a:r>
              <a:rPr lang="es-ES" dirty="0"/>
              <a:t>de olas, alturas, periodos, dirección, ángulos de incidencia sobre la </a:t>
            </a:r>
            <a:r>
              <a:rPr lang="es-ES" dirty="0" smtClean="0"/>
              <a:t>costa)</a:t>
            </a:r>
          </a:p>
          <a:p>
            <a:r>
              <a:rPr lang="es-ES" dirty="0"/>
              <a:t>Supervisión del Cumplimiento del </a:t>
            </a:r>
            <a:r>
              <a:rPr lang="es-ES" dirty="0" smtClean="0"/>
              <a:t>PMA</a:t>
            </a:r>
            <a:endParaRPr lang="es-ES" dirty="0"/>
          </a:p>
        </p:txBody>
      </p:sp>
      <p:sp>
        <p:nvSpPr>
          <p:cNvPr id="3" name="Title 2"/>
          <p:cNvSpPr>
            <a:spLocks noGrp="1"/>
          </p:cNvSpPr>
          <p:nvPr>
            <p:ph type="title"/>
          </p:nvPr>
        </p:nvSpPr>
        <p:spPr/>
        <p:txBody>
          <a:bodyPr/>
          <a:lstStyle/>
          <a:p>
            <a:r>
              <a:rPr lang="es-ES" dirty="0" smtClean="0"/>
              <a:t>Actividades 1º Etapa</a:t>
            </a:r>
            <a:endParaRPr lang="es-ES" dirty="0"/>
          </a:p>
        </p:txBody>
      </p:sp>
      <p:pic>
        <p:nvPicPr>
          <p:cNvPr id="9" name="Imagen 2" descr="P100048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70153" y="4509120"/>
            <a:ext cx="2155692" cy="161252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 descr="P104082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5190" y="2636912"/>
            <a:ext cx="2170917" cy="162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37449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6764" y="1844824"/>
            <a:ext cx="5356117" cy="3450696"/>
          </a:xfrm>
        </p:spPr>
        <p:txBody>
          <a:bodyPr>
            <a:normAutofit/>
          </a:bodyPr>
          <a:lstStyle/>
          <a:p>
            <a:pPr lvl="0"/>
            <a:r>
              <a:rPr lang="es-ES" sz="2000" dirty="0" smtClean="0"/>
              <a:t>Mediciones y Análisis de Calidad de Agua Ensenada Guayaquil</a:t>
            </a:r>
          </a:p>
          <a:p>
            <a:pPr lvl="0"/>
            <a:r>
              <a:rPr lang="es-ES" sz="2000" dirty="0" smtClean="0"/>
              <a:t>Mediciones </a:t>
            </a:r>
            <a:r>
              <a:rPr lang="es-ES" sz="2000" dirty="0"/>
              <a:t>y Análisis </a:t>
            </a:r>
            <a:r>
              <a:rPr lang="es-ES" sz="2000" dirty="0" smtClean="0"/>
              <a:t>de Efluentes de Planta de Tratamiento de Aguas Residuales Domésticas</a:t>
            </a:r>
          </a:p>
          <a:p>
            <a:pPr lvl="0"/>
            <a:r>
              <a:rPr lang="es-ES" sz="2000" dirty="0" smtClean="0"/>
              <a:t>Mediciones </a:t>
            </a:r>
            <a:r>
              <a:rPr lang="es-ES" sz="2000" dirty="0"/>
              <a:t>y Análisis </a:t>
            </a:r>
            <a:r>
              <a:rPr lang="es-ES" sz="2000" dirty="0" smtClean="0"/>
              <a:t>de Suelos</a:t>
            </a:r>
          </a:p>
          <a:p>
            <a:pPr lvl="0"/>
            <a:r>
              <a:rPr lang="es-ES" sz="2000" dirty="0" smtClean="0"/>
              <a:t>Supervisión del Cumplimiento del PMA</a:t>
            </a:r>
            <a:endParaRPr lang="es-ES" sz="2000" dirty="0"/>
          </a:p>
        </p:txBody>
      </p:sp>
      <p:sp>
        <p:nvSpPr>
          <p:cNvPr id="3" name="Title 2"/>
          <p:cNvSpPr>
            <a:spLocks noGrp="1"/>
          </p:cNvSpPr>
          <p:nvPr>
            <p:ph type="title"/>
          </p:nvPr>
        </p:nvSpPr>
        <p:spPr/>
        <p:txBody>
          <a:bodyPr/>
          <a:lstStyle/>
          <a:p>
            <a:r>
              <a:rPr lang="es-ES" dirty="0" smtClean="0"/>
              <a:t>Actividades 2º Etapa</a:t>
            </a:r>
            <a:endParaRPr lang="es-ES" dirty="0"/>
          </a:p>
        </p:txBody>
      </p:sp>
      <p:pic>
        <p:nvPicPr>
          <p:cNvPr id="4" name="Imagen 19"/>
          <p:cNvPicPr/>
          <p:nvPr/>
        </p:nvPicPr>
        <p:blipFill>
          <a:blip r:embed="rId2" cstate="print"/>
          <a:srcRect l="30784" t="19455" r="14807" b="15175"/>
          <a:stretch>
            <a:fillRect/>
          </a:stretch>
        </p:blipFill>
        <p:spPr bwMode="auto">
          <a:xfrm>
            <a:off x="6179760" y="4560907"/>
            <a:ext cx="2712720" cy="2036445"/>
          </a:xfrm>
          <a:prstGeom prst="rect">
            <a:avLst/>
          </a:prstGeom>
          <a:noFill/>
          <a:ln w="9525">
            <a:noFill/>
            <a:miter lim="800000"/>
            <a:headEnd/>
            <a:tailEnd/>
          </a:ln>
        </p:spPr>
      </p:pic>
      <p:pic>
        <p:nvPicPr>
          <p:cNvPr id="5" name="Imagen 19"/>
          <p:cNvPicPr/>
          <p:nvPr/>
        </p:nvPicPr>
        <p:blipFill>
          <a:blip r:embed="rId3" cstate="print"/>
          <a:srcRect/>
          <a:stretch>
            <a:fillRect/>
          </a:stretch>
        </p:blipFill>
        <p:spPr bwMode="auto">
          <a:xfrm>
            <a:off x="6228184" y="2143194"/>
            <a:ext cx="2664296" cy="2057673"/>
          </a:xfrm>
          <a:prstGeom prst="rect">
            <a:avLst/>
          </a:prstGeom>
          <a:noFill/>
          <a:ln w="9525">
            <a:noFill/>
            <a:miter lim="800000"/>
            <a:headEnd/>
            <a:tailEnd/>
          </a:ln>
        </p:spPr>
      </p:pic>
      <p:pic>
        <p:nvPicPr>
          <p:cNvPr id="6" name="Imagen 11"/>
          <p:cNvPicPr/>
          <p:nvPr/>
        </p:nvPicPr>
        <p:blipFill>
          <a:blip r:embed="rId4" cstate="print"/>
          <a:srcRect l="31794" t="19928" r="15705" b="15398"/>
          <a:stretch>
            <a:fillRect/>
          </a:stretch>
        </p:blipFill>
        <p:spPr bwMode="auto">
          <a:xfrm>
            <a:off x="1187624" y="4591964"/>
            <a:ext cx="3024336" cy="2005388"/>
          </a:xfrm>
          <a:prstGeom prst="rect">
            <a:avLst/>
          </a:prstGeom>
          <a:noFill/>
          <a:ln w="9525">
            <a:noFill/>
            <a:miter lim="800000"/>
            <a:headEnd/>
            <a:tailEnd/>
          </a:ln>
        </p:spPr>
      </p:pic>
    </p:spTree>
    <p:extLst>
      <p:ext uri="{BB962C8B-B14F-4D97-AF65-F5344CB8AC3E}">
        <p14:creationId xmlns:p14="http://schemas.microsoft.com/office/powerpoint/2010/main" val="19277658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58692" y="1912724"/>
            <a:ext cx="5105395" cy="1588284"/>
          </a:xfrm>
        </p:spPr>
        <p:txBody>
          <a:bodyPr>
            <a:normAutofit fontScale="92500" lnSpcReduction="20000"/>
          </a:bodyPr>
          <a:lstStyle/>
          <a:p>
            <a:r>
              <a:rPr lang="es-ES" dirty="0" smtClean="0"/>
              <a:t>Gestión de Desechos</a:t>
            </a:r>
          </a:p>
          <a:p>
            <a:pPr lvl="1"/>
            <a:r>
              <a:rPr lang="es-ES" dirty="0" smtClean="0"/>
              <a:t>Clasificación</a:t>
            </a:r>
          </a:p>
          <a:p>
            <a:pPr lvl="1"/>
            <a:r>
              <a:rPr lang="es-ES" dirty="0" smtClean="0"/>
              <a:t>Cuantificación</a:t>
            </a:r>
          </a:p>
          <a:p>
            <a:pPr lvl="1"/>
            <a:r>
              <a:rPr lang="es-ES" dirty="0" smtClean="0"/>
              <a:t>Almacenamiento</a:t>
            </a:r>
          </a:p>
          <a:p>
            <a:pPr lvl="1"/>
            <a:r>
              <a:rPr lang="es-ES" dirty="0" smtClean="0"/>
              <a:t>Disposición</a:t>
            </a:r>
            <a:endParaRPr lang="es-ES" dirty="0"/>
          </a:p>
        </p:txBody>
      </p:sp>
      <p:sp>
        <p:nvSpPr>
          <p:cNvPr id="3" name="Title 2"/>
          <p:cNvSpPr>
            <a:spLocks noGrp="1"/>
          </p:cNvSpPr>
          <p:nvPr>
            <p:ph type="title"/>
          </p:nvPr>
        </p:nvSpPr>
        <p:spPr/>
        <p:txBody>
          <a:bodyPr/>
          <a:lstStyle/>
          <a:p>
            <a:r>
              <a:rPr lang="es-ES" dirty="0" smtClean="0"/>
              <a:t>Actividades 3º Etapa</a:t>
            </a:r>
            <a:endParaRPr lang="es-E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4607768"/>
            <a:ext cx="28448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C:\Users\USUARIO\Desktop\ANTÁRTICA 2011\Fotos Berenice\Marzo 07_Lunes\IMG_1063.JPG"/>
          <p:cNvPicPr>
            <a:picLocks noChangeAspect="1" noChangeArrowheads="1"/>
          </p:cNvPicPr>
          <p:nvPr/>
        </p:nvPicPr>
        <p:blipFill rotWithShape="1">
          <a:blip r:embed="rId3" cstate="print"/>
          <a:srcRect t="21344" b="-1"/>
          <a:stretch/>
        </p:blipFill>
        <p:spPr bwMode="auto">
          <a:xfrm>
            <a:off x="7020273" y="4209836"/>
            <a:ext cx="1825804" cy="2558015"/>
          </a:xfrm>
          <a:prstGeom prst="rect">
            <a:avLst/>
          </a:prstGeom>
          <a:noFill/>
        </p:spPr>
      </p:pic>
      <p:pic>
        <p:nvPicPr>
          <p:cNvPr id="6" name="Picture 4"/>
          <p:cNvPicPr>
            <a:picLocks noChangeAspect="1" noChangeArrowheads="1"/>
          </p:cNvPicPr>
          <p:nvPr/>
        </p:nvPicPr>
        <p:blipFill>
          <a:blip r:embed="rId4" cstate="print"/>
          <a:srcRect l="10235" t="8485" r="14499" b="15719"/>
          <a:stretch>
            <a:fillRect/>
          </a:stretch>
        </p:blipFill>
        <p:spPr bwMode="auto">
          <a:xfrm>
            <a:off x="4427986" y="3443752"/>
            <a:ext cx="2298254" cy="1532168"/>
          </a:xfrm>
          <a:prstGeom prst="rect">
            <a:avLst/>
          </a:prstGeom>
          <a:noFill/>
          <a:ln w="9525">
            <a:noFill/>
            <a:miter lim="800000"/>
            <a:headEnd/>
            <a:tailEnd/>
          </a:ln>
        </p:spPr>
      </p:pic>
      <p:pic>
        <p:nvPicPr>
          <p:cNvPr id="7" name="Picture 5"/>
          <p:cNvPicPr>
            <a:picLocks noChangeAspect="1" noChangeArrowheads="1"/>
          </p:cNvPicPr>
          <p:nvPr/>
        </p:nvPicPr>
        <p:blipFill>
          <a:blip r:embed="rId5" cstate="print"/>
          <a:srcRect l="10235" t="6516" r="10071" b="13751"/>
          <a:stretch>
            <a:fillRect/>
          </a:stretch>
        </p:blipFill>
        <p:spPr bwMode="auto">
          <a:xfrm>
            <a:off x="4427985" y="1772816"/>
            <a:ext cx="2298255" cy="1622298"/>
          </a:xfrm>
          <a:prstGeom prst="rect">
            <a:avLst/>
          </a:prstGeom>
          <a:noFill/>
          <a:ln w="9525">
            <a:noFill/>
            <a:miter lim="800000"/>
            <a:headEnd/>
            <a:tailEnd/>
          </a:ln>
        </p:spPr>
      </p:pic>
      <p:pic>
        <p:nvPicPr>
          <p:cNvPr id="8" name="Picture 2" descr="P104075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27984" y="5027892"/>
            <a:ext cx="2298255" cy="171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p:cNvPicPr>
            <a:picLocks noChangeAspect="1" noChangeArrowheads="1"/>
          </p:cNvPicPr>
          <p:nvPr/>
        </p:nvPicPr>
        <p:blipFill>
          <a:blip r:embed="rId7" cstate="print"/>
          <a:srcRect l="32843" t="9844" r="32844" b="14361"/>
          <a:stretch>
            <a:fillRect/>
          </a:stretch>
        </p:blipFill>
        <p:spPr bwMode="auto">
          <a:xfrm>
            <a:off x="7020273" y="1809542"/>
            <a:ext cx="1825804" cy="2267530"/>
          </a:xfrm>
          <a:prstGeom prst="rect">
            <a:avLst/>
          </a:prstGeom>
          <a:noFill/>
          <a:ln w="9525">
            <a:noFill/>
            <a:miter lim="800000"/>
            <a:headEnd/>
            <a:tailEnd/>
          </a:ln>
        </p:spPr>
      </p:pic>
      <p:pic>
        <p:nvPicPr>
          <p:cNvPr id="10" name="Picture 8" descr="P104092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0273" y="332656"/>
            <a:ext cx="1825804" cy="1369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1547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58692" y="1912724"/>
            <a:ext cx="5537444" cy="1660292"/>
          </a:xfrm>
        </p:spPr>
        <p:txBody>
          <a:bodyPr>
            <a:normAutofit/>
          </a:bodyPr>
          <a:lstStyle/>
          <a:p>
            <a:pPr lvl="0"/>
            <a:r>
              <a:rPr lang="es-ES" dirty="0"/>
              <a:t>Circuitos de Circulación Área Influencia PEVIMA (Daniela </a:t>
            </a:r>
            <a:r>
              <a:rPr lang="es-ES" dirty="0" err="1"/>
              <a:t>Cajiao</a:t>
            </a:r>
            <a:r>
              <a:rPr lang="es-ES" dirty="0"/>
              <a:t>, Francisco León</a:t>
            </a:r>
            <a:r>
              <a:rPr lang="es-ES" dirty="0" smtClean="0"/>
              <a:t>)</a:t>
            </a:r>
            <a:endParaRPr lang="es-ES" dirty="0"/>
          </a:p>
        </p:txBody>
      </p:sp>
      <p:sp>
        <p:nvSpPr>
          <p:cNvPr id="3" name="Title 2"/>
          <p:cNvSpPr>
            <a:spLocks noGrp="1"/>
          </p:cNvSpPr>
          <p:nvPr>
            <p:ph type="title"/>
          </p:nvPr>
        </p:nvSpPr>
        <p:spPr/>
        <p:txBody>
          <a:bodyPr/>
          <a:lstStyle/>
          <a:p>
            <a:r>
              <a:rPr lang="es-ES" dirty="0" smtClean="0"/>
              <a:t>Actividades 3º Etapa</a:t>
            </a:r>
            <a:endParaRPr lang="es-E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1696" y="4259443"/>
            <a:ext cx="28448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3135" y="1916832"/>
            <a:ext cx="2843361" cy="2132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4" y="4278987"/>
            <a:ext cx="2870206" cy="2152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4100" y="4259443"/>
            <a:ext cx="28448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0183" y="4259443"/>
            <a:ext cx="28448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11547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58693" y="1912724"/>
            <a:ext cx="3521219" cy="1041565"/>
          </a:xfrm>
        </p:spPr>
        <p:txBody>
          <a:bodyPr/>
          <a:lstStyle/>
          <a:p>
            <a:r>
              <a:rPr lang="es-ES" dirty="0" smtClean="0"/>
              <a:t>Sistema de Captación de Agua (Reservorio)</a:t>
            </a:r>
            <a:endParaRPr lang="es-ES" dirty="0"/>
          </a:p>
        </p:txBody>
      </p:sp>
      <p:sp>
        <p:nvSpPr>
          <p:cNvPr id="3" name="Title 2"/>
          <p:cNvSpPr>
            <a:spLocks noGrp="1"/>
          </p:cNvSpPr>
          <p:nvPr>
            <p:ph type="title"/>
          </p:nvPr>
        </p:nvSpPr>
        <p:spPr/>
        <p:txBody>
          <a:bodyPr/>
          <a:lstStyle/>
          <a:p>
            <a:r>
              <a:rPr lang="es-ES" dirty="0" smtClean="0"/>
              <a:t>Actividades 3º Etapa</a:t>
            </a:r>
            <a:endParaRPr lang="es-E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3188" y="4770865"/>
            <a:ext cx="2147284" cy="161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3188" y="1818052"/>
            <a:ext cx="2147284" cy="2863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C:\Users\USUARIO\Desktop\ANTÁRTICA 2011\Fotos Berenice\Marzo 08_Martes\IMG_1207.JPG"/>
          <p:cNvPicPr>
            <a:picLocks noChangeAspect="1" noChangeArrowheads="1"/>
          </p:cNvPicPr>
          <p:nvPr/>
        </p:nvPicPr>
        <p:blipFill>
          <a:blip r:embed="rId4" cstate="print"/>
          <a:srcRect t="20793"/>
          <a:stretch>
            <a:fillRect/>
          </a:stretch>
        </p:blipFill>
        <p:spPr bwMode="auto">
          <a:xfrm>
            <a:off x="4381664" y="3573016"/>
            <a:ext cx="1990536" cy="2808312"/>
          </a:xfrm>
          <a:prstGeom prst="rect">
            <a:avLst/>
          </a:prstGeom>
          <a:noFill/>
        </p:spPr>
      </p:pic>
      <p:pic>
        <p:nvPicPr>
          <p:cNvPr id="8" name="Picture 3" descr="C:\Users\USUARIO\Desktop\ANTÁRTICA 2011\Fotos Berenice\Marzo 08_Martes\IMG_1278.JPG"/>
          <p:cNvPicPr>
            <a:picLocks noChangeAspect="1" noChangeArrowheads="1"/>
          </p:cNvPicPr>
          <p:nvPr/>
        </p:nvPicPr>
        <p:blipFill>
          <a:blip r:embed="rId5" cstate="print"/>
          <a:srcRect/>
          <a:stretch>
            <a:fillRect/>
          </a:stretch>
        </p:blipFill>
        <p:spPr bwMode="auto">
          <a:xfrm>
            <a:off x="4381664" y="1844825"/>
            <a:ext cx="1990536" cy="1554540"/>
          </a:xfrm>
          <a:prstGeom prst="rect">
            <a:avLst/>
          </a:prstGeom>
          <a:noFill/>
        </p:spPr>
      </p:pic>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512" y="3573016"/>
            <a:ext cx="3744416"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5980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58692" y="2560797"/>
            <a:ext cx="5465435" cy="796195"/>
          </a:xfrm>
        </p:spPr>
        <p:txBody>
          <a:bodyPr>
            <a:normAutofit lnSpcReduction="10000"/>
          </a:bodyPr>
          <a:lstStyle/>
          <a:p>
            <a:pPr lvl="0"/>
            <a:r>
              <a:rPr lang="es-ES" dirty="0"/>
              <a:t>Oceanografía (Mediciones </a:t>
            </a:r>
            <a:r>
              <a:rPr lang="es-ES" dirty="0" smtClean="0"/>
              <a:t>Corrientes Superficiales)</a:t>
            </a:r>
            <a:endParaRPr lang="es-ES" dirty="0"/>
          </a:p>
          <a:p>
            <a:endParaRPr lang="es-ES" dirty="0"/>
          </a:p>
        </p:txBody>
      </p:sp>
      <p:sp>
        <p:nvSpPr>
          <p:cNvPr id="3" name="Title 2"/>
          <p:cNvSpPr>
            <a:spLocks noGrp="1"/>
          </p:cNvSpPr>
          <p:nvPr>
            <p:ph type="title"/>
          </p:nvPr>
        </p:nvSpPr>
        <p:spPr/>
        <p:txBody>
          <a:bodyPr/>
          <a:lstStyle/>
          <a:p>
            <a:r>
              <a:rPr lang="es-ES" dirty="0" smtClean="0"/>
              <a:t>Actividades 3º Etapa</a:t>
            </a:r>
            <a:endParaRPr lang="es-E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7446" y="4509120"/>
            <a:ext cx="2901058" cy="2175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516088"/>
            <a:ext cx="2879449" cy="215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2160527"/>
            <a:ext cx="2901058" cy="2175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4719" y="4509120"/>
            <a:ext cx="2879449" cy="2159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5980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58693" y="1912724"/>
            <a:ext cx="4889372" cy="1041565"/>
          </a:xfrm>
        </p:spPr>
        <p:txBody>
          <a:bodyPr/>
          <a:lstStyle/>
          <a:p>
            <a:pPr lvl="0"/>
            <a:r>
              <a:rPr lang="es-ES" dirty="0"/>
              <a:t>Visita Técnica Base </a:t>
            </a:r>
            <a:r>
              <a:rPr lang="es-ES" dirty="0" smtClean="0"/>
              <a:t>Armada Chilena Prat</a:t>
            </a:r>
            <a:endParaRPr lang="es-ES" dirty="0"/>
          </a:p>
          <a:p>
            <a:endParaRPr lang="es-ES" dirty="0"/>
          </a:p>
        </p:txBody>
      </p:sp>
      <p:sp>
        <p:nvSpPr>
          <p:cNvPr id="3" name="Title 2"/>
          <p:cNvSpPr>
            <a:spLocks noGrp="1"/>
          </p:cNvSpPr>
          <p:nvPr>
            <p:ph type="title"/>
          </p:nvPr>
        </p:nvSpPr>
        <p:spPr/>
        <p:txBody>
          <a:bodyPr/>
          <a:lstStyle/>
          <a:p>
            <a:r>
              <a:rPr lang="es-ES" dirty="0" smtClean="0"/>
              <a:t>Actividades 3º Etapa</a:t>
            </a:r>
            <a:endParaRPr lang="es-ES"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9159" y="3293867"/>
            <a:ext cx="2233215" cy="1674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9159" y="1566509"/>
            <a:ext cx="2195289" cy="1646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9159" y="5036971"/>
            <a:ext cx="2233215" cy="1674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5936" y="5073107"/>
            <a:ext cx="2233216" cy="167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5937" y="3293868"/>
            <a:ext cx="2233216" cy="167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504" y="3573016"/>
            <a:ext cx="3744416"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1618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13003" t="8487" r="10060" b="12747"/>
          <a:stretch>
            <a:fillRect/>
          </a:stretch>
        </p:blipFill>
        <p:spPr bwMode="auto">
          <a:xfrm>
            <a:off x="5436096" y="1930033"/>
            <a:ext cx="3168352" cy="2075031"/>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l="19090" t="7501" r="10624" b="12766"/>
          <a:stretch>
            <a:fillRect/>
          </a:stretch>
        </p:blipFill>
        <p:spPr bwMode="auto">
          <a:xfrm>
            <a:off x="1254374" y="4077072"/>
            <a:ext cx="3389633" cy="2161892"/>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l="11260" t="7672" r="23435" b="12594"/>
          <a:stretch>
            <a:fillRect/>
          </a:stretch>
        </p:blipFill>
        <p:spPr bwMode="auto">
          <a:xfrm>
            <a:off x="5436096" y="4077072"/>
            <a:ext cx="3168352" cy="2174885"/>
          </a:xfrm>
          <a:prstGeom prst="rect">
            <a:avLst/>
          </a:prstGeom>
          <a:noFill/>
          <a:ln w="9525">
            <a:noFill/>
            <a:miter lim="800000"/>
            <a:headEnd/>
            <a:tailEnd/>
          </a:ln>
        </p:spPr>
      </p:pic>
      <p:sp>
        <p:nvSpPr>
          <p:cNvPr id="4" name="Content Placeholder 3"/>
          <p:cNvSpPr>
            <a:spLocks noGrp="1"/>
          </p:cNvSpPr>
          <p:nvPr>
            <p:ph idx="1"/>
          </p:nvPr>
        </p:nvSpPr>
        <p:spPr>
          <a:xfrm>
            <a:off x="296003" y="2603459"/>
            <a:ext cx="4564029" cy="969557"/>
          </a:xfrm>
        </p:spPr>
        <p:txBody>
          <a:bodyPr>
            <a:normAutofit fontScale="92500"/>
          </a:bodyPr>
          <a:lstStyle/>
          <a:p>
            <a:r>
              <a:rPr lang="es-ES" dirty="0"/>
              <a:t>Verificación del mantenimiento del sistema de trampa de grasas</a:t>
            </a:r>
            <a:endParaRPr lang="es-EC" dirty="0"/>
          </a:p>
          <a:p>
            <a:endParaRPr lang="es-ES" dirty="0"/>
          </a:p>
        </p:txBody>
      </p:sp>
      <p:sp>
        <p:nvSpPr>
          <p:cNvPr id="3" name="Title 2"/>
          <p:cNvSpPr>
            <a:spLocks noGrp="1"/>
          </p:cNvSpPr>
          <p:nvPr>
            <p:ph type="title"/>
          </p:nvPr>
        </p:nvSpPr>
        <p:spPr/>
        <p:txBody>
          <a:bodyPr/>
          <a:lstStyle/>
          <a:p>
            <a:r>
              <a:rPr lang="es-ES" dirty="0"/>
              <a:t>Actividades 3º Etapa</a:t>
            </a:r>
          </a:p>
        </p:txBody>
      </p:sp>
    </p:spTree>
    <p:extLst>
      <p:ext uri="{BB962C8B-B14F-4D97-AF65-F5344CB8AC3E}">
        <p14:creationId xmlns:p14="http://schemas.microsoft.com/office/powerpoint/2010/main" val="24048424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10235" t="7501" r="10071" b="12766"/>
          <a:stretch>
            <a:fillRect/>
          </a:stretch>
        </p:blipFill>
        <p:spPr bwMode="auto">
          <a:xfrm>
            <a:off x="5148064" y="1938747"/>
            <a:ext cx="3456384" cy="2174886"/>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l="37353" t="18445" r="37189" b="16704"/>
          <a:stretch>
            <a:fillRect/>
          </a:stretch>
        </p:blipFill>
        <p:spPr bwMode="auto">
          <a:xfrm>
            <a:off x="6948264" y="4387019"/>
            <a:ext cx="1593563" cy="2282341"/>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l="37271" t="18093" r="37271" b="13376"/>
          <a:stretch>
            <a:fillRect/>
          </a:stretch>
        </p:blipFill>
        <p:spPr bwMode="auto">
          <a:xfrm>
            <a:off x="1187624" y="2930875"/>
            <a:ext cx="2232248" cy="3378445"/>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srcRect l="10811" r="13513"/>
          <a:stretch>
            <a:fillRect/>
          </a:stretch>
        </p:blipFill>
        <p:spPr bwMode="auto">
          <a:xfrm>
            <a:off x="4716016" y="4776518"/>
            <a:ext cx="2016224" cy="1460794"/>
          </a:xfrm>
          <a:prstGeom prst="rect">
            <a:avLst/>
          </a:prstGeom>
          <a:noFill/>
          <a:ln w="9525">
            <a:noFill/>
            <a:miter lim="800000"/>
            <a:headEnd/>
            <a:tailEnd/>
          </a:ln>
          <a:effectLst/>
        </p:spPr>
      </p:pic>
      <p:sp>
        <p:nvSpPr>
          <p:cNvPr id="4" name="Content Placeholder 3"/>
          <p:cNvSpPr>
            <a:spLocks noGrp="1"/>
          </p:cNvSpPr>
          <p:nvPr>
            <p:ph idx="1"/>
          </p:nvPr>
        </p:nvSpPr>
        <p:spPr>
          <a:xfrm>
            <a:off x="258693" y="1912724"/>
            <a:ext cx="4889372" cy="1041565"/>
          </a:xfrm>
        </p:spPr>
        <p:txBody>
          <a:bodyPr/>
          <a:lstStyle/>
          <a:p>
            <a:r>
              <a:rPr lang="es-ES" dirty="0"/>
              <a:t>Verificación del mantenimiento de equipos y/o maquinarias</a:t>
            </a:r>
            <a:endParaRPr lang="es-EC" dirty="0"/>
          </a:p>
          <a:p>
            <a:endParaRPr lang="es-ES" dirty="0"/>
          </a:p>
        </p:txBody>
      </p:sp>
      <p:sp>
        <p:nvSpPr>
          <p:cNvPr id="3" name="Title 2"/>
          <p:cNvSpPr>
            <a:spLocks noGrp="1"/>
          </p:cNvSpPr>
          <p:nvPr>
            <p:ph type="title"/>
          </p:nvPr>
        </p:nvSpPr>
        <p:spPr/>
        <p:txBody>
          <a:bodyPr/>
          <a:lstStyle/>
          <a:p>
            <a:r>
              <a:rPr lang="es-ES" dirty="0" smtClean="0"/>
              <a:t>Actividades 3º Etapa</a:t>
            </a:r>
            <a:endParaRPr lang="es-ES" dirty="0"/>
          </a:p>
        </p:txBody>
      </p:sp>
    </p:spTree>
    <p:extLst>
      <p:ext uri="{BB962C8B-B14F-4D97-AF65-F5344CB8AC3E}">
        <p14:creationId xmlns:p14="http://schemas.microsoft.com/office/powerpoint/2010/main" val="40304322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2276872"/>
            <a:ext cx="7408333" cy="3960440"/>
          </a:xfrm>
        </p:spPr>
        <p:txBody>
          <a:bodyPr>
            <a:normAutofit/>
          </a:bodyPr>
          <a:lstStyle/>
          <a:p>
            <a:r>
              <a:rPr lang="es-ES" sz="2000" dirty="0"/>
              <a:t>Con el propósito de que la Estación Científica Pedro Vicente Maldonado </a:t>
            </a:r>
            <a:r>
              <a:rPr lang="es-ES" sz="2000" dirty="0" smtClean="0"/>
              <a:t>(Antártida) </a:t>
            </a:r>
            <a:r>
              <a:rPr lang="es-ES" sz="2000" dirty="0"/>
              <a:t>opere en cumplimiento de las leyes y normas ambientales nacionales e internacionales y obtenga la licencia </a:t>
            </a:r>
            <a:r>
              <a:rPr lang="es-ES" sz="2000" dirty="0" smtClean="0"/>
              <a:t>ambiental de </a:t>
            </a:r>
            <a:r>
              <a:rPr lang="es-ES" sz="2000" dirty="0"/>
              <a:t>sus </a:t>
            </a:r>
            <a:r>
              <a:rPr lang="es-ES" sz="2000" dirty="0" smtClean="0"/>
              <a:t>operaciones por </a:t>
            </a:r>
            <a:r>
              <a:rPr lang="es-ES" sz="2000" dirty="0"/>
              <a:t>parte del Ministerio del Ambiente (MAE</a:t>
            </a:r>
            <a:r>
              <a:rPr lang="es-ES" sz="2000" dirty="0" smtClean="0"/>
              <a:t>). </a:t>
            </a:r>
          </a:p>
          <a:p>
            <a:r>
              <a:rPr lang="es-ES" sz="2000" dirty="0" smtClean="0"/>
              <a:t>Instituto </a:t>
            </a:r>
            <a:r>
              <a:rPr lang="es-ES" sz="2000" dirty="0"/>
              <a:t>Antártico Ecuatoriano (INAE) </a:t>
            </a:r>
            <a:r>
              <a:rPr lang="es-ES" sz="2000" dirty="0" smtClean="0"/>
              <a:t>mediante </a:t>
            </a:r>
            <a:r>
              <a:rPr lang="es-ES" sz="2000" dirty="0"/>
              <a:t>un convenio con la Consultora Ambiental ECOSAMBITO C. Ltda., </a:t>
            </a:r>
            <a:r>
              <a:rPr lang="es-ES" sz="2000" dirty="0" smtClean="0"/>
              <a:t>aprobó la </a:t>
            </a:r>
            <a:r>
              <a:rPr lang="es-ES" sz="2000" dirty="0"/>
              <a:t>realización del proyecto “Estudio de Impacto Ambiental Ex Post de la Estación Científica Pedro Vicente </a:t>
            </a:r>
            <a:r>
              <a:rPr lang="es-ES" sz="2000" dirty="0" smtClean="0"/>
              <a:t>Maldonado </a:t>
            </a:r>
            <a:r>
              <a:rPr lang="es-ES" sz="2000" dirty="0"/>
              <a:t>para la XIV Expedición Ecuatoriana a la </a:t>
            </a:r>
            <a:r>
              <a:rPr lang="es-ES" sz="2000" dirty="0" smtClean="0"/>
              <a:t>Antártida (Diciembre – Febrero 2010).</a:t>
            </a:r>
            <a:endParaRPr lang="es-ES" sz="2000" dirty="0"/>
          </a:p>
          <a:p>
            <a:endParaRPr lang="es-ES" sz="2000" dirty="0"/>
          </a:p>
        </p:txBody>
      </p:sp>
      <p:sp>
        <p:nvSpPr>
          <p:cNvPr id="3" name="Title 2"/>
          <p:cNvSpPr>
            <a:spLocks noGrp="1"/>
          </p:cNvSpPr>
          <p:nvPr>
            <p:ph type="title"/>
          </p:nvPr>
        </p:nvSpPr>
        <p:spPr/>
        <p:txBody>
          <a:bodyPr/>
          <a:lstStyle/>
          <a:p>
            <a:r>
              <a:rPr lang="es-ES" dirty="0" smtClean="0"/>
              <a:t>Antecedentes</a:t>
            </a:r>
            <a:endParaRPr lang="es-ES" dirty="0"/>
          </a:p>
        </p:txBody>
      </p:sp>
    </p:spTree>
    <p:extLst>
      <p:ext uri="{BB962C8B-B14F-4D97-AF65-F5344CB8AC3E}">
        <p14:creationId xmlns:p14="http://schemas.microsoft.com/office/powerpoint/2010/main" val="34396984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58693" y="1912724"/>
            <a:ext cx="4889372" cy="1300252"/>
          </a:xfrm>
        </p:spPr>
        <p:txBody>
          <a:bodyPr>
            <a:normAutofit fontScale="92500" lnSpcReduction="20000"/>
          </a:bodyPr>
          <a:lstStyle/>
          <a:p>
            <a:r>
              <a:rPr lang="es-ES" dirty="0" smtClean="0"/>
              <a:t>Revisión de Seguridad </a:t>
            </a:r>
          </a:p>
          <a:p>
            <a:pPr lvl="1"/>
            <a:r>
              <a:rPr lang="es-ES" dirty="0" smtClean="0"/>
              <a:t>Extintores</a:t>
            </a:r>
          </a:p>
          <a:p>
            <a:pPr lvl="1"/>
            <a:r>
              <a:rPr lang="es-ES" dirty="0" smtClean="0"/>
              <a:t>Señalización</a:t>
            </a:r>
          </a:p>
          <a:p>
            <a:pPr lvl="1"/>
            <a:r>
              <a:rPr lang="es-ES" dirty="0" smtClean="0"/>
              <a:t>Simulacros</a:t>
            </a:r>
          </a:p>
          <a:p>
            <a:pPr lvl="1"/>
            <a:endParaRPr lang="es-ES" dirty="0"/>
          </a:p>
        </p:txBody>
      </p:sp>
      <p:sp>
        <p:nvSpPr>
          <p:cNvPr id="3" name="Title 2"/>
          <p:cNvSpPr>
            <a:spLocks noGrp="1"/>
          </p:cNvSpPr>
          <p:nvPr>
            <p:ph type="title"/>
          </p:nvPr>
        </p:nvSpPr>
        <p:spPr/>
        <p:txBody>
          <a:bodyPr/>
          <a:lstStyle/>
          <a:p>
            <a:r>
              <a:rPr lang="es-ES" dirty="0" smtClean="0"/>
              <a:t>Actividades 3º Etapa</a:t>
            </a:r>
            <a:endParaRPr lang="es-ES" dirty="0"/>
          </a:p>
        </p:txBody>
      </p:sp>
      <p:pic>
        <p:nvPicPr>
          <p:cNvPr id="5" name="Picture 3"/>
          <p:cNvPicPr>
            <a:picLocks noChangeAspect="1" noChangeArrowheads="1"/>
          </p:cNvPicPr>
          <p:nvPr/>
        </p:nvPicPr>
        <p:blipFill>
          <a:blip r:embed="rId2" cstate="print"/>
          <a:srcRect l="22025" t="12422" r="18116" b="18672"/>
          <a:stretch>
            <a:fillRect/>
          </a:stretch>
        </p:blipFill>
        <p:spPr bwMode="auto">
          <a:xfrm>
            <a:off x="5761087" y="2808312"/>
            <a:ext cx="2483321" cy="1784588"/>
          </a:xfrm>
          <a:prstGeom prst="rect">
            <a:avLst/>
          </a:prstGeom>
          <a:noFill/>
          <a:ln w="9525">
            <a:noFill/>
            <a:miter lim="800000"/>
            <a:headEnd/>
            <a:tailEnd/>
          </a:ln>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783" y="4734861"/>
            <a:ext cx="2483321" cy="1862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1087" y="4718715"/>
            <a:ext cx="2458586" cy="184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5" cstate="print"/>
          <a:srcRect l="37353" t="12422" r="37189" b="16704"/>
          <a:stretch>
            <a:fillRect/>
          </a:stretch>
        </p:blipFill>
        <p:spPr bwMode="auto">
          <a:xfrm>
            <a:off x="755576" y="3417594"/>
            <a:ext cx="2016224" cy="3155829"/>
          </a:xfrm>
          <a:prstGeom prst="rect">
            <a:avLst/>
          </a:prstGeom>
          <a:noFill/>
          <a:ln w="9525">
            <a:noFill/>
            <a:miter lim="800000"/>
            <a:headEnd/>
            <a:tailEnd/>
          </a:ln>
        </p:spPr>
      </p:pic>
      <p:pic>
        <p:nvPicPr>
          <p:cNvPr id="922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1905" y="2728251"/>
            <a:ext cx="2486199" cy="1864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11547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58692" y="2171411"/>
            <a:ext cx="7985715" cy="1041565"/>
          </a:xfrm>
        </p:spPr>
        <p:txBody>
          <a:bodyPr/>
          <a:lstStyle/>
          <a:p>
            <a:pPr lvl="0"/>
            <a:r>
              <a:rPr lang="es-ES" dirty="0" smtClean="0"/>
              <a:t>Supervisión Actividades Plan de Manejo Ambiental</a:t>
            </a:r>
            <a:endParaRPr lang="es-ES" dirty="0"/>
          </a:p>
          <a:p>
            <a:endParaRPr lang="es-ES" dirty="0"/>
          </a:p>
        </p:txBody>
      </p:sp>
      <p:sp>
        <p:nvSpPr>
          <p:cNvPr id="3" name="Title 2"/>
          <p:cNvSpPr>
            <a:spLocks noGrp="1"/>
          </p:cNvSpPr>
          <p:nvPr>
            <p:ph type="title"/>
          </p:nvPr>
        </p:nvSpPr>
        <p:spPr/>
        <p:txBody>
          <a:bodyPr/>
          <a:lstStyle/>
          <a:p>
            <a:r>
              <a:rPr lang="es-ES" dirty="0" smtClean="0"/>
              <a:t>Actividades 3º Etapa</a:t>
            </a:r>
            <a:endParaRPr lang="es-ES" dirty="0"/>
          </a:p>
        </p:txBody>
      </p:sp>
      <p:pic>
        <p:nvPicPr>
          <p:cNvPr id="5" name="Picture 5" descr="P104067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3930216"/>
            <a:ext cx="2212032" cy="165902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3" cstate="print"/>
          <a:srcRect l="37906" t="27531" r="37743" b="18329"/>
          <a:stretch>
            <a:fillRect/>
          </a:stretch>
        </p:blipFill>
        <p:spPr bwMode="auto">
          <a:xfrm>
            <a:off x="6228184" y="3429000"/>
            <a:ext cx="2016224" cy="2520280"/>
          </a:xfrm>
          <a:prstGeom prst="rect">
            <a:avLst/>
          </a:prstGeom>
          <a:noFill/>
          <a:ln w="9525">
            <a:noFill/>
            <a:miter lim="800000"/>
            <a:headEnd/>
            <a:tailEnd/>
          </a:ln>
        </p:spPr>
      </p:pic>
      <p:pic>
        <p:nvPicPr>
          <p:cNvPr id="8" name="Picture 9" descr="P10409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9291" y="2949564"/>
            <a:ext cx="2212033" cy="16590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104096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9291" y="4866319"/>
            <a:ext cx="2212033" cy="1659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69191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052736"/>
            <a:ext cx="56896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22288" y="4255140"/>
            <a:ext cx="7772400" cy="1037448"/>
          </a:xfrm>
        </p:spPr>
        <p:txBody>
          <a:bodyPr>
            <a:normAutofit/>
          </a:bodyPr>
          <a:lstStyle/>
          <a:p>
            <a:r>
              <a:rPr lang="es-ES" dirty="0" smtClean="0"/>
              <a:t>Muchas Gracias</a:t>
            </a:r>
            <a:endParaRPr lang="es-ES" dirty="0"/>
          </a:p>
        </p:txBody>
      </p:sp>
    </p:spTree>
    <p:extLst>
      <p:ext uri="{BB962C8B-B14F-4D97-AF65-F5344CB8AC3E}">
        <p14:creationId xmlns:p14="http://schemas.microsoft.com/office/powerpoint/2010/main" val="21488829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2060848"/>
            <a:ext cx="7408333" cy="4176464"/>
          </a:xfrm>
        </p:spPr>
        <p:txBody>
          <a:bodyPr>
            <a:noAutofit/>
          </a:bodyPr>
          <a:lstStyle/>
          <a:p>
            <a:r>
              <a:rPr lang="es-ES" sz="2200" dirty="0" smtClean="0"/>
              <a:t>El EIA Ex-post fue elaborado por </a:t>
            </a:r>
            <a:r>
              <a:rPr lang="es-ES" sz="2200" dirty="0"/>
              <a:t>un equipo multidisciplinario de la Consultora y </a:t>
            </a:r>
            <a:r>
              <a:rPr lang="es-ES" sz="2200" dirty="0" smtClean="0"/>
              <a:t>los análisis de agua, sedimento y suelos fueron analizados por el Laboratorio GQM, acreditado ante </a:t>
            </a:r>
            <a:r>
              <a:rPr lang="es-ES" sz="2200" dirty="0"/>
              <a:t>el Organismo de Acreditación Ecuatoriano (OAE) </a:t>
            </a:r>
            <a:endParaRPr lang="es-ES" sz="2200" dirty="0" smtClean="0"/>
          </a:p>
          <a:p>
            <a:r>
              <a:rPr lang="es-ES" sz="2200" dirty="0" smtClean="0"/>
              <a:t>Para </a:t>
            </a:r>
            <a:r>
              <a:rPr lang="es-ES" sz="2200" dirty="0"/>
              <a:t>dar inicio al proceso de obtención de la Licencia Ambiental, </a:t>
            </a:r>
            <a:r>
              <a:rPr lang="es-ES" sz="2200" dirty="0" err="1"/>
              <a:t>Sambito</a:t>
            </a:r>
            <a:r>
              <a:rPr lang="es-ES" sz="2200" dirty="0"/>
              <a:t> presentó al Ministerio del Ambiente los Términos de Referencia (</a:t>
            </a:r>
            <a:r>
              <a:rPr lang="es-ES" sz="2200" dirty="0" err="1" smtClean="0"/>
              <a:t>TDR’s</a:t>
            </a:r>
            <a:r>
              <a:rPr lang="es-ES" sz="2200" dirty="0"/>
              <a:t>) del EIA Ex Post de la Estación que contienen un extracto del Estudio, habiendo sido aprobados por la Autoridad Ambiental (MAE) en el mes de Noviembre del 2010</a:t>
            </a:r>
            <a:endParaRPr lang="es-ES" sz="2200" dirty="0"/>
          </a:p>
        </p:txBody>
      </p:sp>
      <p:sp>
        <p:nvSpPr>
          <p:cNvPr id="3" name="Title 2"/>
          <p:cNvSpPr>
            <a:spLocks noGrp="1"/>
          </p:cNvSpPr>
          <p:nvPr>
            <p:ph type="title"/>
          </p:nvPr>
        </p:nvSpPr>
        <p:spPr/>
        <p:txBody>
          <a:bodyPr/>
          <a:lstStyle/>
          <a:p>
            <a:r>
              <a:rPr lang="es-ES" dirty="0" smtClean="0"/>
              <a:t>Antecedentes</a:t>
            </a:r>
            <a:endParaRPr lang="es-ES" dirty="0"/>
          </a:p>
        </p:txBody>
      </p:sp>
    </p:spTree>
    <p:extLst>
      <p:ext uri="{BB962C8B-B14F-4D97-AF65-F5344CB8AC3E}">
        <p14:creationId xmlns:p14="http://schemas.microsoft.com/office/powerpoint/2010/main" val="2034693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1778504"/>
            <a:ext cx="7408333" cy="4314792"/>
          </a:xfrm>
        </p:spPr>
        <p:txBody>
          <a:bodyPr>
            <a:normAutofit/>
          </a:bodyPr>
          <a:lstStyle/>
          <a:p>
            <a:r>
              <a:rPr lang="es-ES" u="sng" dirty="0" smtClean="0"/>
              <a:t>Objetivos Generales</a:t>
            </a:r>
          </a:p>
          <a:p>
            <a:pPr lvl="1"/>
            <a:r>
              <a:rPr lang="es-ES" sz="1900" dirty="0"/>
              <a:t>Verificar el grado de cumplimiento de la implementación y ejecución de las medidas ambientales contempladas en el Plan de Manejo Ambiental del Estudio de Impacto Ambiental Ex Post de la Estación Científica Pedro Vicente Maldonado en la Antártida</a:t>
            </a:r>
            <a:r>
              <a:rPr lang="es-ES" sz="1900" dirty="0" smtClean="0"/>
              <a:t>. </a:t>
            </a:r>
            <a:endParaRPr lang="es-ES" sz="1900" dirty="0"/>
          </a:p>
          <a:p>
            <a:pPr lvl="1"/>
            <a:r>
              <a:rPr lang="es-ES" sz="1900" dirty="0"/>
              <a:t>Brindar apoyo al Instituto Antártico Ecuatoriano (INAE) para la adecuada implementación del PMA en la Estación Científica Ecuatoriana “Pedro Vicente Maldonado”, mediante la supervisión de actividades y formulación de recomendaciones.</a:t>
            </a:r>
          </a:p>
          <a:p>
            <a:pPr lvl="1"/>
            <a:r>
              <a:rPr lang="es-ES" sz="1900" dirty="0"/>
              <a:t>Presentar información técnica actualizada de oceanografía y climatología que sirva de base para la realización de Estudios de Ingeniería de Costas y que permita generar un diagnóstico de las condiciones propias del sitio</a:t>
            </a:r>
            <a:endParaRPr lang="es-ES" sz="1900" dirty="0"/>
          </a:p>
        </p:txBody>
      </p:sp>
      <p:sp>
        <p:nvSpPr>
          <p:cNvPr id="3" name="Title 2"/>
          <p:cNvSpPr>
            <a:spLocks noGrp="1"/>
          </p:cNvSpPr>
          <p:nvPr>
            <p:ph type="title"/>
          </p:nvPr>
        </p:nvSpPr>
        <p:spPr/>
        <p:txBody>
          <a:bodyPr/>
          <a:lstStyle/>
          <a:p>
            <a:r>
              <a:rPr lang="es-ES" dirty="0" smtClean="0"/>
              <a:t>Objetivos</a:t>
            </a:r>
            <a:endParaRPr lang="es-ES" dirty="0"/>
          </a:p>
        </p:txBody>
      </p:sp>
    </p:spTree>
    <p:extLst>
      <p:ext uri="{BB962C8B-B14F-4D97-AF65-F5344CB8AC3E}">
        <p14:creationId xmlns:p14="http://schemas.microsoft.com/office/powerpoint/2010/main" val="2018027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1778504"/>
            <a:ext cx="7408333" cy="4674832"/>
          </a:xfrm>
        </p:spPr>
        <p:txBody>
          <a:bodyPr>
            <a:noAutofit/>
          </a:bodyPr>
          <a:lstStyle/>
          <a:p>
            <a:r>
              <a:rPr lang="es-ES" sz="1600" u="sng" dirty="0" smtClean="0"/>
              <a:t>Objetivos Específicos</a:t>
            </a:r>
          </a:p>
          <a:p>
            <a:pPr lvl="1"/>
            <a:r>
              <a:rPr lang="es-ES" sz="1600" dirty="0" smtClean="0"/>
              <a:t>Observar </a:t>
            </a:r>
            <a:r>
              <a:rPr lang="es-ES" sz="1600" dirty="0"/>
              <a:t>el desarrollo de las actividades diarias tanto operativas como de investigación, que se realizan en la Estación Científica Pedro Vicente Maldonado, con el fin de proporcionar directrices para la aplicación de las medidas ambientales establecidas en el PMA.</a:t>
            </a:r>
          </a:p>
          <a:p>
            <a:pPr lvl="1"/>
            <a:r>
              <a:rPr lang="es-ES" sz="1600" dirty="0"/>
              <a:t>Velar por el cumplimiento de las acciones establecidas en cada una de las medidas ambientales durante la permanencia en la Estación Científica.</a:t>
            </a:r>
          </a:p>
          <a:p>
            <a:pPr lvl="1"/>
            <a:r>
              <a:rPr lang="es-ES" sz="1600" dirty="0"/>
              <a:t>Contribuir para la optimización de la actual planta de tratamiento de aguas residuales domésticas.</a:t>
            </a:r>
          </a:p>
          <a:p>
            <a:pPr lvl="1"/>
            <a:r>
              <a:rPr lang="es-ES" sz="1600" dirty="0"/>
              <a:t>Establecer la calidad de los efluentes de aguas servidas de la Estación Científica Pedro Vicente Maldonado, para el lapso de actividades de la XV Expedición, mediante la caracterización física, química y microbiológica de los mismos para determinar si cumplen con los límites permisibles establecidos en la normativa ambiental ecuatoriana vigente.</a:t>
            </a:r>
          </a:p>
          <a:p>
            <a:pPr lvl="1"/>
            <a:r>
              <a:rPr lang="es-ES" sz="1600" dirty="0"/>
              <a:t>Obtener muestras de agua superficial en el ámbito de ensenada Guayaquil con el propósito de realizar análisis de parámetros físicos, químicos y microbiológicos de las aguas de ensenada Guayaquil durante el verano 2011 y comparar los resultados obtenidos con la normativa ambiental ecuatoriana en lo que se refiere a protección e flora y fauna marinas.</a:t>
            </a:r>
            <a:endParaRPr lang="es-ES" sz="1600" dirty="0"/>
          </a:p>
        </p:txBody>
      </p:sp>
      <p:sp>
        <p:nvSpPr>
          <p:cNvPr id="3" name="Title 2"/>
          <p:cNvSpPr>
            <a:spLocks noGrp="1"/>
          </p:cNvSpPr>
          <p:nvPr>
            <p:ph type="title"/>
          </p:nvPr>
        </p:nvSpPr>
        <p:spPr/>
        <p:txBody>
          <a:bodyPr/>
          <a:lstStyle/>
          <a:p>
            <a:r>
              <a:rPr lang="es-ES" dirty="0" smtClean="0"/>
              <a:t>Objetivos</a:t>
            </a:r>
            <a:endParaRPr lang="es-ES" dirty="0"/>
          </a:p>
        </p:txBody>
      </p:sp>
    </p:spTree>
    <p:extLst>
      <p:ext uri="{BB962C8B-B14F-4D97-AF65-F5344CB8AC3E}">
        <p14:creationId xmlns:p14="http://schemas.microsoft.com/office/powerpoint/2010/main" val="11117878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1778504"/>
            <a:ext cx="7408333" cy="4674832"/>
          </a:xfrm>
        </p:spPr>
        <p:txBody>
          <a:bodyPr>
            <a:noAutofit/>
          </a:bodyPr>
          <a:lstStyle/>
          <a:p>
            <a:r>
              <a:rPr lang="es-ES" sz="2000" u="sng" dirty="0" smtClean="0"/>
              <a:t>Objetivos Específicos</a:t>
            </a:r>
          </a:p>
          <a:p>
            <a:pPr lvl="1"/>
            <a:r>
              <a:rPr lang="es-ES" sz="1800" dirty="0"/>
              <a:t>Determinar </a:t>
            </a:r>
            <a:r>
              <a:rPr lang="es-ES" sz="1800" dirty="0"/>
              <a:t>la calidad química del suelo en el área de influencia directa de la estación Científica Pedro Vicente Maldonado mediante la obtención y análisis de muestras tanto en lugares intervenidos cotidianamente y en uno distante en donde la intervención humana se considera mínima.</a:t>
            </a:r>
          </a:p>
          <a:p>
            <a:pPr marL="553720" lvl="2"/>
            <a:r>
              <a:rPr lang="es-ES" sz="1800" dirty="0"/>
              <a:t>Establecer los regímenes de olas para el área de estudio frente a la estación, en la que se pueda analizar alturas significativas y periodos significativos y que permitan caracterizar condiciones del sitio.</a:t>
            </a:r>
          </a:p>
          <a:p>
            <a:pPr marL="553720" lvl="2"/>
            <a:r>
              <a:rPr lang="es-ES" sz="1800" dirty="0"/>
              <a:t>Establecer la refracción de los frentes de ondas marinos que inciden en el área de estudio frente a la estación, como también la determinación del ángulo que incide sobre la costa.</a:t>
            </a:r>
          </a:p>
          <a:p>
            <a:pPr marL="553720" lvl="2"/>
            <a:r>
              <a:rPr lang="es-ES" sz="1800" dirty="0"/>
              <a:t>Determinar el patrón de corrientes marinas (superficial) y corrientes litorales</a:t>
            </a:r>
          </a:p>
        </p:txBody>
      </p:sp>
      <p:sp>
        <p:nvSpPr>
          <p:cNvPr id="3" name="Title 2"/>
          <p:cNvSpPr>
            <a:spLocks noGrp="1"/>
          </p:cNvSpPr>
          <p:nvPr>
            <p:ph type="title"/>
          </p:nvPr>
        </p:nvSpPr>
        <p:spPr/>
        <p:txBody>
          <a:bodyPr/>
          <a:lstStyle/>
          <a:p>
            <a:r>
              <a:rPr lang="es-ES" dirty="0" smtClean="0"/>
              <a:t>Objetivos</a:t>
            </a:r>
            <a:endParaRPr lang="es-ES" dirty="0"/>
          </a:p>
        </p:txBody>
      </p:sp>
    </p:spTree>
    <p:extLst>
      <p:ext uri="{BB962C8B-B14F-4D97-AF65-F5344CB8AC3E}">
        <p14:creationId xmlns:p14="http://schemas.microsoft.com/office/powerpoint/2010/main" val="29238029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8003" y="1955973"/>
            <a:ext cx="5032069" cy="4425355"/>
          </a:xfrm>
        </p:spPr>
        <p:txBody>
          <a:bodyPr>
            <a:noAutofit/>
          </a:bodyPr>
          <a:lstStyle/>
          <a:p>
            <a:r>
              <a:rPr lang="es-ES" sz="1800" u="sng" dirty="0" smtClean="0"/>
              <a:t>Contenido del EIA Ex-post:</a:t>
            </a:r>
          </a:p>
          <a:p>
            <a:pPr lvl="1"/>
            <a:r>
              <a:rPr lang="es-ES" sz="1500" dirty="0" smtClean="0"/>
              <a:t>Ficha Técnica del Proyecto</a:t>
            </a:r>
          </a:p>
          <a:p>
            <a:pPr lvl="1"/>
            <a:r>
              <a:rPr lang="es-ES" sz="1500" dirty="0" smtClean="0"/>
              <a:t>Introducción</a:t>
            </a:r>
          </a:p>
          <a:p>
            <a:pPr lvl="2"/>
            <a:r>
              <a:rPr lang="es-ES" sz="1500" dirty="0" smtClean="0"/>
              <a:t>Antecedentes</a:t>
            </a:r>
          </a:p>
          <a:p>
            <a:pPr lvl="2"/>
            <a:r>
              <a:rPr lang="es-ES" sz="1500" dirty="0" smtClean="0"/>
              <a:t>Objetivos </a:t>
            </a:r>
          </a:p>
          <a:p>
            <a:pPr lvl="2"/>
            <a:r>
              <a:rPr lang="es-ES" sz="1500" dirty="0" smtClean="0"/>
              <a:t>Alcance</a:t>
            </a:r>
          </a:p>
          <a:p>
            <a:pPr lvl="2"/>
            <a:r>
              <a:rPr lang="es-ES" sz="1500" dirty="0" smtClean="0"/>
              <a:t>Marco Legal</a:t>
            </a:r>
          </a:p>
          <a:p>
            <a:pPr lvl="3"/>
            <a:r>
              <a:rPr lang="es-ES" sz="1500" dirty="0" smtClean="0"/>
              <a:t>Normativa Nacional</a:t>
            </a:r>
          </a:p>
          <a:p>
            <a:pPr lvl="3"/>
            <a:r>
              <a:rPr lang="es-ES" sz="1500" dirty="0" smtClean="0"/>
              <a:t>Convenios Internacionales</a:t>
            </a:r>
          </a:p>
          <a:p>
            <a:pPr lvl="2"/>
            <a:r>
              <a:rPr lang="es-ES" sz="1500" dirty="0" smtClean="0"/>
              <a:t>Marco Institucional</a:t>
            </a:r>
          </a:p>
          <a:p>
            <a:pPr lvl="1"/>
            <a:r>
              <a:rPr lang="es-ES" sz="1500" dirty="0" smtClean="0"/>
              <a:t>Descripción de Instalaciones y Operaciones PEVIMA</a:t>
            </a:r>
          </a:p>
          <a:p>
            <a:pPr lvl="2"/>
            <a:r>
              <a:rPr lang="es-ES" sz="1500" dirty="0" smtClean="0"/>
              <a:t>Ubicación Geográfica</a:t>
            </a:r>
          </a:p>
          <a:p>
            <a:pPr lvl="2"/>
            <a:r>
              <a:rPr lang="es-ES" sz="1500" dirty="0" smtClean="0"/>
              <a:t>Misión, Visión, Objetivos INAE</a:t>
            </a:r>
          </a:p>
          <a:p>
            <a:pPr lvl="2"/>
            <a:r>
              <a:rPr lang="es-ES" sz="1500" dirty="0" smtClean="0"/>
              <a:t>Descripción Instalaciones</a:t>
            </a:r>
          </a:p>
          <a:p>
            <a:pPr lvl="2"/>
            <a:r>
              <a:rPr lang="es-ES" sz="1500" dirty="0" smtClean="0"/>
              <a:t>Descripción de Actividades</a:t>
            </a:r>
          </a:p>
          <a:p>
            <a:pPr lvl="2"/>
            <a:r>
              <a:rPr lang="es-ES" sz="1500" dirty="0" smtClean="0"/>
              <a:t>Aprisionamiento </a:t>
            </a:r>
          </a:p>
          <a:p>
            <a:pPr lvl="2"/>
            <a:r>
              <a:rPr lang="es-ES" sz="1500" dirty="0" smtClean="0"/>
              <a:t>Gestión Desechos</a:t>
            </a:r>
            <a:endParaRPr lang="es-ES" sz="1500" dirty="0"/>
          </a:p>
        </p:txBody>
      </p:sp>
      <p:sp>
        <p:nvSpPr>
          <p:cNvPr id="3" name="Title 2"/>
          <p:cNvSpPr>
            <a:spLocks noGrp="1"/>
          </p:cNvSpPr>
          <p:nvPr>
            <p:ph type="title"/>
          </p:nvPr>
        </p:nvSpPr>
        <p:spPr/>
        <p:txBody>
          <a:bodyPr>
            <a:normAutofit/>
          </a:bodyPr>
          <a:lstStyle/>
          <a:p>
            <a:r>
              <a:rPr lang="es-ES" sz="3200" dirty="0" smtClean="0"/>
              <a:t>Estudio de Impacto Ambiental Ex-post</a:t>
            </a:r>
            <a:br>
              <a:rPr lang="es-ES" sz="3200" dirty="0" smtClean="0"/>
            </a:br>
            <a:r>
              <a:rPr lang="es-ES" sz="3200" dirty="0" smtClean="0"/>
              <a:t>XIV Expedición</a:t>
            </a:r>
            <a:endParaRPr lang="es-ES" sz="3200" dirty="0"/>
          </a:p>
        </p:txBody>
      </p:sp>
      <p:sp>
        <p:nvSpPr>
          <p:cNvPr id="4" name="Content Placeholder 1"/>
          <p:cNvSpPr txBox="1">
            <a:spLocks/>
          </p:cNvSpPr>
          <p:nvPr/>
        </p:nvSpPr>
        <p:spPr>
          <a:xfrm>
            <a:off x="4796515" y="2060848"/>
            <a:ext cx="4167973" cy="4641379"/>
          </a:xfrm>
          <a:prstGeom prst="rect">
            <a:avLst/>
          </a:prstGeom>
        </p:spPr>
        <p:txBody>
          <a:bodyPr vert="horz" lIns="91440" tIns="45720" rIns="91440" bIns="45720" rtlCol="0">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lvl="1"/>
            <a:r>
              <a:rPr lang="es-ES" sz="1500" dirty="0" smtClean="0"/>
              <a:t>Línea Base </a:t>
            </a:r>
          </a:p>
          <a:p>
            <a:pPr lvl="2"/>
            <a:r>
              <a:rPr lang="es-ES" sz="1500" dirty="0" smtClean="0"/>
              <a:t>Componente Abiótico</a:t>
            </a:r>
          </a:p>
          <a:p>
            <a:pPr lvl="3"/>
            <a:r>
              <a:rPr lang="es-ES" sz="1500" dirty="0" smtClean="0"/>
              <a:t>Climatología</a:t>
            </a:r>
          </a:p>
          <a:p>
            <a:pPr lvl="3"/>
            <a:r>
              <a:rPr lang="es-ES" sz="1500" dirty="0" smtClean="0"/>
              <a:t>Geología y Geomorfología</a:t>
            </a:r>
          </a:p>
          <a:p>
            <a:pPr lvl="3"/>
            <a:r>
              <a:rPr lang="es-ES" sz="1500" dirty="0" smtClean="0"/>
              <a:t>Oceanografía</a:t>
            </a:r>
          </a:p>
          <a:p>
            <a:pPr lvl="3"/>
            <a:r>
              <a:rPr lang="es-ES" sz="1500" dirty="0" smtClean="0"/>
              <a:t>Calidad de Agua, Efluentes PTAR, Sedimentos, Suelo</a:t>
            </a:r>
          </a:p>
          <a:p>
            <a:pPr lvl="3"/>
            <a:r>
              <a:rPr lang="es-ES" sz="1500" dirty="0" smtClean="0"/>
              <a:t>Calidad de Aire, Ruido</a:t>
            </a:r>
          </a:p>
          <a:p>
            <a:pPr lvl="2"/>
            <a:r>
              <a:rPr lang="es-ES" sz="1500" dirty="0" smtClean="0"/>
              <a:t>Componente Biótico</a:t>
            </a:r>
          </a:p>
          <a:p>
            <a:pPr lvl="3"/>
            <a:r>
              <a:rPr lang="es-ES" sz="1500" dirty="0" smtClean="0"/>
              <a:t>Flora </a:t>
            </a:r>
          </a:p>
          <a:p>
            <a:pPr lvl="3"/>
            <a:r>
              <a:rPr lang="es-ES" sz="1500" dirty="0" smtClean="0"/>
              <a:t>Fauna</a:t>
            </a:r>
          </a:p>
          <a:p>
            <a:pPr lvl="2"/>
            <a:r>
              <a:rPr lang="es-ES" sz="1500" dirty="0" smtClean="0"/>
              <a:t>Componente Social</a:t>
            </a:r>
          </a:p>
          <a:p>
            <a:pPr lvl="1"/>
            <a:r>
              <a:rPr lang="es-ES" sz="1500" dirty="0" smtClean="0"/>
              <a:t>Área de Influencia </a:t>
            </a:r>
          </a:p>
          <a:p>
            <a:pPr lvl="2"/>
            <a:r>
              <a:rPr lang="es-ES" sz="1500" dirty="0" smtClean="0"/>
              <a:t>Área de Influencia Directa e Indirecta</a:t>
            </a:r>
          </a:p>
          <a:p>
            <a:pPr lvl="2"/>
            <a:r>
              <a:rPr lang="es-ES" sz="1500" dirty="0" smtClean="0"/>
              <a:t>Áreas Sensibles </a:t>
            </a:r>
          </a:p>
          <a:p>
            <a:pPr lvl="1"/>
            <a:r>
              <a:rPr lang="es-ES" sz="1500" dirty="0" smtClean="0"/>
              <a:t>Evaluación de Impactos Ambientales</a:t>
            </a:r>
          </a:p>
          <a:p>
            <a:pPr lvl="1"/>
            <a:r>
              <a:rPr lang="es-ES" sz="1500" dirty="0" smtClean="0"/>
              <a:t>Plan Manejo Ambiental</a:t>
            </a:r>
            <a:endParaRPr lang="es-ES" sz="1500" dirty="0" smtClean="0"/>
          </a:p>
        </p:txBody>
      </p:sp>
    </p:spTree>
    <p:extLst>
      <p:ext uri="{BB962C8B-B14F-4D97-AF65-F5344CB8AC3E}">
        <p14:creationId xmlns:p14="http://schemas.microsoft.com/office/powerpoint/2010/main" val="32446397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 dirty="0" smtClean="0"/>
              <a:t>Plan de Manejo Ambiental </a:t>
            </a:r>
            <a:endParaRPr lang="es-E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24772" y="1772816"/>
            <a:ext cx="5583532" cy="4671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57999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 dirty="0" smtClean="0"/>
              <a:t>Área de Estudio</a:t>
            </a:r>
            <a:endParaRPr lang="es-ES" dirty="0"/>
          </a:p>
        </p:txBody>
      </p:sp>
      <p:pic>
        <p:nvPicPr>
          <p:cNvPr id="3074" name="Imagen 1"/>
          <p:cNvPicPr>
            <a:picLocks noChangeAspect="1" noChangeArrowheads="1"/>
          </p:cNvPicPr>
          <p:nvPr/>
        </p:nvPicPr>
        <p:blipFill>
          <a:blip r:embed="rId2">
            <a:extLst>
              <a:ext uri="{28A0092B-C50C-407E-A947-70E740481C1C}">
                <a14:useLocalDpi xmlns:a14="http://schemas.microsoft.com/office/drawing/2010/main" val="0"/>
              </a:ext>
            </a:extLst>
          </a:blip>
          <a:srcRect l="26697" t="26042" r="26019" b="24374"/>
          <a:stretch>
            <a:fillRect/>
          </a:stretch>
        </p:blipFill>
        <p:spPr bwMode="auto">
          <a:xfrm>
            <a:off x="107504" y="2000994"/>
            <a:ext cx="4429125"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Imagen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 b="20891"/>
          <a:stretch/>
        </p:blipFill>
        <p:spPr bwMode="auto">
          <a:xfrm>
            <a:off x="4572000" y="3789040"/>
            <a:ext cx="4410075" cy="2707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4180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382</TotalTime>
  <Words>999</Words>
  <Application>Microsoft Office PowerPoint</Application>
  <PresentationFormat>On-screen Show (4:3)</PresentationFormat>
  <Paragraphs>109</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Waveform</vt:lpstr>
      <vt:lpstr>Informe de Campo Implementación del Plan de Manejo Ambiental Estudio de Impacto Ambiental Ex-post Estación Científica Pedro Vicente Maldonado</vt:lpstr>
      <vt:lpstr>Antecedentes</vt:lpstr>
      <vt:lpstr>Antecedentes</vt:lpstr>
      <vt:lpstr>Objetivos</vt:lpstr>
      <vt:lpstr>Objetivos</vt:lpstr>
      <vt:lpstr>Objetivos</vt:lpstr>
      <vt:lpstr>Estudio de Impacto Ambiental Ex-post XIV Expedición</vt:lpstr>
      <vt:lpstr>Plan de Manejo Ambiental </vt:lpstr>
      <vt:lpstr>Área de Estudio</vt:lpstr>
      <vt:lpstr>Actividades 1º Etapa</vt:lpstr>
      <vt:lpstr>Actividades 1º Etapa</vt:lpstr>
      <vt:lpstr>Actividades 2º Etapa</vt:lpstr>
      <vt:lpstr>Actividades 3º Etapa</vt:lpstr>
      <vt:lpstr>Actividades 3º Etapa</vt:lpstr>
      <vt:lpstr>Actividades 3º Etapa</vt:lpstr>
      <vt:lpstr>Actividades 3º Etapa</vt:lpstr>
      <vt:lpstr>Actividades 3º Etapa</vt:lpstr>
      <vt:lpstr>Actividades 3º Etapa</vt:lpstr>
      <vt:lpstr>Actividades 3º Etapa</vt:lpstr>
      <vt:lpstr>Actividades 3º Etapa</vt:lpstr>
      <vt:lpstr>Actividades 3º Etapa</vt:lpstr>
      <vt:lpstr>Muchas Gracias</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HUMBERTO MORENO</dc:creator>
  <cp:lastModifiedBy>HUMBERTO MORENO</cp:lastModifiedBy>
  <cp:revision>37</cp:revision>
  <dcterms:created xsi:type="dcterms:W3CDTF">2011-03-16T12:33:10Z</dcterms:created>
  <dcterms:modified xsi:type="dcterms:W3CDTF">2011-03-16T18:55:19Z</dcterms:modified>
</cp:coreProperties>
</file>