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660" r:id="rId1"/>
  </p:sldMasterIdLst>
  <p:notesMasterIdLst>
    <p:notesMasterId r:id="rId95"/>
  </p:notesMasterIdLst>
  <p:sldIdLst>
    <p:sldId id="256" r:id="rId2"/>
    <p:sldId id="297" r:id="rId3"/>
    <p:sldId id="296" r:id="rId4"/>
    <p:sldId id="298" r:id="rId5"/>
    <p:sldId id="333" r:id="rId6"/>
    <p:sldId id="301" r:id="rId7"/>
    <p:sldId id="300" r:id="rId8"/>
    <p:sldId id="302" r:id="rId9"/>
    <p:sldId id="303" r:id="rId10"/>
    <p:sldId id="304" r:id="rId11"/>
    <p:sldId id="305" r:id="rId12"/>
    <p:sldId id="306" r:id="rId13"/>
    <p:sldId id="307" r:id="rId14"/>
    <p:sldId id="343" r:id="rId15"/>
    <p:sldId id="313" r:id="rId16"/>
    <p:sldId id="314" r:id="rId17"/>
    <p:sldId id="315" r:id="rId18"/>
    <p:sldId id="316" r:id="rId19"/>
    <p:sldId id="317" r:id="rId20"/>
    <p:sldId id="318" r:id="rId21"/>
    <p:sldId id="319" r:id="rId22"/>
    <p:sldId id="320" r:id="rId23"/>
    <p:sldId id="321" r:id="rId24"/>
    <p:sldId id="325" r:id="rId25"/>
    <p:sldId id="324" r:id="rId26"/>
    <p:sldId id="323" r:id="rId27"/>
    <p:sldId id="322" r:id="rId28"/>
    <p:sldId id="327" r:id="rId29"/>
    <p:sldId id="326" r:id="rId30"/>
    <p:sldId id="328" r:id="rId31"/>
    <p:sldId id="330" r:id="rId32"/>
    <p:sldId id="331" r:id="rId33"/>
    <p:sldId id="335" r:id="rId34"/>
    <p:sldId id="337" r:id="rId35"/>
    <p:sldId id="338" r:id="rId36"/>
    <p:sldId id="339" r:id="rId37"/>
    <p:sldId id="340" r:id="rId38"/>
    <p:sldId id="342" r:id="rId39"/>
    <p:sldId id="344" r:id="rId40"/>
    <p:sldId id="345" r:id="rId41"/>
    <p:sldId id="346" r:id="rId42"/>
    <p:sldId id="347" r:id="rId43"/>
    <p:sldId id="348" r:id="rId44"/>
    <p:sldId id="349" r:id="rId45"/>
    <p:sldId id="350" r:id="rId46"/>
    <p:sldId id="351" r:id="rId47"/>
    <p:sldId id="352" r:id="rId48"/>
    <p:sldId id="353" r:id="rId49"/>
    <p:sldId id="354" r:id="rId50"/>
    <p:sldId id="355" r:id="rId51"/>
    <p:sldId id="356" r:id="rId52"/>
    <p:sldId id="357" r:id="rId53"/>
    <p:sldId id="358" r:id="rId54"/>
    <p:sldId id="359" r:id="rId55"/>
    <p:sldId id="361" r:id="rId56"/>
    <p:sldId id="362" r:id="rId57"/>
    <p:sldId id="363" r:id="rId58"/>
    <p:sldId id="364" r:id="rId59"/>
    <p:sldId id="365" r:id="rId60"/>
    <p:sldId id="366" r:id="rId61"/>
    <p:sldId id="384" r:id="rId62"/>
    <p:sldId id="367" r:id="rId63"/>
    <p:sldId id="368" r:id="rId64"/>
    <p:sldId id="369" r:id="rId65"/>
    <p:sldId id="370" r:id="rId66"/>
    <p:sldId id="383" r:id="rId67"/>
    <p:sldId id="371" r:id="rId68"/>
    <p:sldId id="372" r:id="rId69"/>
    <p:sldId id="373" r:id="rId70"/>
    <p:sldId id="374" r:id="rId71"/>
    <p:sldId id="375" r:id="rId72"/>
    <p:sldId id="377" r:id="rId73"/>
    <p:sldId id="378" r:id="rId74"/>
    <p:sldId id="379" r:id="rId75"/>
    <p:sldId id="380" r:id="rId76"/>
    <p:sldId id="381" r:id="rId77"/>
    <p:sldId id="382" r:id="rId78"/>
    <p:sldId id="385" r:id="rId79"/>
    <p:sldId id="386" r:id="rId80"/>
    <p:sldId id="387" r:id="rId81"/>
    <p:sldId id="388" r:id="rId82"/>
    <p:sldId id="389" r:id="rId83"/>
    <p:sldId id="390" r:id="rId84"/>
    <p:sldId id="391" r:id="rId85"/>
    <p:sldId id="392" r:id="rId86"/>
    <p:sldId id="393" r:id="rId87"/>
    <p:sldId id="394" r:id="rId88"/>
    <p:sldId id="395" r:id="rId89"/>
    <p:sldId id="396" r:id="rId90"/>
    <p:sldId id="397" r:id="rId91"/>
    <p:sldId id="398" r:id="rId92"/>
    <p:sldId id="399" r:id="rId93"/>
    <p:sldId id="400" r:id="rId94"/>
  </p:sldIdLst>
  <p:sldSz cx="9144000" cy="6858000" type="screen4x3"/>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428" y="-35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C"/>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DC537A-6235-4A93-8699-E40005A1D57D}" type="datetimeFigureOut">
              <a:rPr lang="es-EC" smtClean="0"/>
              <a:pPr/>
              <a:t>19/02/2011</a:t>
            </a:fld>
            <a:endParaRPr lang="es-EC"/>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C"/>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C"/>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38A5D4-3947-4627-8199-3D4FC929063F}" type="slidenum">
              <a:rPr lang="es-EC" smtClean="0"/>
              <a:pPr/>
              <a:t>‹Nº›</a:t>
            </a:fld>
            <a:endParaRPr lang="es-EC"/>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a:p>
        </p:txBody>
      </p:sp>
      <p:sp>
        <p:nvSpPr>
          <p:cNvPr id="4" name="3 Marcador de número de diapositiva"/>
          <p:cNvSpPr>
            <a:spLocks noGrp="1"/>
          </p:cNvSpPr>
          <p:nvPr>
            <p:ph type="sldNum" sz="quarter" idx="10"/>
          </p:nvPr>
        </p:nvSpPr>
        <p:spPr/>
        <p:txBody>
          <a:bodyPr/>
          <a:lstStyle/>
          <a:p>
            <a:fld id="{E458725A-694F-40B8-9314-E31075D5D72A}" type="slidenum">
              <a:rPr lang="es-EC" smtClean="0"/>
              <a:pPr/>
              <a:t>93</a:t>
            </a:fld>
            <a:endParaRPr lang="es-EC"/>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8CB0CBBC-F8F4-49B1-8C4A-FDF7407EACC8}" type="datetimeFigureOut">
              <a:rPr lang="es-EC" smtClean="0"/>
              <a:pPr/>
              <a:t>19/02/2011</a:t>
            </a:fld>
            <a:endParaRPr lang="es-EC"/>
          </a:p>
        </p:txBody>
      </p:sp>
      <p:sp>
        <p:nvSpPr>
          <p:cNvPr id="19" name="18 Marcador de pie de página"/>
          <p:cNvSpPr>
            <a:spLocks noGrp="1"/>
          </p:cNvSpPr>
          <p:nvPr>
            <p:ph type="ftr" sz="quarter" idx="11"/>
          </p:nvPr>
        </p:nvSpPr>
        <p:spPr/>
        <p:txBody>
          <a:bodyPr/>
          <a:lstStyle/>
          <a:p>
            <a:endParaRPr lang="es-EC"/>
          </a:p>
        </p:txBody>
      </p:sp>
      <p:sp>
        <p:nvSpPr>
          <p:cNvPr id="27" name="26 Marcador de número de diapositiva"/>
          <p:cNvSpPr>
            <a:spLocks noGrp="1"/>
          </p:cNvSpPr>
          <p:nvPr>
            <p:ph type="sldNum" sz="quarter" idx="12"/>
          </p:nvPr>
        </p:nvSpPr>
        <p:spPr/>
        <p:txBody>
          <a:bodyPr/>
          <a:lstStyle/>
          <a:p>
            <a:fld id="{1D69F137-5DC6-49BD-9FA3-634C934998B5}" type="slidenum">
              <a:rPr lang="es-EC" smtClean="0"/>
              <a:pPr/>
              <a:t>‹Nº›</a:t>
            </a:fld>
            <a:endParaRPr lang="es-EC"/>
          </a:p>
        </p:txBody>
      </p:sp>
    </p:spTree>
  </p:cSld>
  <p:clrMapOvr>
    <a:overrideClrMapping bg1="dk1" tx1="lt1" bg2="dk2" tx2="lt2" accent1="accent1" accent2="accent2" accent3="accent3" accent4="accent4" accent5="accent5" accent6="accent6" hlink="hlink" folHlink="folHlink"/>
  </p:clrMapOvr>
  <p:transition spd="med">
    <p:dissolve/>
    <p:sndAc>
      <p:stSnd>
        <p:snd r:embed="rId1" name="click.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8CB0CBBC-F8F4-49B1-8C4A-FDF7407EACC8}" type="datetimeFigureOut">
              <a:rPr lang="es-EC" smtClean="0"/>
              <a:pPr/>
              <a:t>19/02/2011</a:t>
            </a:fld>
            <a:endParaRPr lang="es-EC"/>
          </a:p>
        </p:txBody>
      </p:sp>
      <p:sp>
        <p:nvSpPr>
          <p:cNvPr id="5" name="4 Marcador de pie de página"/>
          <p:cNvSpPr>
            <a:spLocks noGrp="1"/>
          </p:cNvSpPr>
          <p:nvPr>
            <p:ph type="ftr" sz="quarter" idx="11"/>
          </p:nvPr>
        </p:nvSpPr>
        <p:spPr/>
        <p:txBody>
          <a:bodyPr/>
          <a:lstStyle/>
          <a:p>
            <a:endParaRPr lang="es-EC"/>
          </a:p>
        </p:txBody>
      </p:sp>
      <p:sp>
        <p:nvSpPr>
          <p:cNvPr id="6" name="5 Marcador de número de diapositiva"/>
          <p:cNvSpPr>
            <a:spLocks noGrp="1"/>
          </p:cNvSpPr>
          <p:nvPr>
            <p:ph type="sldNum" sz="quarter" idx="12"/>
          </p:nvPr>
        </p:nvSpPr>
        <p:spPr/>
        <p:txBody>
          <a:bodyPr/>
          <a:lstStyle/>
          <a:p>
            <a:fld id="{1D69F137-5DC6-49BD-9FA3-634C934998B5}" type="slidenum">
              <a:rPr lang="es-EC" smtClean="0"/>
              <a:pPr/>
              <a:t>‹Nº›</a:t>
            </a:fld>
            <a:endParaRPr lang="es-EC"/>
          </a:p>
        </p:txBody>
      </p:sp>
    </p:spTree>
  </p:cSld>
  <p:clrMapOvr>
    <a:masterClrMapping/>
  </p:clrMapOvr>
  <p:transition spd="med">
    <p:dissolve/>
    <p:sndAc>
      <p:stSnd>
        <p:snd r:embed="rId1" name="click.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8CB0CBBC-F8F4-49B1-8C4A-FDF7407EACC8}" type="datetimeFigureOut">
              <a:rPr lang="es-EC" smtClean="0"/>
              <a:pPr/>
              <a:t>19/02/2011</a:t>
            </a:fld>
            <a:endParaRPr lang="es-EC"/>
          </a:p>
        </p:txBody>
      </p:sp>
      <p:sp>
        <p:nvSpPr>
          <p:cNvPr id="5" name="4 Marcador de pie de página"/>
          <p:cNvSpPr>
            <a:spLocks noGrp="1"/>
          </p:cNvSpPr>
          <p:nvPr>
            <p:ph type="ftr" sz="quarter" idx="11"/>
          </p:nvPr>
        </p:nvSpPr>
        <p:spPr/>
        <p:txBody>
          <a:bodyPr/>
          <a:lstStyle/>
          <a:p>
            <a:endParaRPr lang="es-EC"/>
          </a:p>
        </p:txBody>
      </p:sp>
      <p:sp>
        <p:nvSpPr>
          <p:cNvPr id="6" name="5 Marcador de número de diapositiva"/>
          <p:cNvSpPr>
            <a:spLocks noGrp="1"/>
          </p:cNvSpPr>
          <p:nvPr>
            <p:ph type="sldNum" sz="quarter" idx="12"/>
          </p:nvPr>
        </p:nvSpPr>
        <p:spPr/>
        <p:txBody>
          <a:bodyPr/>
          <a:lstStyle/>
          <a:p>
            <a:fld id="{1D69F137-5DC6-49BD-9FA3-634C934998B5}" type="slidenum">
              <a:rPr lang="es-EC" smtClean="0"/>
              <a:pPr/>
              <a:t>‹Nº›</a:t>
            </a:fld>
            <a:endParaRPr lang="es-EC"/>
          </a:p>
        </p:txBody>
      </p:sp>
    </p:spTree>
  </p:cSld>
  <p:clrMapOvr>
    <a:masterClrMapping/>
  </p:clrMapOvr>
  <p:transition spd="med">
    <p:dissolve/>
    <p:sndAc>
      <p:stSnd>
        <p:snd r:embed="rId1" name="click.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8CB0CBBC-F8F4-49B1-8C4A-FDF7407EACC8}" type="datetimeFigureOut">
              <a:rPr lang="es-EC" smtClean="0"/>
              <a:pPr/>
              <a:t>19/02/2011</a:t>
            </a:fld>
            <a:endParaRPr lang="es-EC"/>
          </a:p>
        </p:txBody>
      </p:sp>
      <p:sp>
        <p:nvSpPr>
          <p:cNvPr id="5" name="4 Marcador de pie de página"/>
          <p:cNvSpPr>
            <a:spLocks noGrp="1"/>
          </p:cNvSpPr>
          <p:nvPr>
            <p:ph type="ftr" sz="quarter" idx="11"/>
          </p:nvPr>
        </p:nvSpPr>
        <p:spPr/>
        <p:txBody>
          <a:bodyPr/>
          <a:lstStyle/>
          <a:p>
            <a:endParaRPr lang="es-EC"/>
          </a:p>
        </p:txBody>
      </p:sp>
      <p:sp>
        <p:nvSpPr>
          <p:cNvPr id="6" name="5 Marcador de número de diapositiva"/>
          <p:cNvSpPr>
            <a:spLocks noGrp="1"/>
          </p:cNvSpPr>
          <p:nvPr>
            <p:ph type="sldNum" sz="quarter" idx="12"/>
          </p:nvPr>
        </p:nvSpPr>
        <p:spPr/>
        <p:txBody>
          <a:bodyPr/>
          <a:lstStyle/>
          <a:p>
            <a:fld id="{1D69F137-5DC6-49BD-9FA3-634C934998B5}" type="slidenum">
              <a:rPr lang="es-EC" smtClean="0"/>
              <a:pPr/>
              <a:t>‹Nº›</a:t>
            </a:fld>
            <a:endParaRPr lang="es-EC"/>
          </a:p>
        </p:txBody>
      </p:sp>
    </p:spTree>
  </p:cSld>
  <p:clrMapOvr>
    <a:masterClrMapping/>
  </p:clrMapOvr>
  <p:transition spd="med">
    <p:dissolve/>
    <p:sndAc>
      <p:stSnd>
        <p:snd r:embed="rId1" name="click.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8CB0CBBC-F8F4-49B1-8C4A-FDF7407EACC8}" type="datetimeFigureOut">
              <a:rPr lang="es-EC" smtClean="0"/>
              <a:pPr/>
              <a:t>19/02/2011</a:t>
            </a:fld>
            <a:endParaRPr lang="es-EC"/>
          </a:p>
        </p:txBody>
      </p:sp>
      <p:sp>
        <p:nvSpPr>
          <p:cNvPr id="5" name="4 Marcador de pie de página"/>
          <p:cNvSpPr>
            <a:spLocks noGrp="1"/>
          </p:cNvSpPr>
          <p:nvPr>
            <p:ph type="ftr" sz="quarter" idx="11"/>
          </p:nvPr>
        </p:nvSpPr>
        <p:spPr/>
        <p:txBody>
          <a:bodyPr/>
          <a:lstStyle/>
          <a:p>
            <a:endParaRPr lang="es-EC"/>
          </a:p>
        </p:txBody>
      </p:sp>
      <p:sp>
        <p:nvSpPr>
          <p:cNvPr id="6" name="5 Marcador de número de diapositiva"/>
          <p:cNvSpPr>
            <a:spLocks noGrp="1"/>
          </p:cNvSpPr>
          <p:nvPr>
            <p:ph type="sldNum" sz="quarter" idx="12"/>
          </p:nvPr>
        </p:nvSpPr>
        <p:spPr/>
        <p:txBody>
          <a:bodyPr/>
          <a:lstStyle/>
          <a:p>
            <a:fld id="{1D69F137-5DC6-49BD-9FA3-634C934998B5}" type="slidenum">
              <a:rPr lang="es-EC" smtClean="0"/>
              <a:pPr/>
              <a:t>‹Nº›</a:t>
            </a:fld>
            <a:endParaRPr lang="es-EC"/>
          </a:p>
        </p:txBody>
      </p:sp>
    </p:spTree>
  </p:cSld>
  <p:clrMapOvr>
    <a:overrideClrMapping bg1="dk1" tx1="lt1" bg2="dk2" tx2="lt2" accent1="accent1" accent2="accent2" accent3="accent3" accent4="accent4" accent5="accent5" accent6="accent6" hlink="hlink" folHlink="folHlink"/>
  </p:clrMapOvr>
  <p:transition spd="med">
    <p:dissolve/>
    <p:sndAc>
      <p:stSnd>
        <p:snd r:embed="rId1" name="click.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8CB0CBBC-F8F4-49B1-8C4A-FDF7407EACC8}" type="datetimeFigureOut">
              <a:rPr lang="es-EC" smtClean="0"/>
              <a:pPr/>
              <a:t>19/02/2011</a:t>
            </a:fld>
            <a:endParaRPr lang="es-EC"/>
          </a:p>
        </p:txBody>
      </p:sp>
      <p:sp>
        <p:nvSpPr>
          <p:cNvPr id="6" name="5 Marcador de pie de página"/>
          <p:cNvSpPr>
            <a:spLocks noGrp="1"/>
          </p:cNvSpPr>
          <p:nvPr>
            <p:ph type="ftr" sz="quarter" idx="11"/>
          </p:nvPr>
        </p:nvSpPr>
        <p:spPr/>
        <p:txBody>
          <a:bodyPr/>
          <a:lstStyle/>
          <a:p>
            <a:endParaRPr lang="es-EC"/>
          </a:p>
        </p:txBody>
      </p:sp>
      <p:sp>
        <p:nvSpPr>
          <p:cNvPr id="7" name="6 Marcador de número de diapositiva"/>
          <p:cNvSpPr>
            <a:spLocks noGrp="1"/>
          </p:cNvSpPr>
          <p:nvPr>
            <p:ph type="sldNum" sz="quarter" idx="12"/>
          </p:nvPr>
        </p:nvSpPr>
        <p:spPr/>
        <p:txBody>
          <a:bodyPr/>
          <a:lstStyle/>
          <a:p>
            <a:fld id="{1D69F137-5DC6-49BD-9FA3-634C934998B5}" type="slidenum">
              <a:rPr lang="es-EC" smtClean="0"/>
              <a:pPr/>
              <a:t>‹Nº›</a:t>
            </a:fld>
            <a:endParaRPr lang="es-EC"/>
          </a:p>
        </p:txBody>
      </p:sp>
    </p:spTree>
  </p:cSld>
  <p:clrMapOvr>
    <a:masterClrMapping/>
  </p:clrMapOvr>
  <p:transition spd="med">
    <p:dissolve/>
    <p:sndAc>
      <p:stSnd>
        <p:snd r:embed="rId1" name="click.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8CB0CBBC-F8F4-49B1-8C4A-FDF7407EACC8}" type="datetimeFigureOut">
              <a:rPr lang="es-EC" smtClean="0"/>
              <a:pPr/>
              <a:t>19/02/2011</a:t>
            </a:fld>
            <a:endParaRPr lang="es-EC"/>
          </a:p>
        </p:txBody>
      </p:sp>
      <p:sp>
        <p:nvSpPr>
          <p:cNvPr id="8" name="7 Marcador de pie de página"/>
          <p:cNvSpPr>
            <a:spLocks noGrp="1"/>
          </p:cNvSpPr>
          <p:nvPr>
            <p:ph type="ftr" sz="quarter" idx="11"/>
          </p:nvPr>
        </p:nvSpPr>
        <p:spPr/>
        <p:txBody>
          <a:bodyPr/>
          <a:lstStyle/>
          <a:p>
            <a:endParaRPr lang="es-EC"/>
          </a:p>
        </p:txBody>
      </p:sp>
      <p:sp>
        <p:nvSpPr>
          <p:cNvPr id="9" name="8 Marcador de número de diapositiva"/>
          <p:cNvSpPr>
            <a:spLocks noGrp="1"/>
          </p:cNvSpPr>
          <p:nvPr>
            <p:ph type="sldNum" sz="quarter" idx="12"/>
          </p:nvPr>
        </p:nvSpPr>
        <p:spPr/>
        <p:txBody>
          <a:bodyPr/>
          <a:lstStyle/>
          <a:p>
            <a:fld id="{1D69F137-5DC6-49BD-9FA3-634C934998B5}" type="slidenum">
              <a:rPr lang="es-EC" smtClean="0"/>
              <a:pPr/>
              <a:t>‹Nº›</a:t>
            </a:fld>
            <a:endParaRPr lang="es-EC"/>
          </a:p>
        </p:txBody>
      </p:sp>
    </p:spTree>
  </p:cSld>
  <p:clrMapOvr>
    <a:masterClrMapping/>
  </p:clrMapOvr>
  <p:transition spd="med">
    <p:dissolve/>
    <p:sndAc>
      <p:stSnd>
        <p:snd r:embed="rId1" name="click.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8CB0CBBC-F8F4-49B1-8C4A-FDF7407EACC8}" type="datetimeFigureOut">
              <a:rPr lang="es-EC" smtClean="0"/>
              <a:pPr/>
              <a:t>19/02/2011</a:t>
            </a:fld>
            <a:endParaRPr lang="es-EC"/>
          </a:p>
        </p:txBody>
      </p:sp>
      <p:sp>
        <p:nvSpPr>
          <p:cNvPr id="4" name="3 Marcador de pie de página"/>
          <p:cNvSpPr>
            <a:spLocks noGrp="1"/>
          </p:cNvSpPr>
          <p:nvPr>
            <p:ph type="ftr" sz="quarter" idx="11"/>
          </p:nvPr>
        </p:nvSpPr>
        <p:spPr/>
        <p:txBody>
          <a:bodyPr/>
          <a:lstStyle/>
          <a:p>
            <a:endParaRPr lang="es-EC"/>
          </a:p>
        </p:txBody>
      </p:sp>
      <p:sp>
        <p:nvSpPr>
          <p:cNvPr id="5" name="4 Marcador de número de diapositiva"/>
          <p:cNvSpPr>
            <a:spLocks noGrp="1"/>
          </p:cNvSpPr>
          <p:nvPr>
            <p:ph type="sldNum" sz="quarter" idx="12"/>
          </p:nvPr>
        </p:nvSpPr>
        <p:spPr/>
        <p:txBody>
          <a:bodyPr/>
          <a:lstStyle/>
          <a:p>
            <a:fld id="{1D69F137-5DC6-49BD-9FA3-634C934998B5}" type="slidenum">
              <a:rPr lang="es-EC" smtClean="0"/>
              <a:pPr/>
              <a:t>‹Nº›</a:t>
            </a:fld>
            <a:endParaRPr lang="es-EC"/>
          </a:p>
        </p:txBody>
      </p:sp>
    </p:spTree>
  </p:cSld>
  <p:clrMapOvr>
    <a:masterClrMapping/>
  </p:clrMapOvr>
  <p:transition spd="med">
    <p:dissolve/>
    <p:sndAc>
      <p:stSnd>
        <p:snd r:embed="rId1" name="click.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8CB0CBBC-F8F4-49B1-8C4A-FDF7407EACC8}" type="datetimeFigureOut">
              <a:rPr lang="es-EC" smtClean="0"/>
              <a:pPr/>
              <a:t>19/02/2011</a:t>
            </a:fld>
            <a:endParaRPr lang="es-EC"/>
          </a:p>
        </p:txBody>
      </p:sp>
      <p:sp>
        <p:nvSpPr>
          <p:cNvPr id="3" name="2 Marcador de pie de página"/>
          <p:cNvSpPr>
            <a:spLocks noGrp="1"/>
          </p:cNvSpPr>
          <p:nvPr>
            <p:ph type="ftr" sz="quarter" idx="11"/>
          </p:nvPr>
        </p:nvSpPr>
        <p:spPr/>
        <p:txBody>
          <a:bodyPr/>
          <a:lstStyle/>
          <a:p>
            <a:endParaRPr lang="es-EC"/>
          </a:p>
        </p:txBody>
      </p:sp>
      <p:sp>
        <p:nvSpPr>
          <p:cNvPr id="4" name="3 Marcador de número de diapositiva"/>
          <p:cNvSpPr>
            <a:spLocks noGrp="1"/>
          </p:cNvSpPr>
          <p:nvPr>
            <p:ph type="sldNum" sz="quarter" idx="12"/>
          </p:nvPr>
        </p:nvSpPr>
        <p:spPr/>
        <p:txBody>
          <a:bodyPr/>
          <a:lstStyle/>
          <a:p>
            <a:fld id="{1D69F137-5DC6-49BD-9FA3-634C934998B5}" type="slidenum">
              <a:rPr lang="es-EC" smtClean="0"/>
              <a:pPr/>
              <a:t>‹Nº›</a:t>
            </a:fld>
            <a:endParaRPr lang="es-EC"/>
          </a:p>
        </p:txBody>
      </p:sp>
    </p:spTree>
  </p:cSld>
  <p:clrMapOvr>
    <a:masterClrMapping/>
  </p:clrMapOvr>
  <p:transition spd="med">
    <p:dissolve/>
    <p:sndAc>
      <p:stSnd>
        <p:snd r:embed="rId1" name="click.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8CB0CBBC-F8F4-49B1-8C4A-FDF7407EACC8}" type="datetimeFigureOut">
              <a:rPr lang="es-EC" smtClean="0"/>
              <a:pPr/>
              <a:t>19/02/2011</a:t>
            </a:fld>
            <a:endParaRPr lang="es-EC"/>
          </a:p>
        </p:txBody>
      </p:sp>
      <p:sp>
        <p:nvSpPr>
          <p:cNvPr id="6" name="5 Marcador de pie de página"/>
          <p:cNvSpPr>
            <a:spLocks noGrp="1"/>
          </p:cNvSpPr>
          <p:nvPr>
            <p:ph type="ftr" sz="quarter" idx="11"/>
          </p:nvPr>
        </p:nvSpPr>
        <p:spPr/>
        <p:txBody>
          <a:bodyPr/>
          <a:lstStyle/>
          <a:p>
            <a:endParaRPr lang="es-EC"/>
          </a:p>
        </p:txBody>
      </p:sp>
      <p:sp>
        <p:nvSpPr>
          <p:cNvPr id="7" name="6 Marcador de número de diapositiva"/>
          <p:cNvSpPr>
            <a:spLocks noGrp="1"/>
          </p:cNvSpPr>
          <p:nvPr>
            <p:ph type="sldNum" sz="quarter" idx="12"/>
          </p:nvPr>
        </p:nvSpPr>
        <p:spPr/>
        <p:txBody>
          <a:bodyPr/>
          <a:lstStyle/>
          <a:p>
            <a:fld id="{1D69F137-5DC6-49BD-9FA3-634C934998B5}" type="slidenum">
              <a:rPr lang="es-EC" smtClean="0"/>
              <a:pPr/>
              <a:t>‹Nº›</a:t>
            </a:fld>
            <a:endParaRPr lang="es-EC"/>
          </a:p>
        </p:txBody>
      </p:sp>
    </p:spTree>
  </p:cSld>
  <p:clrMapOvr>
    <a:masterClrMapping/>
  </p:clrMapOvr>
  <p:transition spd="med">
    <p:dissolve/>
    <p:sndAc>
      <p:stSnd>
        <p:snd r:embed="rId1" name="click.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8CB0CBBC-F8F4-49B1-8C4A-FDF7407EACC8}" type="datetimeFigureOut">
              <a:rPr lang="es-EC" smtClean="0"/>
              <a:pPr/>
              <a:t>19/02/2011</a:t>
            </a:fld>
            <a:endParaRPr lang="es-EC"/>
          </a:p>
        </p:txBody>
      </p:sp>
      <p:sp>
        <p:nvSpPr>
          <p:cNvPr id="6" name="5 Marcador de pie de página"/>
          <p:cNvSpPr>
            <a:spLocks noGrp="1"/>
          </p:cNvSpPr>
          <p:nvPr>
            <p:ph type="ftr" sz="quarter" idx="11"/>
          </p:nvPr>
        </p:nvSpPr>
        <p:spPr/>
        <p:txBody>
          <a:bodyPr/>
          <a:lstStyle/>
          <a:p>
            <a:endParaRPr lang="es-EC"/>
          </a:p>
        </p:txBody>
      </p:sp>
      <p:sp>
        <p:nvSpPr>
          <p:cNvPr id="7" name="6 Marcador de número de diapositiva"/>
          <p:cNvSpPr>
            <a:spLocks noGrp="1"/>
          </p:cNvSpPr>
          <p:nvPr>
            <p:ph type="sldNum" sz="quarter" idx="12"/>
          </p:nvPr>
        </p:nvSpPr>
        <p:spPr>
          <a:xfrm>
            <a:off x="8077200" y="6356350"/>
            <a:ext cx="609600" cy="365125"/>
          </a:xfrm>
        </p:spPr>
        <p:txBody>
          <a:bodyPr/>
          <a:lstStyle/>
          <a:p>
            <a:fld id="{1D69F137-5DC6-49BD-9FA3-634C934998B5}" type="slidenum">
              <a:rPr lang="es-EC" smtClean="0"/>
              <a:pPr/>
              <a:t>‹Nº›</a:t>
            </a:fld>
            <a:endParaRPr lang="es-EC"/>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med">
    <p:dissolve/>
    <p:sndAc>
      <p:stSnd>
        <p:snd r:embed="rId1" name="click.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CB0CBBC-F8F4-49B1-8C4A-FDF7407EACC8}" type="datetimeFigureOut">
              <a:rPr lang="es-EC" smtClean="0"/>
              <a:pPr/>
              <a:t>19/02/2011</a:t>
            </a:fld>
            <a:endParaRPr lang="es-EC"/>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EC"/>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D69F137-5DC6-49BD-9FA3-634C934998B5}" type="slidenum">
              <a:rPr lang="es-EC" smtClean="0"/>
              <a:pPr/>
              <a:t>‹Nº›</a:t>
            </a:fld>
            <a:endParaRPr lang="es-EC"/>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dissolve/>
    <p:sndAc>
      <p:stSnd>
        <p:snd r:embed="rId13" name="click.wav"/>
      </p:stSnd>
    </p:sndAc>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4.png"/><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4.png"/><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4.png"/><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4.png"/><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4.png"/><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4.png"/><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4.png"/><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4.png"/><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4.png"/><Relationship Id="rId4" Type="http://schemas.openxmlformats.org/officeDocument/2006/relationships/image" Target="../media/image3.jpeg"/></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4.png"/><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4.png"/><Relationship Id="rId4"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22.emf"/><Relationship Id="rId5" Type="http://schemas.openxmlformats.org/officeDocument/2006/relationships/image" Target="../media/image4.png"/><Relationship Id="rId4"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4.png"/><Relationship Id="rId4"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4.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4.png"/><Relationship Id="rId4" Type="http://schemas.openxmlformats.org/officeDocument/2006/relationships/image" Target="../media/image3.jpeg"/></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4.png"/><Relationship Id="rId4" Type="http://schemas.openxmlformats.org/officeDocument/2006/relationships/image" Target="../media/image3.jpeg"/></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4.png"/><Relationship Id="rId4"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4.png"/><Relationship Id="rId4" Type="http://schemas.openxmlformats.org/officeDocument/2006/relationships/image" Target="../media/image3.jpeg"/></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4.png"/><Relationship Id="rId4" Type="http://schemas.openxmlformats.org/officeDocument/2006/relationships/image" Target="../media/image3.jpeg"/></Relationships>
</file>

<file path=ppt/slides/_rels/slide4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4.png"/><Relationship Id="rId4" Type="http://schemas.openxmlformats.org/officeDocument/2006/relationships/image" Target="../media/image3.jpeg"/></Relationships>
</file>

<file path=ppt/slides/_rels/slide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4.png"/><Relationship Id="rId4" Type="http://schemas.openxmlformats.org/officeDocument/2006/relationships/image" Target="../media/image3.jpeg"/></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5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5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33.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4.png"/><Relationship Id="rId4" Type="http://schemas.openxmlformats.org/officeDocument/2006/relationships/image" Target="../media/image3.jpeg"/></Relationships>
</file>

<file path=ppt/slides/_rels/slide5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4.png"/><Relationship Id="rId4" Type="http://schemas.openxmlformats.org/officeDocument/2006/relationships/image" Target="../media/image3.jpeg"/></Relationships>
</file>

<file path=ppt/slides/_rels/slide5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4.png"/><Relationship Id="rId4" Type="http://schemas.openxmlformats.org/officeDocument/2006/relationships/image" Target="../media/image3.jpeg"/></Relationships>
</file>

<file path=ppt/slides/_rels/slide5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36.jpeg"/><Relationship Id="rId5" Type="http://schemas.openxmlformats.org/officeDocument/2006/relationships/image" Target="../media/image4.png"/><Relationship Id="rId4" Type="http://schemas.openxmlformats.org/officeDocument/2006/relationships/image" Target="../media/image3.jpeg"/></Relationships>
</file>

<file path=ppt/slides/_rels/slide5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4.png"/><Relationship Id="rId4" Type="http://schemas.openxmlformats.org/officeDocument/2006/relationships/image" Target="../media/image3.jpeg"/></Relationships>
</file>

<file path=ppt/slides/_rels/slide5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39.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4.png"/><Relationship Id="rId4" Type="http://schemas.openxmlformats.org/officeDocument/2006/relationships/image" Target="../media/image3.jpeg"/></Relationships>
</file>

<file path=ppt/slides/_rels/slide5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6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6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6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6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1.jpeg"/><Relationship Id="rId5" Type="http://schemas.openxmlformats.org/officeDocument/2006/relationships/image" Target="../media/image4.png"/><Relationship Id="rId4" Type="http://schemas.openxmlformats.org/officeDocument/2006/relationships/image" Target="../media/image3.jpeg"/></Relationships>
</file>

<file path=ppt/slides/_rels/slide6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2.jpeg"/><Relationship Id="rId5" Type="http://schemas.openxmlformats.org/officeDocument/2006/relationships/image" Target="../media/image4.png"/><Relationship Id="rId4" Type="http://schemas.openxmlformats.org/officeDocument/2006/relationships/image" Target="../media/image3.jpeg"/></Relationships>
</file>

<file path=ppt/slides/_rels/slide6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3.jpeg"/><Relationship Id="rId5" Type="http://schemas.openxmlformats.org/officeDocument/2006/relationships/image" Target="../media/image4.png"/><Relationship Id="rId4" Type="http://schemas.openxmlformats.org/officeDocument/2006/relationships/image" Target="../media/image3.jpeg"/></Relationships>
</file>

<file path=ppt/slides/_rels/slide6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68.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2.jpeg"/><Relationship Id="rId7" Type="http://schemas.openxmlformats.org/officeDocument/2006/relationships/image" Target="../media/image45.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4.jpeg"/><Relationship Id="rId5" Type="http://schemas.openxmlformats.org/officeDocument/2006/relationships/image" Target="../media/image4.png"/><Relationship Id="rId4" Type="http://schemas.openxmlformats.org/officeDocument/2006/relationships/image" Target="../media/image3.jpeg"/></Relationships>
</file>

<file path=ppt/slides/_rels/slide6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7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4.png"/><Relationship Id="rId4" Type="http://schemas.openxmlformats.org/officeDocument/2006/relationships/image" Target="../media/image3.jpeg"/></Relationships>
</file>

<file path=ppt/slides/_rels/slide7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png"/><Relationship Id="rId4" Type="http://schemas.openxmlformats.org/officeDocument/2006/relationships/image" Target="../media/image3.jpeg"/></Relationships>
</file>

<file path=ppt/slides/_rels/slide7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png"/><Relationship Id="rId4" Type="http://schemas.openxmlformats.org/officeDocument/2006/relationships/image" Target="../media/image3.jpeg"/></Relationships>
</file>

<file path=ppt/slides/_rels/slide7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png"/><Relationship Id="rId4" Type="http://schemas.openxmlformats.org/officeDocument/2006/relationships/image" Target="../media/image3.jpeg"/></Relationships>
</file>

<file path=ppt/slides/_rels/slide7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4.png"/><Relationship Id="rId4" Type="http://schemas.openxmlformats.org/officeDocument/2006/relationships/image" Target="../media/image3.jpeg"/></Relationships>
</file>

<file path=ppt/slides/_rels/slide7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3.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4.png"/><Relationship Id="rId4" Type="http://schemas.openxmlformats.org/officeDocument/2006/relationships/image" Target="../media/image3.jpeg"/></Relationships>
</file>

<file path=ppt/slides/_rels/slide7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4.png"/><Relationship Id="rId4" Type="http://schemas.openxmlformats.org/officeDocument/2006/relationships/image" Target="../media/image3.jpeg"/></Relationships>
</file>

<file path=ppt/slides/_rels/slide7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7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jpeg"/></Relationships>
</file>

<file path=ppt/slides/_rels/slide7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8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image" Target="../media/image4.png"/><Relationship Id="rId4" Type="http://schemas.openxmlformats.org/officeDocument/2006/relationships/image" Target="../media/image3.jpeg"/></Relationships>
</file>

<file path=ppt/slides/_rels/slide8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4.png"/><Relationship Id="rId4" Type="http://schemas.openxmlformats.org/officeDocument/2006/relationships/image" Target="../media/image3.jpeg"/></Relationships>
</file>

<file path=ppt/slides/_rels/slide8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4.png"/><Relationship Id="rId4" Type="http://schemas.openxmlformats.org/officeDocument/2006/relationships/image" Target="../media/image3.jpeg"/></Relationships>
</file>

<file path=ppt/slides/_rels/slide8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8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8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image" Target="../media/image4.png"/><Relationship Id="rId4" Type="http://schemas.openxmlformats.org/officeDocument/2006/relationships/image" Target="../media/image3.jpeg"/></Relationships>
</file>

<file path=ppt/slides/_rels/slide8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9.png"/><Relationship Id="rId5" Type="http://schemas.openxmlformats.org/officeDocument/2006/relationships/image" Target="../media/image4.png"/><Relationship Id="rId4" Type="http://schemas.openxmlformats.org/officeDocument/2006/relationships/image" Target="../media/image3.jpeg"/></Relationships>
</file>

<file path=ppt/slides/_rels/slide8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8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4.png"/><Relationship Id="rId4" Type="http://schemas.openxmlformats.org/officeDocument/2006/relationships/image" Target="../media/image3.jpeg"/></Relationships>
</file>

<file path=ppt/slides/_rels/slide8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61.png"/><Relationship Id="rId5" Type="http://schemas.openxmlformats.org/officeDocument/2006/relationships/image" Target="../media/image4.pn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9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9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4.png"/><Relationship Id="rId4" Type="http://schemas.openxmlformats.org/officeDocument/2006/relationships/image" Target="../media/image3.jpeg"/></Relationships>
</file>

<file path=ppt/slides/_rels/slide9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93.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audio" Target="../media/audio1.wav"/><Relationship Id="rId7" Type="http://schemas.openxmlformats.org/officeDocument/2006/relationships/image" Target="../media/image6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 Id="rId9" Type="http://schemas.openxmlformats.org/officeDocument/2006/relationships/image" Target="../media/image6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19672" cy="141277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sp>
        <p:nvSpPr>
          <p:cNvPr id="6" name="5 CuadroTexto"/>
          <p:cNvSpPr txBox="1"/>
          <p:nvPr/>
        </p:nvSpPr>
        <p:spPr>
          <a:xfrm>
            <a:off x="1619672" y="1916832"/>
            <a:ext cx="6192688" cy="830997"/>
          </a:xfrm>
          <a:prstGeom prst="rect">
            <a:avLst/>
          </a:prstGeom>
          <a:noFill/>
        </p:spPr>
        <p:txBody>
          <a:bodyPr wrap="square" rtlCol="0">
            <a:spAutoFit/>
          </a:bodyPr>
          <a:lstStyle/>
          <a:p>
            <a:pPr algn="ctr"/>
            <a:r>
              <a:rPr lang="es-EC" sz="2400" b="1" dirty="0" smtClean="0">
                <a:latin typeface="Arial Black" pitchFamily="34" charset="0"/>
              </a:rPr>
              <a:t>XV EXPEDICIÓN ECUATORIANA A LA ANTÁRTIDA</a:t>
            </a:r>
            <a:endParaRPr lang="es-EC" sz="2400" b="1" dirty="0">
              <a:latin typeface="Arial Black" pitchFamily="34" charset="0"/>
            </a:endParaRPr>
          </a:p>
        </p:txBody>
      </p:sp>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9" name="8 CuadroTexto"/>
          <p:cNvSpPr txBox="1"/>
          <p:nvPr/>
        </p:nvSpPr>
        <p:spPr>
          <a:xfrm>
            <a:off x="899592" y="3140968"/>
            <a:ext cx="7344816" cy="830997"/>
          </a:xfrm>
          <a:prstGeom prst="rect">
            <a:avLst/>
          </a:prstGeom>
          <a:noFill/>
        </p:spPr>
        <p:txBody>
          <a:bodyPr wrap="square" rtlCol="0">
            <a:spAutoFit/>
          </a:bodyPr>
          <a:lstStyle/>
          <a:p>
            <a:pPr algn="ctr"/>
            <a:r>
              <a:rPr lang="es-EC" sz="2400" b="1" dirty="0" smtClean="0">
                <a:latin typeface="Arial Black" pitchFamily="34" charset="0"/>
              </a:rPr>
              <a:t>IMPLEMENTACIÓN DEL PLAN DE MANEJO AMBIENTAL</a:t>
            </a:r>
            <a:endParaRPr lang="es-EC" sz="2400" b="1" dirty="0">
              <a:latin typeface="Arial Black" pitchFamily="34" charset="0"/>
            </a:endParaRPr>
          </a:p>
        </p:txBody>
      </p:sp>
      <p:sp>
        <p:nvSpPr>
          <p:cNvPr id="10" name="9 CuadroTexto"/>
          <p:cNvSpPr txBox="1"/>
          <p:nvPr/>
        </p:nvSpPr>
        <p:spPr>
          <a:xfrm>
            <a:off x="611560" y="4365104"/>
            <a:ext cx="7992888" cy="830997"/>
          </a:xfrm>
          <a:prstGeom prst="rect">
            <a:avLst/>
          </a:prstGeom>
          <a:noFill/>
        </p:spPr>
        <p:txBody>
          <a:bodyPr wrap="square" rtlCol="0">
            <a:spAutoFit/>
          </a:bodyPr>
          <a:lstStyle/>
          <a:p>
            <a:pPr algn="ctr"/>
            <a:r>
              <a:rPr lang="es-EC" sz="2400" dirty="0" smtClean="0">
                <a:latin typeface="Arial Black" pitchFamily="34" charset="0"/>
              </a:rPr>
              <a:t>AUDITORÍA AMBIENTAL DE CUMPLIMIENTO VERANO AUSTRAL 2011</a:t>
            </a:r>
            <a:endParaRPr lang="es-EC" sz="24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179512" y="0"/>
            <a:ext cx="1152128" cy="122413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372200"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372200" y="620688"/>
            <a:ext cx="2376264" cy="720080"/>
          </a:xfrm>
          <a:prstGeom prst="rect">
            <a:avLst/>
          </a:prstGeom>
          <a:noFill/>
          <a:ln w="9525">
            <a:noFill/>
            <a:miter lim="800000"/>
            <a:headEnd/>
            <a:tailEnd/>
          </a:ln>
        </p:spPr>
      </p:pic>
      <p:sp>
        <p:nvSpPr>
          <p:cNvPr id="8" name="7 CuadroTexto"/>
          <p:cNvSpPr txBox="1"/>
          <p:nvPr/>
        </p:nvSpPr>
        <p:spPr>
          <a:xfrm>
            <a:off x="2051720" y="908720"/>
            <a:ext cx="4032448" cy="400110"/>
          </a:xfrm>
          <a:prstGeom prst="rect">
            <a:avLst/>
          </a:prstGeom>
          <a:noFill/>
        </p:spPr>
        <p:txBody>
          <a:bodyPr wrap="square" rtlCol="0">
            <a:spAutoFit/>
          </a:bodyPr>
          <a:lstStyle/>
          <a:p>
            <a:pPr algn="ctr"/>
            <a:r>
              <a:rPr lang="es-EC" sz="2000" dirty="0" smtClean="0">
                <a:latin typeface="Arial Black" pitchFamily="34" charset="0"/>
              </a:rPr>
              <a:t>ACTIVIDADES REALIZADAS</a:t>
            </a:r>
            <a:endParaRPr lang="es-EC" sz="2000" dirty="0">
              <a:latin typeface="Arial Black" pitchFamily="34" charset="0"/>
            </a:endParaRPr>
          </a:p>
        </p:txBody>
      </p:sp>
      <p:sp>
        <p:nvSpPr>
          <p:cNvPr id="32769" name="Rectangle 1"/>
          <p:cNvSpPr>
            <a:spLocks noChangeArrowheads="1"/>
          </p:cNvSpPr>
          <p:nvPr/>
        </p:nvSpPr>
        <p:spPr bwMode="auto">
          <a:xfrm>
            <a:off x="395536" y="2030650"/>
            <a:ext cx="8352928" cy="40626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Revisión del </a:t>
            </a:r>
            <a:r>
              <a:rPr kumimoji="0" lang="es-ES" sz="24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EIA</a:t>
            </a: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Ex – Post por parte del </a:t>
            </a:r>
            <a:r>
              <a:rPr kumimoji="0" lang="es-ES" sz="24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INAE</a:t>
            </a: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en Septiembre del 2010</a:t>
            </a:r>
            <a:endParaRPr kumimoji="0" lang="es-EC"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Entrega del </a:t>
            </a:r>
            <a:r>
              <a:rPr kumimoji="0" lang="es-ES" sz="24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EIA</a:t>
            </a: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Ex – Post de </a:t>
            </a:r>
            <a:r>
              <a:rPr kumimoji="0" lang="es-ES" sz="24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PEVIMA</a:t>
            </a: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al Ministerio de Medio Ambiente (En trámite).</a:t>
            </a:r>
            <a:endParaRPr kumimoji="0" lang="es-EC"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Preparación del Plan de Manejo Ambiental para las actividades de Construcción, mantenimiento, operación y científicas de </a:t>
            </a:r>
            <a:r>
              <a:rPr kumimoji="0" lang="es-ES" sz="24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PEVIMA</a:t>
            </a: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a:t>
            </a:r>
            <a:endParaRPr kumimoji="0" lang="es-EC"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Ejecución de Auditoría Ambiental de Cumplimiento del Plan de Manejo Ambiental durante la XV Expedición (En proceso).</a:t>
            </a:r>
            <a:endParaRPr kumimoji="0" lang="es-EC"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C"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388505" y="243880"/>
            <a:ext cx="1152128" cy="122413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588224" y="18864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660232" y="836712"/>
            <a:ext cx="2304256" cy="720080"/>
          </a:xfrm>
          <a:prstGeom prst="rect">
            <a:avLst/>
          </a:prstGeom>
          <a:noFill/>
          <a:ln w="9525">
            <a:noFill/>
            <a:miter lim="800000"/>
            <a:headEnd/>
            <a:tailEnd/>
          </a:ln>
        </p:spPr>
      </p:pic>
      <p:pic>
        <p:nvPicPr>
          <p:cNvPr id="31745" name="Picture 1"/>
          <p:cNvPicPr>
            <a:picLocks noChangeAspect="1" noChangeArrowheads="1"/>
          </p:cNvPicPr>
          <p:nvPr/>
        </p:nvPicPr>
        <p:blipFill>
          <a:blip r:embed="rId6" cstate="print"/>
          <a:srcRect l="3835" t="24210" r="79628" b="38935"/>
          <a:stretch>
            <a:fillRect/>
          </a:stretch>
        </p:blipFill>
        <p:spPr bwMode="auto">
          <a:xfrm>
            <a:off x="1691680" y="238408"/>
            <a:ext cx="4752528" cy="6619592"/>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251520" y="0"/>
            <a:ext cx="1152128" cy="122413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731224" y="620688"/>
            <a:ext cx="2412776" cy="720080"/>
          </a:xfrm>
          <a:prstGeom prst="rect">
            <a:avLst/>
          </a:prstGeom>
          <a:noFill/>
          <a:ln w="9525">
            <a:noFill/>
            <a:miter lim="800000"/>
            <a:headEnd/>
            <a:tailEnd/>
          </a:ln>
        </p:spPr>
      </p:pic>
      <p:pic>
        <p:nvPicPr>
          <p:cNvPr id="30723" name="Picture 3"/>
          <p:cNvPicPr>
            <a:picLocks noChangeAspect="1" noChangeArrowheads="1"/>
          </p:cNvPicPr>
          <p:nvPr/>
        </p:nvPicPr>
        <p:blipFill>
          <a:blip r:embed="rId6" cstate="print"/>
          <a:srcRect l="11812" t="25515" r="52460" b="8336"/>
          <a:stretch>
            <a:fillRect/>
          </a:stretch>
        </p:blipFill>
        <p:spPr bwMode="auto">
          <a:xfrm>
            <a:off x="1475656" y="332656"/>
            <a:ext cx="5256584" cy="6325472"/>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152128" cy="122413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7092280" y="0"/>
            <a:ext cx="2051720"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7091264" y="692696"/>
            <a:ext cx="2052736" cy="720080"/>
          </a:xfrm>
          <a:prstGeom prst="rect">
            <a:avLst/>
          </a:prstGeom>
          <a:noFill/>
          <a:ln w="9525">
            <a:noFill/>
            <a:miter lim="800000"/>
            <a:headEnd/>
            <a:tailEnd/>
          </a:ln>
        </p:spPr>
      </p:pic>
      <p:sp>
        <p:nvSpPr>
          <p:cNvPr id="11" name="10 CuadroTexto"/>
          <p:cNvSpPr txBox="1"/>
          <p:nvPr/>
        </p:nvSpPr>
        <p:spPr>
          <a:xfrm>
            <a:off x="1331640" y="620688"/>
            <a:ext cx="5616624" cy="461665"/>
          </a:xfrm>
          <a:prstGeom prst="rect">
            <a:avLst/>
          </a:prstGeom>
          <a:noFill/>
        </p:spPr>
        <p:txBody>
          <a:bodyPr wrap="square" rtlCol="0">
            <a:spAutoFit/>
          </a:bodyPr>
          <a:lstStyle/>
          <a:p>
            <a:pPr algn="ctr"/>
            <a:r>
              <a:rPr lang="es-EC" sz="2400" dirty="0" smtClean="0">
                <a:latin typeface="Arial Black" pitchFamily="34" charset="0"/>
              </a:rPr>
              <a:t>PLAN DE MANEJO AMBIENTAL</a:t>
            </a:r>
            <a:endParaRPr lang="es-EC" sz="2400" dirty="0">
              <a:latin typeface="Arial Black" pitchFamily="34" charset="0"/>
            </a:endParaRPr>
          </a:p>
        </p:txBody>
      </p:sp>
      <p:sp>
        <p:nvSpPr>
          <p:cNvPr id="29698" name="Rectangle 2"/>
          <p:cNvSpPr>
            <a:spLocks noChangeArrowheads="1"/>
          </p:cNvSpPr>
          <p:nvPr/>
        </p:nvSpPr>
        <p:spPr bwMode="auto">
          <a:xfrm>
            <a:off x="323528" y="1700808"/>
            <a:ext cx="8568952"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_tradnl" b="1" i="0" u="none" strike="noStrike" cap="none" normalizeH="0" baseline="0" dirty="0" smtClean="0" bmk="_Toc268858559">
                <a:ln>
                  <a:noFill/>
                </a:ln>
                <a:solidFill>
                  <a:schemeClr val="tx1"/>
                </a:solidFill>
                <a:effectLst/>
                <a:latin typeface="Arial Black" pitchFamily="34" charset="0"/>
                <a:ea typeface="Times New Roman" pitchFamily="18" charset="0"/>
                <a:cs typeface="Times New Roman" pitchFamily="18" charset="0"/>
              </a:rPr>
              <a:t>OBJETIVOS DEL PLAN DE MANEJO AMBIENTAL</a:t>
            </a:r>
            <a:endParaRPr kumimoji="0" lang="es-EC"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_tradnl" b="1"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El Plan de Manejo Ambiental (</a:t>
            </a:r>
            <a:r>
              <a:rPr kumimoji="0" lang="es-ES_tradnl" b="1"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PMA</a:t>
            </a:r>
            <a:r>
              <a:rPr kumimoji="0" lang="es-ES_tradnl" b="1"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propuesto tiene como objetivos:</a:t>
            </a:r>
            <a:endParaRPr kumimoji="0" lang="es-EC"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_tradnl" b="1"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Asegurar que las instalaciones y actividades desarrolladas en la Estación, cumplan con las leyes, reglamentos, ordenanzas y normas ambientales vigentes en el Ecuador.</a:t>
            </a:r>
            <a:endParaRPr kumimoji="0" lang="es-EC"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_tradnl" b="1"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Garantizar el cumplimiento de las normativas internacionales de protección ambiental aplicables al ámbito antártico.</a:t>
            </a:r>
            <a:endParaRPr kumimoji="0" lang="es-EC"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_tradnl" b="1"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Prevenir, minimizar, controlar y monitorear los impactos ambientales identificados en el entorno de la Estación Científica.</a:t>
            </a:r>
            <a:endParaRPr kumimoji="0" lang="es-EC"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_tradnl" b="1"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Proporcionar a los investigadores y trabajadores que laboren en la Estación Científica, un instructivo para el manejo ambientalmente correcto de las actividades allí desarrolladas, que permitan preservar el entorno y cumplir con lo establecido en la Legislación Ambiental vigente y aplicable.</a:t>
            </a:r>
            <a:endParaRPr kumimoji="0" lang="es-ES_tradnl"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835696" cy="1628800"/>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sp>
        <p:nvSpPr>
          <p:cNvPr id="6" name="5 CuadroTexto"/>
          <p:cNvSpPr txBox="1"/>
          <p:nvPr/>
        </p:nvSpPr>
        <p:spPr>
          <a:xfrm>
            <a:off x="1619672" y="1916832"/>
            <a:ext cx="6192688" cy="830997"/>
          </a:xfrm>
          <a:prstGeom prst="rect">
            <a:avLst/>
          </a:prstGeom>
          <a:noFill/>
        </p:spPr>
        <p:txBody>
          <a:bodyPr wrap="square" rtlCol="0">
            <a:spAutoFit/>
          </a:bodyPr>
          <a:lstStyle/>
          <a:p>
            <a:pPr algn="ctr"/>
            <a:r>
              <a:rPr lang="es-EC" sz="2400" dirty="0" smtClean="0">
                <a:latin typeface="Arial Black" pitchFamily="34" charset="0"/>
              </a:rPr>
              <a:t>XV EXPEDICIÓN ECUATORIANA A LA ANTÁRTIDA</a:t>
            </a:r>
            <a:endParaRPr lang="es-EC" sz="2400" dirty="0">
              <a:latin typeface="Arial Black" pitchFamily="34" charset="0"/>
            </a:endParaRPr>
          </a:p>
        </p:txBody>
      </p:sp>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9" name="8 CuadroTexto"/>
          <p:cNvSpPr txBox="1"/>
          <p:nvPr/>
        </p:nvSpPr>
        <p:spPr>
          <a:xfrm>
            <a:off x="899592" y="3140968"/>
            <a:ext cx="7344816" cy="830997"/>
          </a:xfrm>
          <a:prstGeom prst="rect">
            <a:avLst/>
          </a:prstGeom>
          <a:noFill/>
        </p:spPr>
        <p:txBody>
          <a:bodyPr wrap="square" rtlCol="0">
            <a:spAutoFit/>
          </a:bodyPr>
          <a:lstStyle/>
          <a:p>
            <a:pPr algn="ctr"/>
            <a:r>
              <a:rPr lang="es-EC" sz="2400" b="1" dirty="0" smtClean="0">
                <a:latin typeface="Arial Black" pitchFamily="34" charset="0"/>
              </a:rPr>
              <a:t>IMPLEMENTACIÓN DEL PLAN DE MANEJO AMBIENTAL</a:t>
            </a:r>
            <a:endParaRPr lang="es-EC" sz="2400" b="1" dirty="0">
              <a:latin typeface="Arial Black" pitchFamily="34" charset="0"/>
            </a:endParaRPr>
          </a:p>
        </p:txBody>
      </p:sp>
      <p:sp>
        <p:nvSpPr>
          <p:cNvPr id="10" name="9 CuadroTexto"/>
          <p:cNvSpPr txBox="1"/>
          <p:nvPr/>
        </p:nvSpPr>
        <p:spPr>
          <a:xfrm>
            <a:off x="611560" y="4365104"/>
            <a:ext cx="7992888" cy="830997"/>
          </a:xfrm>
          <a:prstGeom prst="rect">
            <a:avLst/>
          </a:prstGeom>
          <a:noFill/>
        </p:spPr>
        <p:txBody>
          <a:bodyPr wrap="square" rtlCol="0">
            <a:spAutoFit/>
          </a:bodyPr>
          <a:lstStyle/>
          <a:p>
            <a:pPr algn="ctr"/>
            <a:r>
              <a:rPr lang="es-EC" sz="2400" dirty="0" smtClean="0">
                <a:latin typeface="Arial Black" pitchFamily="34" charset="0"/>
              </a:rPr>
              <a:t>AUDITORÍA AMBIENTAL DE CUMPLIMIENTO VERANO AUSTRAL 2011</a:t>
            </a:r>
            <a:endParaRPr lang="es-EC" sz="24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152128" cy="122413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732240" y="620688"/>
            <a:ext cx="2411760" cy="720080"/>
          </a:xfrm>
          <a:prstGeom prst="rect">
            <a:avLst/>
          </a:prstGeom>
          <a:noFill/>
          <a:ln w="9525">
            <a:noFill/>
            <a:miter lim="800000"/>
            <a:headEnd/>
            <a:tailEnd/>
          </a:ln>
        </p:spPr>
      </p:pic>
      <p:pic>
        <p:nvPicPr>
          <p:cNvPr id="8" name="7 Imagen"/>
          <p:cNvPicPr/>
          <p:nvPr/>
        </p:nvPicPr>
        <p:blipFill>
          <a:blip r:embed="rId6" cstate="print"/>
          <a:srcRect l="7186" t="6747" r="8371" b="4337"/>
          <a:stretch>
            <a:fillRect/>
          </a:stretch>
        </p:blipFill>
        <p:spPr bwMode="auto">
          <a:xfrm>
            <a:off x="0" y="1412776"/>
            <a:ext cx="9144000" cy="5445223"/>
          </a:xfrm>
          <a:prstGeom prst="rect">
            <a:avLst/>
          </a:prstGeom>
          <a:ln>
            <a:noFill/>
          </a:ln>
          <a:effectLst>
            <a:outerShdw blurRad="190500" algn="tl" rotWithShape="0">
              <a:srgbClr val="000000">
                <a:alpha val="70000"/>
              </a:srgbClr>
            </a:outerShdw>
          </a:effectLst>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763688" cy="1484784"/>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767736" y="692696"/>
            <a:ext cx="2376264" cy="720080"/>
          </a:xfrm>
          <a:prstGeom prst="rect">
            <a:avLst/>
          </a:prstGeom>
          <a:noFill/>
          <a:ln w="9525">
            <a:noFill/>
            <a:miter lim="800000"/>
            <a:headEnd/>
            <a:tailEnd/>
          </a:ln>
        </p:spPr>
      </p:pic>
      <p:sp>
        <p:nvSpPr>
          <p:cNvPr id="8" name="7 CuadroTexto"/>
          <p:cNvSpPr txBox="1"/>
          <p:nvPr/>
        </p:nvSpPr>
        <p:spPr>
          <a:xfrm>
            <a:off x="1331640" y="2348880"/>
            <a:ext cx="6480720" cy="1384995"/>
          </a:xfrm>
          <a:prstGeom prst="rect">
            <a:avLst/>
          </a:prstGeom>
          <a:noFill/>
        </p:spPr>
        <p:txBody>
          <a:bodyPr wrap="square" rtlCol="0">
            <a:spAutoFit/>
          </a:bodyPr>
          <a:lstStyle/>
          <a:p>
            <a:pPr algn="ctr"/>
            <a:r>
              <a:rPr lang="es-EC" sz="2800" dirty="0" smtClean="0">
                <a:latin typeface="Arial Black" pitchFamily="34" charset="0"/>
              </a:rPr>
              <a:t>ACTIVIDADES DE </a:t>
            </a:r>
            <a:r>
              <a:rPr lang="es-EC" sz="2800" dirty="0" err="1" smtClean="0">
                <a:latin typeface="Arial Black" pitchFamily="34" charset="0"/>
              </a:rPr>
              <a:t>SAMBITO</a:t>
            </a:r>
            <a:r>
              <a:rPr lang="es-EC" sz="2800" dirty="0" smtClean="0">
                <a:latin typeface="Arial Black" pitchFamily="34" charset="0"/>
              </a:rPr>
              <a:t> DURANTE LA XV EXPEDICIÓN</a:t>
            </a:r>
          </a:p>
          <a:p>
            <a:pPr algn="ctr"/>
            <a:r>
              <a:rPr lang="es-EC" sz="2800" dirty="0" smtClean="0">
                <a:latin typeface="Arial Black" pitchFamily="34" charset="0"/>
              </a:rPr>
              <a:t>SEGUNDA ETAPA</a:t>
            </a:r>
            <a:endParaRPr lang="es-EC" sz="28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835696"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39744" y="692696"/>
            <a:ext cx="2304256" cy="720080"/>
          </a:xfrm>
          <a:prstGeom prst="rect">
            <a:avLst/>
          </a:prstGeom>
          <a:noFill/>
          <a:ln w="9525">
            <a:noFill/>
            <a:miter lim="800000"/>
            <a:headEnd/>
            <a:tailEnd/>
          </a:ln>
        </p:spPr>
      </p:pic>
      <p:sp>
        <p:nvSpPr>
          <p:cNvPr id="21505" name="Rectangle 1"/>
          <p:cNvSpPr>
            <a:spLocks noChangeArrowheads="1"/>
          </p:cNvSpPr>
          <p:nvPr/>
        </p:nvSpPr>
        <p:spPr bwMode="auto">
          <a:xfrm>
            <a:off x="1187624" y="1564631"/>
            <a:ext cx="6840760" cy="3477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C" sz="2000" b="1" i="0" u="none" strike="noStrike" cap="none" normalizeH="0" baseline="0" dirty="0" smtClean="0">
                <a:ln>
                  <a:noFill/>
                </a:ln>
                <a:solidFill>
                  <a:schemeClr val="tx1"/>
                </a:solidFill>
                <a:effectLst/>
                <a:latin typeface="Arial Black" pitchFamily="34" charset="0"/>
                <a:ea typeface="Calibri" pitchFamily="34" charset="0"/>
                <a:cs typeface="Arial" pitchFamily="34" charset="0"/>
              </a:rPr>
              <a:t>INSTITUTO ANTARTICO ECUATORIANO</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err="1" smtClean="0">
                <a:ln>
                  <a:noFill/>
                </a:ln>
                <a:solidFill>
                  <a:schemeClr val="tx1"/>
                </a:solidFill>
                <a:effectLst/>
                <a:latin typeface="Arial Black" pitchFamily="34" charset="0"/>
                <a:ea typeface="Calibri" pitchFamily="34" charset="0"/>
                <a:cs typeface="Times New Roman" pitchFamily="18" charset="0"/>
              </a:rPr>
              <a:t>SAMBITO</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ESTUDIO DE IMPACTO AMBIENTAL EX POST DE LA ESTACIÓN CIENTÍFICA ECUATORIANA PEDRO VICENTE MALDONADO</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IMPLEMENTACIÓN DEL PLAN DE MANEJO AMBIENTAL</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AUDITORÍA AMBIENTAL DE CUMPLIMIENTO</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VERANO AUSTRAL 2011</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Caracterización de efluentes de aguas residuales domésticas</a:t>
            </a:r>
            <a:endParaRPr kumimoji="0" lang="es-ES" sz="20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2051720" cy="177281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20482" name="Rectangle 2"/>
          <p:cNvSpPr>
            <a:spLocks noChangeArrowheads="1"/>
          </p:cNvSpPr>
          <p:nvPr/>
        </p:nvSpPr>
        <p:spPr bwMode="auto">
          <a:xfrm>
            <a:off x="683568" y="1628800"/>
            <a:ext cx="7128792" cy="1354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Institución Ejecutora: Consultora Ambiental  </a:t>
            </a:r>
            <a:r>
              <a:rPr kumimoji="0" lang="es-ES" sz="1600" b="1"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Sambito</a:t>
            </a:r>
            <a:r>
              <a:rPr kumimoji="0" lang="es-ES" sz="16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C. Ltda.</a:t>
            </a:r>
            <a:endParaRPr kumimoji="0" lang="es-EC" sz="16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16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Institución Participante: Grupo    Químico Marcos</a:t>
            </a:r>
            <a:endParaRPr kumimoji="0" lang="es-EC" sz="16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16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Personal participante: Dr. Manuel Valencia </a:t>
            </a:r>
            <a:r>
              <a:rPr kumimoji="0" lang="es-ES" sz="1600" b="1"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Touríz</a:t>
            </a:r>
            <a:endParaRPr kumimoji="0" lang="es-EC" sz="16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16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Q-F. Fernando Marcos</a:t>
            </a:r>
            <a:endParaRPr kumimoji="0" lang="es-EC" sz="16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s-EC"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481" name="Picture 1" descr="Muestreo de efluentes Febrero 12 2011 001"/>
          <p:cNvPicPr>
            <a:picLocks noChangeAspect="1" noChangeArrowheads="1"/>
          </p:cNvPicPr>
          <p:nvPr/>
        </p:nvPicPr>
        <p:blipFill>
          <a:blip r:embed="rId6" cstate="print"/>
          <a:srcRect/>
          <a:stretch>
            <a:fillRect/>
          </a:stretch>
        </p:blipFill>
        <p:spPr bwMode="auto">
          <a:xfrm>
            <a:off x="1547664" y="2901702"/>
            <a:ext cx="6048672" cy="3956298"/>
          </a:xfrm>
          <a:prstGeom prst="rect">
            <a:avLst/>
          </a:prstGeom>
          <a:noFill/>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763688"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732240" y="620688"/>
            <a:ext cx="2411760" cy="720080"/>
          </a:xfrm>
          <a:prstGeom prst="rect">
            <a:avLst/>
          </a:prstGeom>
          <a:noFill/>
          <a:ln w="9525">
            <a:noFill/>
            <a:miter lim="800000"/>
            <a:headEnd/>
            <a:tailEnd/>
          </a:ln>
        </p:spPr>
      </p:pic>
      <p:sp>
        <p:nvSpPr>
          <p:cNvPr id="19457" name="Rectangle 1"/>
          <p:cNvSpPr>
            <a:spLocks noChangeArrowheads="1"/>
          </p:cNvSpPr>
          <p:nvPr/>
        </p:nvSpPr>
        <p:spPr bwMode="auto">
          <a:xfrm>
            <a:off x="179512" y="1556792"/>
            <a:ext cx="8748464"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C" sz="2400" b="1"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Introducción:</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C" sz="2400" b="0"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Conforme a lo establecido en los Términos de Referencia para el Estudio de Impacto Ambiental Ex post de la Estación Científica Ecuatoriana en la Antártida Pedro Vicente Maldonado,  y en cumplimiento del Plan de Manejo Ambiental y de  la Norma Ambiental Vigente en Ecuador, en el mes de Febrero del 2011, durante la ejecución de la XV Expedición Ecuatoriana a la Antártida,  se realizó el análisis de la calidad de los efluentes de aguas servidas del sistema de tratamiento existente en la Estación, cuyo receptor final es la Ensenada Guayaquil.</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971600" y="548680"/>
            <a:ext cx="1152128" cy="122413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084168" y="620688"/>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5652120" y="1196752"/>
            <a:ext cx="2952328" cy="720080"/>
          </a:xfrm>
          <a:prstGeom prst="rect">
            <a:avLst/>
          </a:prstGeom>
          <a:noFill/>
          <a:ln w="9525">
            <a:noFill/>
            <a:miter lim="800000"/>
            <a:headEnd/>
            <a:tailEnd/>
          </a:ln>
        </p:spPr>
      </p:pic>
      <p:sp>
        <p:nvSpPr>
          <p:cNvPr id="8" name="7 CuadroTexto"/>
          <p:cNvSpPr txBox="1"/>
          <p:nvPr/>
        </p:nvSpPr>
        <p:spPr>
          <a:xfrm>
            <a:off x="1115616" y="1700808"/>
            <a:ext cx="6336704" cy="461665"/>
          </a:xfrm>
          <a:prstGeom prst="rect">
            <a:avLst/>
          </a:prstGeom>
          <a:noFill/>
        </p:spPr>
        <p:txBody>
          <a:bodyPr wrap="square" rtlCol="0">
            <a:spAutoFit/>
          </a:bodyPr>
          <a:lstStyle/>
          <a:p>
            <a:pPr algn="ctr"/>
            <a:r>
              <a:rPr lang="es-EC" sz="2400" dirty="0" smtClean="0">
                <a:latin typeface="Arial Black" pitchFamily="34" charset="0"/>
              </a:rPr>
              <a:t>ANTECEDENTES</a:t>
            </a:r>
            <a:endParaRPr lang="es-EC" sz="2400" dirty="0">
              <a:latin typeface="Arial Black" pitchFamily="34" charset="0"/>
            </a:endParaRPr>
          </a:p>
        </p:txBody>
      </p:sp>
      <p:sp>
        <p:nvSpPr>
          <p:cNvPr id="2052" name="Rectangle 4"/>
          <p:cNvSpPr>
            <a:spLocks noChangeArrowheads="1"/>
          </p:cNvSpPr>
          <p:nvPr/>
        </p:nvSpPr>
        <p:spPr bwMode="auto">
          <a:xfrm>
            <a:off x="323528" y="2184539"/>
            <a:ext cx="8640960"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La Política Exterior del Ecuador, coordina las actividades ecuatorianas en la Antártida.</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Nuestro país es Miembro pleno del Sistema del Tratado Antártico desde el 16 de junio de 1987 (Resolución unánime del Honorable Congreso Nacional,  publicada en el Registro Oficial No. 714 del 24 de Junio de 1987, lo que se ratifica  mediante Decreto Ejecutivo No.3126 del 5 de agosto de 1987,publicado en el Registro Oficial No.747 del 12 de agosto del mismo año</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835696"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8" name="7 CuadroTexto"/>
          <p:cNvSpPr txBox="1"/>
          <p:nvPr/>
        </p:nvSpPr>
        <p:spPr>
          <a:xfrm>
            <a:off x="2555776" y="620688"/>
            <a:ext cx="3672408" cy="523220"/>
          </a:xfrm>
          <a:prstGeom prst="rect">
            <a:avLst/>
          </a:prstGeom>
          <a:noFill/>
        </p:spPr>
        <p:txBody>
          <a:bodyPr wrap="square" rtlCol="0">
            <a:spAutoFit/>
          </a:bodyPr>
          <a:lstStyle/>
          <a:p>
            <a:pPr algn="ctr"/>
            <a:r>
              <a:rPr lang="es-EC" sz="2800" dirty="0" smtClean="0">
                <a:latin typeface="Arial Black" pitchFamily="34" charset="0"/>
              </a:rPr>
              <a:t>OBJETIVO</a:t>
            </a:r>
            <a:endParaRPr lang="es-EC" sz="2800" dirty="0">
              <a:latin typeface="Arial Black" pitchFamily="34" charset="0"/>
            </a:endParaRPr>
          </a:p>
        </p:txBody>
      </p:sp>
      <p:sp>
        <p:nvSpPr>
          <p:cNvPr id="11" name="10 Rectángulo"/>
          <p:cNvSpPr/>
          <p:nvPr/>
        </p:nvSpPr>
        <p:spPr>
          <a:xfrm>
            <a:off x="179512" y="2136339"/>
            <a:ext cx="8712968" cy="3046988"/>
          </a:xfrm>
          <a:prstGeom prst="rect">
            <a:avLst/>
          </a:prstGeom>
        </p:spPr>
        <p:txBody>
          <a:bodyPr wrap="square">
            <a:spAutoFit/>
          </a:bodyPr>
          <a:lstStyle/>
          <a:p>
            <a:pPr algn="just"/>
            <a:r>
              <a:rPr lang="es-EC" sz="2400" dirty="0">
                <a:latin typeface="Arial Black" pitchFamily="34" charset="0"/>
              </a:rPr>
              <a:t>Establecer la calidad de los efluentes de aguas servidas de la Estación Científica Pedro Vicente Maldonado, para el lapso de actividades de la XV Expedición, mediante la caracterización física, química y microbiológica de los mismos para determinar si cumplen con los límites permisibles establecidos en la normativa ambiental ecuatoriana vigente.</a:t>
            </a: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979712" cy="1628800"/>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732240" y="692696"/>
            <a:ext cx="2411760" cy="720080"/>
          </a:xfrm>
          <a:prstGeom prst="rect">
            <a:avLst/>
          </a:prstGeom>
          <a:noFill/>
          <a:ln w="9525">
            <a:noFill/>
            <a:miter lim="800000"/>
            <a:headEnd/>
            <a:tailEnd/>
          </a:ln>
        </p:spPr>
      </p:pic>
      <p:sp>
        <p:nvSpPr>
          <p:cNvPr id="8" name="7 CuadroTexto"/>
          <p:cNvSpPr txBox="1"/>
          <p:nvPr/>
        </p:nvSpPr>
        <p:spPr>
          <a:xfrm>
            <a:off x="2339752" y="476672"/>
            <a:ext cx="4248472" cy="1200329"/>
          </a:xfrm>
          <a:prstGeom prst="rect">
            <a:avLst/>
          </a:prstGeom>
          <a:noFill/>
        </p:spPr>
        <p:txBody>
          <a:bodyPr wrap="square" rtlCol="0">
            <a:spAutoFit/>
          </a:bodyPr>
          <a:lstStyle/>
          <a:p>
            <a:pPr algn="ctr"/>
            <a:r>
              <a:rPr lang="es-EC" sz="2400" dirty="0" smtClean="0">
                <a:latin typeface="Arial Black" pitchFamily="34" charset="0"/>
              </a:rPr>
              <a:t>OBTENCIÓN DE MUESTRAS DE EFLUENTES</a:t>
            </a:r>
            <a:endParaRPr lang="es-EC" sz="2400" dirty="0">
              <a:latin typeface="Arial Black" pitchFamily="34" charset="0"/>
            </a:endParaRPr>
          </a:p>
        </p:txBody>
      </p:sp>
      <p:sp>
        <p:nvSpPr>
          <p:cNvPr id="17409" name="Rectangle 1"/>
          <p:cNvSpPr>
            <a:spLocks noChangeArrowheads="1"/>
          </p:cNvSpPr>
          <p:nvPr/>
        </p:nvSpPr>
        <p:spPr bwMode="auto">
          <a:xfrm>
            <a:off x="395536" y="2132856"/>
            <a:ext cx="8568952"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La primera obtención de muestras de efluentes en la segunda etapa de la XV Expedición, se llevó a cabo el día 29 de Enero, por la mañana.</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Existe la novedad de que por causas de mal funcionamiento del sistema, este tuvo que detenerse y, provisionalmente se instaló un </a:t>
            </a:r>
            <a:r>
              <a:rPr kumimoji="0" lang="es-ES" sz="2400" b="0"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by-pass</a:t>
            </a: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de tal manera que los efluentes, en esta ocasión. Pasaban directamente hacia el ducto de salida y de éste al receptor final, es decir las aguas de ensenada Guayaquil.</a:t>
            </a:r>
            <a:endParaRPr kumimoji="0" lang="es-ES" sz="24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179512" y="0"/>
            <a:ext cx="1440160" cy="141277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20688"/>
            <a:ext cx="2339752" cy="720080"/>
          </a:xfrm>
          <a:prstGeom prst="rect">
            <a:avLst/>
          </a:prstGeom>
          <a:noFill/>
          <a:ln w="9525">
            <a:noFill/>
            <a:miter lim="800000"/>
            <a:headEnd/>
            <a:tailEnd/>
          </a:ln>
        </p:spPr>
      </p:pic>
      <p:pic>
        <p:nvPicPr>
          <p:cNvPr id="16385" name="Picture 1"/>
          <p:cNvPicPr>
            <a:picLocks noChangeAspect="1" noChangeArrowheads="1"/>
          </p:cNvPicPr>
          <p:nvPr/>
        </p:nvPicPr>
        <p:blipFill>
          <a:blip r:embed="rId6" cstate="print"/>
          <a:srcRect l="24215" t="23265" r="23519" b="14366"/>
          <a:stretch>
            <a:fillRect/>
          </a:stretch>
        </p:blipFill>
        <p:spPr bwMode="auto">
          <a:xfrm>
            <a:off x="467544" y="1326368"/>
            <a:ext cx="8280920" cy="5531632"/>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835696" cy="1484784"/>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15361" name="Picture 1"/>
          <p:cNvPicPr>
            <a:picLocks noChangeAspect="1" noChangeArrowheads="1"/>
          </p:cNvPicPr>
          <p:nvPr/>
        </p:nvPicPr>
        <p:blipFill>
          <a:blip r:embed="rId6" cstate="print"/>
          <a:srcRect l="20372" t="22320" r="18794" b="10000"/>
          <a:stretch>
            <a:fillRect/>
          </a:stretch>
        </p:blipFill>
        <p:spPr bwMode="auto">
          <a:xfrm>
            <a:off x="683568" y="1450459"/>
            <a:ext cx="7776864" cy="5407541"/>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763688" cy="1628800"/>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11265" name="Picture 1"/>
          <p:cNvPicPr>
            <a:picLocks noChangeAspect="1" noChangeArrowheads="1"/>
          </p:cNvPicPr>
          <p:nvPr/>
        </p:nvPicPr>
        <p:blipFill>
          <a:blip r:embed="rId6" cstate="print"/>
          <a:srcRect l="25097" t="25155" r="25000" b="12476"/>
          <a:stretch>
            <a:fillRect/>
          </a:stretch>
        </p:blipFill>
        <p:spPr bwMode="auto">
          <a:xfrm>
            <a:off x="1115616" y="1556792"/>
            <a:ext cx="6912768" cy="5062287"/>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484784"/>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695728" y="692696"/>
            <a:ext cx="2448272" cy="720080"/>
          </a:xfrm>
          <a:prstGeom prst="rect">
            <a:avLst/>
          </a:prstGeom>
          <a:noFill/>
          <a:ln w="9525">
            <a:noFill/>
            <a:miter lim="800000"/>
            <a:headEnd/>
            <a:tailEnd/>
          </a:ln>
        </p:spPr>
      </p:pic>
      <p:pic>
        <p:nvPicPr>
          <p:cNvPr id="12289" name="Picture 1"/>
          <p:cNvPicPr>
            <a:picLocks noChangeAspect="1" noChangeArrowheads="1"/>
          </p:cNvPicPr>
          <p:nvPr/>
        </p:nvPicPr>
        <p:blipFill>
          <a:blip r:embed="rId6" cstate="print"/>
          <a:srcRect l="24506" t="22320" r="25000" b="18146"/>
          <a:stretch>
            <a:fillRect/>
          </a:stretch>
        </p:blipFill>
        <p:spPr bwMode="auto">
          <a:xfrm>
            <a:off x="755576" y="1392520"/>
            <a:ext cx="7848872" cy="5465480"/>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251520" y="0"/>
            <a:ext cx="1800200" cy="1628800"/>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20688"/>
            <a:ext cx="2339752" cy="720080"/>
          </a:xfrm>
          <a:prstGeom prst="rect">
            <a:avLst/>
          </a:prstGeom>
          <a:noFill/>
          <a:ln w="9525">
            <a:noFill/>
            <a:miter lim="800000"/>
            <a:headEnd/>
            <a:tailEnd/>
          </a:ln>
        </p:spPr>
      </p:pic>
      <p:pic>
        <p:nvPicPr>
          <p:cNvPr id="13313" name="Picture 1"/>
          <p:cNvPicPr>
            <a:picLocks noChangeAspect="1" noChangeArrowheads="1"/>
          </p:cNvPicPr>
          <p:nvPr/>
        </p:nvPicPr>
        <p:blipFill>
          <a:blip r:embed="rId6" cstate="print"/>
          <a:srcRect l="26278" t="35550" r="27063" b="7751"/>
          <a:stretch>
            <a:fillRect/>
          </a:stretch>
        </p:blipFill>
        <p:spPr bwMode="auto">
          <a:xfrm>
            <a:off x="827584" y="1556792"/>
            <a:ext cx="7560840" cy="5140824"/>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907704" cy="1628800"/>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14337" name="Picture 1"/>
          <p:cNvPicPr>
            <a:picLocks noChangeAspect="1" noChangeArrowheads="1"/>
          </p:cNvPicPr>
          <p:nvPr/>
        </p:nvPicPr>
        <p:blipFill>
          <a:blip r:embed="rId6" cstate="print"/>
          <a:srcRect l="26869" t="28350" r="26472" b="14951"/>
          <a:stretch>
            <a:fillRect/>
          </a:stretch>
        </p:blipFill>
        <p:spPr bwMode="auto">
          <a:xfrm>
            <a:off x="755576" y="1340768"/>
            <a:ext cx="7632848" cy="5328592"/>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907704" cy="1484784"/>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9217" name="Picture 1"/>
          <p:cNvPicPr>
            <a:picLocks noChangeAspect="1" noChangeArrowheads="1"/>
          </p:cNvPicPr>
          <p:nvPr/>
        </p:nvPicPr>
        <p:blipFill>
          <a:blip r:embed="rId6" cstate="print"/>
          <a:srcRect l="26278" t="32715" r="25000" b="10000"/>
          <a:stretch>
            <a:fillRect/>
          </a:stretch>
        </p:blipFill>
        <p:spPr bwMode="auto">
          <a:xfrm>
            <a:off x="755576" y="1412776"/>
            <a:ext cx="7704856" cy="5329674"/>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763688"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10241" name="Rectangle 1"/>
          <p:cNvSpPr>
            <a:spLocks noChangeArrowheads="1"/>
          </p:cNvSpPr>
          <p:nvPr/>
        </p:nvSpPr>
        <p:spPr bwMode="auto">
          <a:xfrm>
            <a:off x="251520" y="1844824"/>
            <a:ext cx="864096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32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El segundo y tercer muestreo de efluentes de aguas residuales domésticas se llevó a efecto los días 01 y 07 de febrero del 2011, respectivamente.</a:t>
            </a:r>
            <a:endParaRPr kumimoji="0" lang="es-EC" sz="32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 sz="32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El tercer y último muestreo de efluentes de la segunda etapa de la XV Expedición se realizó el 12 de Febrero del año en curso.</a:t>
            </a:r>
            <a:endParaRPr kumimoji="0" lang="es-ES" sz="32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971600" y="548680"/>
            <a:ext cx="1152128" cy="122413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084168" y="620688"/>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5652120" y="1196752"/>
            <a:ext cx="2952328" cy="720080"/>
          </a:xfrm>
          <a:prstGeom prst="rect">
            <a:avLst/>
          </a:prstGeom>
          <a:noFill/>
          <a:ln w="9525">
            <a:noFill/>
            <a:miter lim="800000"/>
            <a:headEnd/>
            <a:tailEnd/>
          </a:ln>
        </p:spPr>
      </p:pic>
      <p:sp>
        <p:nvSpPr>
          <p:cNvPr id="8" name="7 Rectángulo"/>
          <p:cNvSpPr/>
          <p:nvPr/>
        </p:nvSpPr>
        <p:spPr>
          <a:xfrm>
            <a:off x="2771800" y="1628800"/>
            <a:ext cx="3168352" cy="461665"/>
          </a:xfrm>
          <a:prstGeom prst="rect">
            <a:avLst/>
          </a:prstGeom>
        </p:spPr>
        <p:txBody>
          <a:bodyPr wrap="square">
            <a:spAutoFit/>
          </a:bodyPr>
          <a:lstStyle/>
          <a:p>
            <a:pPr algn="ctr"/>
            <a:r>
              <a:rPr lang="es-EC" sz="2400" dirty="0" smtClean="0">
                <a:latin typeface="Arial Black" pitchFamily="34" charset="0"/>
              </a:rPr>
              <a:t>ANTECEDENTES</a:t>
            </a:r>
            <a:endParaRPr lang="es-EC" sz="2400" dirty="0">
              <a:latin typeface="Arial Black" pitchFamily="34" charset="0"/>
            </a:endParaRPr>
          </a:p>
        </p:txBody>
      </p:sp>
      <p:sp>
        <p:nvSpPr>
          <p:cNvPr id="39937" name="Rectangle 1"/>
          <p:cNvSpPr>
            <a:spLocks noChangeArrowheads="1"/>
          </p:cNvSpPr>
          <p:nvPr/>
        </p:nvSpPr>
        <p:spPr bwMode="auto">
          <a:xfrm>
            <a:off x="827584" y="2132856"/>
            <a:ext cx="7848872"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Wingdings" pitchFamily="2" charset="2"/>
              <a:buChar char="§"/>
              <a:tabLst/>
            </a:pP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La Adhesión del Ecuador al sistema del tratado Antártico fue  conseguida gracias a la implantación de la estación Científica Pedro Vicente Maldonado y a la ejecución de un ambicioso programa de investigaciones científicas que se han llevado a cabo durante las expediciones ecuatorianas a este continente,</a:t>
            </a:r>
            <a:r>
              <a:rPr lang="es-ES" sz="2400" dirty="0">
                <a:latin typeface="Arial Black" pitchFamily="34" charset="0"/>
                <a:ea typeface="Times New Roman" pitchFamily="18" charset="0"/>
                <a:cs typeface="Times New Roman" pitchFamily="18" charset="0"/>
              </a:rPr>
              <a:t> </a:t>
            </a:r>
            <a:r>
              <a:rPr kumimoji="0" lang="es-ES" sz="2400" b="0" i="0" u="none" strike="noStrike" cap="none" normalizeH="0" dirty="0" smtClean="0">
                <a:ln>
                  <a:noFill/>
                </a:ln>
                <a:solidFill>
                  <a:schemeClr val="tx1"/>
                </a:solidFill>
                <a:effectLst/>
                <a:latin typeface="Arial Black" pitchFamily="34" charset="0"/>
                <a:ea typeface="Times New Roman" pitchFamily="18" charset="0"/>
                <a:cs typeface="Times New Roman" pitchFamily="18" charset="0"/>
              </a:rPr>
              <a:t>cuyos resultados fueron publicados en el Órgano de difusión del en ese entonces </a:t>
            </a:r>
            <a:r>
              <a:rPr kumimoji="0" lang="es-ES" sz="2400" b="0" i="0" u="none" strike="noStrike" cap="none" normalizeH="0" dirty="0" err="1" smtClean="0">
                <a:ln>
                  <a:noFill/>
                </a:ln>
                <a:solidFill>
                  <a:schemeClr val="tx1"/>
                </a:solidFill>
                <a:effectLst/>
                <a:latin typeface="Arial Black" pitchFamily="34" charset="0"/>
                <a:ea typeface="Times New Roman" pitchFamily="18" charset="0"/>
                <a:cs typeface="Times New Roman" pitchFamily="18" charset="0"/>
              </a:rPr>
              <a:t>PROANTEC</a:t>
            </a:r>
            <a:r>
              <a:rPr kumimoji="0" lang="es-ES" sz="2400" b="0" i="0" u="none" strike="noStrike" cap="none" normalizeH="0" dirty="0" smtClean="0">
                <a:ln>
                  <a:noFill/>
                </a:ln>
                <a:solidFill>
                  <a:schemeClr val="tx1"/>
                </a:solidFill>
                <a:effectLst/>
                <a:latin typeface="Arial Black" pitchFamily="34" charset="0"/>
                <a:ea typeface="Times New Roman" pitchFamily="18" charset="0"/>
                <a:cs typeface="Times New Roman" pitchFamily="18" charset="0"/>
              </a:rPr>
              <a:t>, el </a:t>
            </a:r>
            <a:r>
              <a:rPr kumimoji="0" lang="es-ES" sz="2400" b="0" i="0" u="none" strike="noStrike" cap="none" normalizeH="0" dirty="0" smtClean="0">
                <a:ln>
                  <a:noFill/>
                </a:ln>
                <a:solidFill>
                  <a:schemeClr val="tx1"/>
                </a:solidFill>
                <a:effectLst/>
                <a:latin typeface="Arial Black" pitchFamily="34" charset="0"/>
                <a:ea typeface="Times New Roman" pitchFamily="18" charset="0"/>
                <a:cs typeface="Calibri"/>
              </a:rPr>
              <a:t>“Acta Antártica Ecuatoriana"</a:t>
            </a:r>
            <a:endParaRPr kumimoji="0" lang="es-ES" sz="24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835696"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21505" name="Rectangle 1"/>
          <p:cNvSpPr>
            <a:spLocks noChangeArrowheads="1"/>
          </p:cNvSpPr>
          <p:nvPr/>
        </p:nvSpPr>
        <p:spPr bwMode="auto">
          <a:xfrm>
            <a:off x="251520" y="1556792"/>
            <a:ext cx="8712968"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Se encontró la novedad de que, debido a la fuerza del viento, la tubería se había desconectado, lo que fue superado inmediatamente.</a:t>
            </a:r>
            <a:endParaRPr kumimoji="0" lang="es-ES" sz="2000" b="0" i="0" u="none" strike="noStrike" cap="none" normalizeH="0" baseline="0" dirty="0" smtClean="0">
              <a:ln>
                <a:noFill/>
              </a:ln>
              <a:solidFill>
                <a:schemeClr val="tx1"/>
              </a:solidFill>
              <a:effectLst/>
              <a:latin typeface="Arial Black" pitchFamily="34" charset="0"/>
              <a:cs typeface="Arial" pitchFamily="34" charset="0"/>
            </a:endParaRPr>
          </a:p>
        </p:txBody>
      </p:sp>
      <p:pic>
        <p:nvPicPr>
          <p:cNvPr id="21506" name="Picture 2" descr="Muestreo de efluentes Febrero 12 2011 009"/>
          <p:cNvPicPr>
            <a:picLocks noChangeAspect="1" noChangeArrowheads="1"/>
          </p:cNvPicPr>
          <p:nvPr/>
        </p:nvPicPr>
        <p:blipFill>
          <a:blip r:embed="rId6" cstate="print"/>
          <a:srcRect/>
          <a:stretch>
            <a:fillRect/>
          </a:stretch>
        </p:blipFill>
        <p:spPr bwMode="auto">
          <a:xfrm>
            <a:off x="1907704" y="2650594"/>
            <a:ext cx="5616624" cy="4207406"/>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835696" cy="141277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20688"/>
            <a:ext cx="2339752" cy="720080"/>
          </a:xfrm>
          <a:prstGeom prst="rect">
            <a:avLst/>
          </a:prstGeom>
          <a:noFill/>
          <a:ln w="9525">
            <a:noFill/>
            <a:miter lim="800000"/>
            <a:headEnd/>
            <a:tailEnd/>
          </a:ln>
        </p:spPr>
      </p:pic>
      <p:pic>
        <p:nvPicPr>
          <p:cNvPr id="6" name="5 Imagen" descr="C:\Users\Manuel Valencia\Pictures\2011-02-12 Muestreo de efluentes Febrero 12 2011\Muestreo de efluentes Febrero 12 2011 010.JPG"/>
          <p:cNvPicPr/>
          <p:nvPr/>
        </p:nvPicPr>
        <p:blipFill>
          <a:blip r:embed="rId6" cstate="print"/>
          <a:srcRect/>
          <a:stretch>
            <a:fillRect/>
          </a:stretch>
        </p:blipFill>
        <p:spPr bwMode="auto">
          <a:xfrm>
            <a:off x="899592" y="1628800"/>
            <a:ext cx="7488832" cy="5040560"/>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763688" cy="1628800"/>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20688"/>
            <a:ext cx="2339752" cy="720080"/>
          </a:xfrm>
          <a:prstGeom prst="rect">
            <a:avLst/>
          </a:prstGeom>
          <a:noFill/>
          <a:ln w="9525">
            <a:noFill/>
            <a:miter lim="800000"/>
            <a:headEnd/>
            <a:tailEnd/>
          </a:ln>
        </p:spPr>
      </p:pic>
      <p:pic>
        <p:nvPicPr>
          <p:cNvPr id="6" name="5 Imagen"/>
          <p:cNvPicPr/>
          <p:nvPr/>
        </p:nvPicPr>
        <p:blipFill>
          <a:blip r:embed="rId6" cstate="print"/>
          <a:srcRect l="29361" t="17440" r="14539" b="14871"/>
          <a:stretch>
            <a:fillRect/>
          </a:stretch>
        </p:blipFill>
        <p:spPr bwMode="auto">
          <a:xfrm>
            <a:off x="395536" y="1196752"/>
            <a:ext cx="8352928" cy="5661248"/>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907704" cy="1700808"/>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20688"/>
            <a:ext cx="2339752" cy="720080"/>
          </a:xfrm>
          <a:prstGeom prst="rect">
            <a:avLst/>
          </a:prstGeom>
          <a:noFill/>
          <a:ln w="9525">
            <a:noFill/>
            <a:miter lim="800000"/>
            <a:headEnd/>
            <a:tailEnd/>
          </a:ln>
        </p:spPr>
      </p:pic>
      <p:pic>
        <p:nvPicPr>
          <p:cNvPr id="6" name="5 Imagen"/>
          <p:cNvPicPr/>
          <p:nvPr/>
        </p:nvPicPr>
        <p:blipFill>
          <a:blip r:embed="rId6" cstate="print"/>
          <a:srcRect l="26772" t="19520" r="18639" b="14071"/>
          <a:stretch>
            <a:fillRect/>
          </a:stretch>
        </p:blipFill>
        <p:spPr bwMode="auto">
          <a:xfrm>
            <a:off x="1259632" y="1412776"/>
            <a:ext cx="6984776" cy="5445224"/>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20688"/>
            <a:ext cx="2339752" cy="720080"/>
          </a:xfrm>
          <a:prstGeom prst="rect">
            <a:avLst/>
          </a:prstGeom>
          <a:noFill/>
          <a:ln w="9525">
            <a:noFill/>
            <a:miter lim="800000"/>
            <a:headEnd/>
            <a:tailEnd/>
          </a:ln>
        </p:spPr>
      </p:pic>
      <p:pic>
        <p:nvPicPr>
          <p:cNvPr id="6" name="5 Imagen"/>
          <p:cNvPicPr/>
          <p:nvPr/>
        </p:nvPicPr>
        <p:blipFill>
          <a:blip r:embed="rId6" cstate="print"/>
          <a:srcRect l="30353" t="17920" r="12139" b="13431"/>
          <a:stretch>
            <a:fillRect/>
          </a:stretch>
        </p:blipFill>
        <p:spPr bwMode="auto">
          <a:xfrm>
            <a:off x="1115616" y="1484784"/>
            <a:ext cx="7056784" cy="5373216"/>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484784"/>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76256" y="692696"/>
            <a:ext cx="2267744" cy="720080"/>
          </a:xfrm>
          <a:prstGeom prst="rect">
            <a:avLst/>
          </a:prstGeom>
          <a:noFill/>
          <a:ln w="9525">
            <a:noFill/>
            <a:miter lim="800000"/>
            <a:headEnd/>
            <a:tailEnd/>
          </a:ln>
        </p:spPr>
      </p:pic>
      <p:sp>
        <p:nvSpPr>
          <p:cNvPr id="6" name="5 CuadroTexto"/>
          <p:cNvSpPr txBox="1"/>
          <p:nvPr/>
        </p:nvSpPr>
        <p:spPr>
          <a:xfrm>
            <a:off x="1907704" y="548680"/>
            <a:ext cx="5112568" cy="461665"/>
          </a:xfrm>
          <a:prstGeom prst="rect">
            <a:avLst/>
          </a:prstGeom>
          <a:noFill/>
        </p:spPr>
        <p:txBody>
          <a:bodyPr wrap="square" rtlCol="0">
            <a:spAutoFit/>
          </a:bodyPr>
          <a:lstStyle/>
          <a:p>
            <a:r>
              <a:rPr lang="es-EC" sz="2400" dirty="0" smtClean="0">
                <a:latin typeface="Arial Black" pitchFamily="34" charset="0"/>
              </a:rPr>
              <a:t>PARÁMETROS ANALIZADOS</a:t>
            </a:r>
            <a:endParaRPr lang="es-EC" sz="2400" dirty="0">
              <a:latin typeface="Arial Black" pitchFamily="34" charset="0"/>
            </a:endParaRPr>
          </a:p>
        </p:txBody>
      </p:sp>
      <p:sp>
        <p:nvSpPr>
          <p:cNvPr id="7" name="6 CuadroTexto"/>
          <p:cNvSpPr txBox="1"/>
          <p:nvPr/>
        </p:nvSpPr>
        <p:spPr>
          <a:xfrm>
            <a:off x="1763688" y="980728"/>
            <a:ext cx="4968552" cy="707886"/>
          </a:xfrm>
          <a:prstGeom prst="rect">
            <a:avLst/>
          </a:prstGeom>
          <a:noFill/>
        </p:spPr>
        <p:txBody>
          <a:bodyPr wrap="square" rtlCol="0">
            <a:spAutoFit/>
          </a:bodyPr>
          <a:lstStyle/>
          <a:p>
            <a:pPr algn="ctr"/>
            <a:r>
              <a:rPr lang="es-EC" sz="2000" dirty="0" smtClean="0">
                <a:latin typeface="Arial Black" pitchFamily="34" charset="0"/>
              </a:rPr>
              <a:t>PARÁMETROS FÍSICOS Y QUÍMICOS ANALIZADOS IN . SITU</a:t>
            </a:r>
            <a:endParaRPr lang="es-EC" sz="2000" dirty="0">
              <a:latin typeface="Arial Black" pitchFamily="34" charset="0"/>
            </a:endParaRPr>
          </a:p>
        </p:txBody>
      </p:sp>
      <p:sp>
        <p:nvSpPr>
          <p:cNvPr id="16385" name="Rectangle 1"/>
          <p:cNvSpPr>
            <a:spLocks noChangeArrowheads="1"/>
          </p:cNvSpPr>
          <p:nvPr/>
        </p:nvSpPr>
        <p:spPr bwMode="auto">
          <a:xfrm>
            <a:off x="0" y="1700808"/>
            <a:ext cx="914400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Parámetros tales como temperatura, conductividad, pH y oxígeno disuelto fueron determinados in si –tu, utilizando equipos calibrados del laboratorio acreditado del Grupo Químico Marcos</a:t>
            </a:r>
            <a:endParaRPr kumimoji="0" lang="es-ES" sz="2000" b="0" i="0" u="none" strike="noStrike" cap="none" normalizeH="0" baseline="0" dirty="0" smtClean="0">
              <a:ln>
                <a:noFill/>
              </a:ln>
              <a:solidFill>
                <a:schemeClr val="tx1"/>
              </a:solidFill>
              <a:effectLst/>
              <a:latin typeface="Arial Black" pitchFamily="34" charset="0"/>
              <a:cs typeface="Arial" pitchFamily="34" charset="0"/>
            </a:endParaRPr>
          </a:p>
        </p:txBody>
      </p:sp>
      <p:pic>
        <p:nvPicPr>
          <p:cNvPr id="8" name="7 Imagen"/>
          <p:cNvPicPr/>
          <p:nvPr/>
        </p:nvPicPr>
        <p:blipFill>
          <a:blip r:embed="rId6" cstate="print"/>
          <a:srcRect/>
          <a:stretch>
            <a:fillRect/>
          </a:stretch>
        </p:blipFill>
        <p:spPr bwMode="auto">
          <a:xfrm>
            <a:off x="2483768" y="2924944"/>
            <a:ext cx="4392488" cy="3744416"/>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20688"/>
            <a:ext cx="2339752" cy="720080"/>
          </a:xfrm>
          <a:prstGeom prst="rect">
            <a:avLst/>
          </a:prstGeom>
          <a:noFill/>
          <a:ln w="9525">
            <a:noFill/>
            <a:miter lim="800000"/>
            <a:headEnd/>
            <a:tailEnd/>
          </a:ln>
        </p:spPr>
      </p:pic>
      <p:sp>
        <p:nvSpPr>
          <p:cNvPr id="6" name="5 CuadroTexto"/>
          <p:cNvSpPr txBox="1"/>
          <p:nvPr/>
        </p:nvSpPr>
        <p:spPr>
          <a:xfrm>
            <a:off x="1835696" y="332656"/>
            <a:ext cx="4896544" cy="830997"/>
          </a:xfrm>
          <a:prstGeom prst="rect">
            <a:avLst/>
          </a:prstGeom>
          <a:noFill/>
        </p:spPr>
        <p:txBody>
          <a:bodyPr wrap="square" rtlCol="0">
            <a:spAutoFit/>
          </a:bodyPr>
          <a:lstStyle/>
          <a:p>
            <a:pPr algn="ctr"/>
            <a:r>
              <a:rPr lang="es-EC" sz="2400" dirty="0" smtClean="0">
                <a:latin typeface="Arial Black" pitchFamily="34" charset="0"/>
              </a:rPr>
              <a:t>PARÁMETROS ANALIZADOS EN EL LABORATORIO</a:t>
            </a:r>
            <a:endParaRPr lang="es-EC" sz="2400" dirty="0">
              <a:latin typeface="Arial Black" pitchFamily="34" charset="0"/>
            </a:endParaRPr>
          </a:p>
        </p:txBody>
      </p:sp>
      <p:sp>
        <p:nvSpPr>
          <p:cNvPr id="15361" name="Rectangle 1"/>
          <p:cNvSpPr>
            <a:spLocks noChangeArrowheads="1"/>
          </p:cNvSpPr>
          <p:nvPr/>
        </p:nvSpPr>
        <p:spPr bwMode="auto">
          <a:xfrm>
            <a:off x="251520" y="2204864"/>
            <a:ext cx="8640960"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Demanda bioquímica de oxígeno, demanda química de oxígeno, Sólidos disueltos totales, sólidos suspendidos, tenso activos (</a:t>
            </a:r>
            <a:r>
              <a:rPr kumimoji="0" lang="es-ES" sz="2800" b="0"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MBAS</a:t>
            </a:r>
            <a:r>
              <a:rPr kumimoji="0" lang="es-ES"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aceites y grasas, nitrito, fosfato, </a:t>
            </a:r>
            <a:r>
              <a:rPr kumimoji="0" lang="es-ES" sz="2800" b="0"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coliformes</a:t>
            </a:r>
            <a:r>
              <a:rPr kumimoji="0" lang="es-ES"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totales, </a:t>
            </a:r>
            <a:r>
              <a:rPr kumimoji="0" lang="es-ES" sz="2800" b="0"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coliformes</a:t>
            </a:r>
            <a:r>
              <a:rPr kumimoji="0" lang="es-ES"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fecales.</a:t>
            </a:r>
            <a:endParaRPr kumimoji="0" lang="es-ES" sz="28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475656" cy="141277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20688"/>
            <a:ext cx="2339752" cy="720080"/>
          </a:xfrm>
          <a:prstGeom prst="rect">
            <a:avLst/>
          </a:prstGeom>
          <a:noFill/>
          <a:ln w="9525">
            <a:noFill/>
            <a:miter lim="800000"/>
            <a:headEnd/>
            <a:tailEnd/>
          </a:ln>
        </p:spPr>
      </p:pic>
      <p:sp>
        <p:nvSpPr>
          <p:cNvPr id="6" name="5 CuadroTexto"/>
          <p:cNvSpPr txBox="1"/>
          <p:nvPr/>
        </p:nvSpPr>
        <p:spPr>
          <a:xfrm>
            <a:off x="1619672" y="188640"/>
            <a:ext cx="5040560" cy="830997"/>
          </a:xfrm>
          <a:prstGeom prst="rect">
            <a:avLst/>
          </a:prstGeom>
          <a:noFill/>
        </p:spPr>
        <p:txBody>
          <a:bodyPr wrap="square" rtlCol="0">
            <a:spAutoFit/>
          </a:bodyPr>
          <a:lstStyle/>
          <a:p>
            <a:pPr algn="ctr"/>
            <a:r>
              <a:rPr lang="es-EC" sz="2400" dirty="0" smtClean="0">
                <a:latin typeface="Arial Black" pitchFamily="34" charset="0"/>
              </a:rPr>
              <a:t>EVALUACIÓN DE RESULTADOS</a:t>
            </a:r>
            <a:endParaRPr lang="es-EC" sz="2400" dirty="0">
              <a:latin typeface="Arial Black" pitchFamily="34" charset="0"/>
            </a:endParaRPr>
          </a:p>
        </p:txBody>
      </p:sp>
      <p:sp>
        <p:nvSpPr>
          <p:cNvPr id="7" name="6 CuadroTexto"/>
          <p:cNvSpPr txBox="1"/>
          <p:nvPr/>
        </p:nvSpPr>
        <p:spPr>
          <a:xfrm>
            <a:off x="467544" y="1700808"/>
            <a:ext cx="8424936" cy="3970318"/>
          </a:xfrm>
          <a:prstGeom prst="rect">
            <a:avLst/>
          </a:prstGeom>
          <a:noFill/>
        </p:spPr>
        <p:txBody>
          <a:bodyPr wrap="square" rtlCol="0">
            <a:spAutoFit/>
          </a:bodyPr>
          <a:lstStyle/>
          <a:p>
            <a:pPr algn="just"/>
            <a:r>
              <a:rPr lang="es-EC" dirty="0" smtClean="0">
                <a:latin typeface="Arial Black" pitchFamily="34" charset="0"/>
              </a:rPr>
              <a:t>PARA DETERMINAR LA CALIDAD DE LOS EFLUENTES DE AGUAS SERVIDAS DOMÉSTICAS SE OBTUVO Y ANALIZÓ MUESTRAS A LA SALIDA DEL DUCTO DE EFLUENTES Y, PARA ESTABLECER EL EVENTUAL EFECTO QUE LOS MISMOS PUDIERA OCASIONAR AL CUERPO DE AGUA RECEPTOR (ENSENADA GUAYAQUIL SE  OBTUVO Y ANALIZÓ MUESTRAS A  UN METRO Y A CINCO METROS COSTA AFUERA.</a:t>
            </a:r>
          </a:p>
          <a:p>
            <a:pPr algn="just"/>
            <a:r>
              <a:rPr lang="es-EC" dirty="0" smtClean="0">
                <a:latin typeface="Arial Black" pitchFamily="34" charset="0"/>
              </a:rPr>
              <a:t>´</a:t>
            </a:r>
          </a:p>
          <a:p>
            <a:pPr algn="just"/>
            <a:r>
              <a:rPr lang="es-EC" dirty="0" smtClean="0">
                <a:latin typeface="Arial Black" pitchFamily="34" charset="0"/>
              </a:rPr>
              <a:t>PARA LA EVALUACIÓN DE RESULTADOS SE APLICÓ LA NORMATIVA Y LÍMITES PERMISIBLES ESTABLECIDOS EN EL </a:t>
            </a:r>
            <a:r>
              <a:rPr lang="es-EC" dirty="0" err="1" smtClean="0">
                <a:latin typeface="Arial Black" pitchFamily="34" charset="0"/>
              </a:rPr>
              <a:t>TULSMA</a:t>
            </a:r>
            <a:r>
              <a:rPr lang="es-EC" dirty="0" smtClean="0">
                <a:latin typeface="Arial Black" pitchFamily="34" charset="0"/>
              </a:rPr>
              <a:t> (</a:t>
            </a:r>
            <a:r>
              <a:rPr lang="es-ES" dirty="0" smtClean="0">
                <a:latin typeface="Arial Black" pitchFamily="34" charset="0"/>
                <a:ea typeface="Times New Roman" pitchFamily="18" charset="0"/>
                <a:cs typeface="Times New Roman" pitchFamily="18" charset="0"/>
              </a:rPr>
              <a:t>TEXTO UNIFICADO DE LA LEGISLACIÓN AMBIENTAL SECUNDARIA DEL MINISTERIO DEL AMBIENTE DEL ECUADOR.), LIBRO VI, ANEXO 1, TABLA, 13 PARA EFLUENTES Y 3 PARA EL RECEPTOR.</a:t>
            </a:r>
            <a:endParaRPr lang="es-EC" dirty="0" smtClean="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7" name="6 Imagen"/>
          <p:cNvPicPr/>
          <p:nvPr/>
        </p:nvPicPr>
        <p:blipFill>
          <a:blip r:embed="rId6" cstate="print"/>
          <a:srcRect l="16465" t="28359" r="11107" b="22220"/>
          <a:stretch>
            <a:fillRect/>
          </a:stretch>
        </p:blipFill>
        <p:spPr bwMode="auto">
          <a:xfrm>
            <a:off x="1475656" y="980728"/>
            <a:ext cx="5688632" cy="3744416"/>
          </a:xfrm>
          <a:prstGeom prst="rect">
            <a:avLst/>
          </a:prstGeom>
          <a:noFill/>
          <a:ln w="9525">
            <a:noFill/>
            <a:miter lim="800000"/>
            <a:headEnd/>
            <a:tailEnd/>
          </a:ln>
        </p:spPr>
      </p:pic>
      <p:sp>
        <p:nvSpPr>
          <p:cNvPr id="9" name="8 Rectángulo"/>
          <p:cNvSpPr/>
          <p:nvPr/>
        </p:nvSpPr>
        <p:spPr>
          <a:xfrm>
            <a:off x="0" y="4797152"/>
            <a:ext cx="9144000" cy="2246769"/>
          </a:xfrm>
          <a:prstGeom prst="rect">
            <a:avLst/>
          </a:prstGeom>
        </p:spPr>
        <p:txBody>
          <a:bodyPr wrap="square">
            <a:spAutoFit/>
          </a:bodyPr>
          <a:lstStyle/>
          <a:p>
            <a:pPr algn="just"/>
            <a:r>
              <a:rPr lang="es-EC" sz="2000" i="1" dirty="0" smtClean="0">
                <a:latin typeface="Arial Black" pitchFamily="34" charset="0"/>
              </a:rPr>
              <a:t>No se evidencia problemas de contaminación térmica ocasionada por el vertimiento de efluentes de la estación Pedro Vicente Maldonado, ya que la temperatura de los mismos está muy por debajo de lo dispuesto por la norma ambiental correspondiente. Por otra parte, las agua tomadas a u metro de la salida de los efluentes y a 5 metros costa afuera presentan temperaturas acordes con la época. </a:t>
            </a:r>
            <a:endParaRPr lang="es-EC" sz="20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259632" cy="119675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7092280" y="0"/>
            <a:ext cx="2051720" cy="548680"/>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7164288" y="548680"/>
            <a:ext cx="1979712" cy="609274"/>
          </a:xfrm>
          <a:prstGeom prst="rect">
            <a:avLst/>
          </a:prstGeom>
          <a:noFill/>
          <a:ln w="9525">
            <a:noFill/>
            <a:miter lim="800000"/>
            <a:headEnd/>
            <a:tailEnd/>
          </a:ln>
        </p:spPr>
      </p:pic>
      <p:pic>
        <p:nvPicPr>
          <p:cNvPr id="6" name="5 Imagen"/>
          <p:cNvPicPr/>
          <p:nvPr/>
        </p:nvPicPr>
        <p:blipFill>
          <a:blip r:embed="rId6" cstate="print"/>
          <a:srcRect l="22657" t="22763" r="13807" b="18871"/>
          <a:stretch>
            <a:fillRect/>
          </a:stretch>
        </p:blipFill>
        <p:spPr bwMode="auto">
          <a:xfrm>
            <a:off x="1043608" y="1673424"/>
            <a:ext cx="7344816" cy="5184576"/>
          </a:xfrm>
          <a:prstGeom prst="rect">
            <a:avLst/>
          </a:prstGeom>
          <a:noFill/>
          <a:ln w="9525">
            <a:noFill/>
            <a:miter lim="800000"/>
            <a:headEnd/>
            <a:tailEnd/>
          </a:ln>
        </p:spPr>
      </p:pic>
      <p:sp>
        <p:nvSpPr>
          <p:cNvPr id="7" name="6 Rectángulo"/>
          <p:cNvSpPr/>
          <p:nvPr/>
        </p:nvSpPr>
        <p:spPr>
          <a:xfrm>
            <a:off x="2123728" y="0"/>
            <a:ext cx="4572000" cy="1754326"/>
          </a:xfrm>
          <a:prstGeom prst="rect">
            <a:avLst/>
          </a:prstGeom>
        </p:spPr>
        <p:txBody>
          <a:bodyPr>
            <a:spAutoFit/>
          </a:bodyPr>
          <a:lstStyle/>
          <a:p>
            <a:pPr algn="just"/>
            <a:r>
              <a:rPr lang="es-EC" i="1" dirty="0" smtClean="0">
                <a:latin typeface="Arial Black" pitchFamily="34" charset="0"/>
              </a:rPr>
              <a:t>Todos los valores de pH determinados en las diferentes muestras de efluentes obtenidas en la fechas indicadas están dentro del rango permisible establecido en el </a:t>
            </a:r>
            <a:r>
              <a:rPr lang="es-EC" i="1" dirty="0" err="1" smtClean="0">
                <a:latin typeface="Arial Black" pitchFamily="34" charset="0"/>
              </a:rPr>
              <a:t>TULSMA</a:t>
            </a:r>
            <a:r>
              <a:rPr lang="es-EC" i="1" dirty="0" smtClean="0">
                <a:latin typeface="Arial Black" pitchFamily="34" charset="0"/>
              </a:rPr>
              <a:t>, </a:t>
            </a:r>
            <a:endParaRPr lang="es-EC"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971600" y="548680"/>
            <a:ext cx="1152128" cy="122413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084168" y="620688"/>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5652120" y="1196752"/>
            <a:ext cx="2952328" cy="720080"/>
          </a:xfrm>
          <a:prstGeom prst="rect">
            <a:avLst/>
          </a:prstGeom>
          <a:noFill/>
          <a:ln w="9525">
            <a:noFill/>
            <a:miter lim="800000"/>
            <a:headEnd/>
            <a:tailEnd/>
          </a:ln>
        </p:spPr>
      </p:pic>
      <p:sp>
        <p:nvSpPr>
          <p:cNvPr id="8" name="7 Rectángulo"/>
          <p:cNvSpPr/>
          <p:nvPr/>
        </p:nvSpPr>
        <p:spPr>
          <a:xfrm>
            <a:off x="2638369" y="1628800"/>
            <a:ext cx="2973892" cy="461665"/>
          </a:xfrm>
          <a:prstGeom prst="rect">
            <a:avLst/>
          </a:prstGeom>
        </p:spPr>
        <p:txBody>
          <a:bodyPr wrap="none">
            <a:spAutoFit/>
          </a:bodyPr>
          <a:lstStyle/>
          <a:p>
            <a:pPr algn="ctr"/>
            <a:r>
              <a:rPr lang="es-EC" sz="2400" dirty="0" smtClean="0">
                <a:latin typeface="Arial Black" pitchFamily="34" charset="0"/>
              </a:rPr>
              <a:t>ANTECEDENTES</a:t>
            </a:r>
            <a:endParaRPr lang="es-EC" sz="2400" dirty="0">
              <a:latin typeface="Arial Black" pitchFamily="34" charset="0"/>
            </a:endParaRPr>
          </a:p>
        </p:txBody>
      </p:sp>
      <p:sp>
        <p:nvSpPr>
          <p:cNvPr id="38913" name="Rectangle 1"/>
          <p:cNvSpPr>
            <a:spLocks noChangeArrowheads="1"/>
          </p:cNvSpPr>
          <p:nvPr/>
        </p:nvSpPr>
        <p:spPr bwMode="auto">
          <a:xfrm>
            <a:off x="611560" y="2204864"/>
            <a:ext cx="7992888"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22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La república del Ecuador, consecuente con su política para asuntos antárticos se sustenta en afirmar y mantener la presencia del Ecuador en la Antártida, mediante la promoción, participación y cooperación en la investigación científica, en preservar y proteger el ambiente antártico y en evaluar y aprovechar sus recursos bajo los lineamientos, consideraciones y compromisos establecidos en el ámbito del Sistema del Tratado Antártico y tratando de que su gestión se desarrolle siguiendo los principios del desarrollo sostenible.</a:t>
            </a:r>
            <a:endParaRPr kumimoji="0" lang="es-ES" sz="22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547664" cy="1340768"/>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7092280" y="0"/>
            <a:ext cx="2051720" cy="548680"/>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7092280" y="548680"/>
            <a:ext cx="2051720" cy="631436"/>
          </a:xfrm>
          <a:prstGeom prst="rect">
            <a:avLst/>
          </a:prstGeom>
          <a:noFill/>
          <a:ln w="9525">
            <a:noFill/>
            <a:miter lim="800000"/>
            <a:headEnd/>
            <a:tailEnd/>
          </a:ln>
        </p:spPr>
      </p:pic>
      <p:pic>
        <p:nvPicPr>
          <p:cNvPr id="78849" name="Picture 1"/>
          <p:cNvPicPr>
            <a:picLocks noChangeAspect="1" noChangeArrowheads="1"/>
          </p:cNvPicPr>
          <p:nvPr/>
        </p:nvPicPr>
        <p:blipFill>
          <a:blip r:embed="rId6" cstate="print"/>
          <a:srcRect l="17419" t="29880" r="25000" b="17201"/>
          <a:stretch>
            <a:fillRect/>
          </a:stretch>
        </p:blipFill>
        <p:spPr bwMode="auto">
          <a:xfrm>
            <a:off x="344790" y="1340768"/>
            <a:ext cx="8547690" cy="5363010"/>
          </a:xfrm>
          <a:prstGeom prst="rect">
            <a:avLst/>
          </a:prstGeom>
          <a:noFill/>
          <a:ln w="9525">
            <a:noFill/>
            <a:miter lim="800000"/>
            <a:headEnd/>
            <a:tailEnd/>
          </a:ln>
        </p:spPr>
      </p:pic>
      <p:sp>
        <p:nvSpPr>
          <p:cNvPr id="6" name="5 CuadroTexto"/>
          <p:cNvSpPr txBox="1"/>
          <p:nvPr/>
        </p:nvSpPr>
        <p:spPr>
          <a:xfrm>
            <a:off x="1763688" y="188640"/>
            <a:ext cx="5112568" cy="523220"/>
          </a:xfrm>
          <a:prstGeom prst="rect">
            <a:avLst/>
          </a:prstGeom>
          <a:noFill/>
        </p:spPr>
        <p:txBody>
          <a:bodyPr wrap="square" rtlCol="0">
            <a:spAutoFit/>
          </a:bodyPr>
          <a:lstStyle/>
          <a:p>
            <a:pPr algn="ctr"/>
            <a:r>
              <a:rPr lang="es-EC" sz="2800" dirty="0" smtClean="0">
                <a:latin typeface="Arial Black" pitchFamily="34" charset="0"/>
              </a:rPr>
              <a:t>OXÍGENO DISUELTO</a:t>
            </a:r>
            <a:endParaRPr lang="es-EC" sz="28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77825" name="Picture 1"/>
          <p:cNvPicPr>
            <a:picLocks noChangeAspect="1" noChangeArrowheads="1"/>
          </p:cNvPicPr>
          <p:nvPr/>
        </p:nvPicPr>
        <p:blipFill>
          <a:blip r:embed="rId6" cstate="print"/>
          <a:srcRect l="17128" t="34020" r="10817" b="16841"/>
          <a:stretch>
            <a:fillRect/>
          </a:stretch>
        </p:blipFill>
        <p:spPr bwMode="auto">
          <a:xfrm>
            <a:off x="0" y="1700808"/>
            <a:ext cx="9144000" cy="4617523"/>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76801" name="Picture 1"/>
          <p:cNvPicPr>
            <a:picLocks noChangeAspect="1" noChangeArrowheads="1"/>
          </p:cNvPicPr>
          <p:nvPr/>
        </p:nvPicPr>
        <p:blipFill>
          <a:blip r:embed="rId6" cstate="print"/>
          <a:srcRect l="17128" t="31185" r="3729" b="11171"/>
          <a:stretch>
            <a:fillRect/>
          </a:stretch>
        </p:blipFill>
        <p:spPr bwMode="auto">
          <a:xfrm>
            <a:off x="0" y="1556792"/>
            <a:ext cx="9144000" cy="4896544"/>
          </a:xfrm>
          <a:prstGeom prst="rect">
            <a:avLst/>
          </a:prstGeom>
          <a:noFill/>
          <a:ln w="9525">
            <a:noFill/>
            <a:miter lim="800000"/>
            <a:headEnd/>
            <a:tailEnd/>
          </a:ln>
        </p:spPr>
      </p:pic>
      <p:sp>
        <p:nvSpPr>
          <p:cNvPr id="6" name="5 CuadroTexto"/>
          <p:cNvSpPr txBox="1"/>
          <p:nvPr/>
        </p:nvSpPr>
        <p:spPr>
          <a:xfrm>
            <a:off x="2051720" y="260648"/>
            <a:ext cx="4608512" cy="830997"/>
          </a:xfrm>
          <a:prstGeom prst="rect">
            <a:avLst/>
          </a:prstGeom>
          <a:noFill/>
        </p:spPr>
        <p:txBody>
          <a:bodyPr wrap="square" rtlCol="0">
            <a:spAutoFit/>
          </a:bodyPr>
          <a:lstStyle/>
          <a:p>
            <a:pPr algn="ctr"/>
            <a:r>
              <a:rPr lang="es-EC" sz="2400" dirty="0" smtClean="0">
                <a:latin typeface="Arial Black" pitchFamily="34" charset="0"/>
              </a:rPr>
              <a:t>DEMANDA BIOQUÍMICA DE OXÍGENO</a:t>
            </a:r>
            <a:endParaRPr lang="es-EC" sz="24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75777" name="Picture 1"/>
          <p:cNvPicPr>
            <a:picLocks noChangeAspect="1" noChangeArrowheads="1"/>
          </p:cNvPicPr>
          <p:nvPr/>
        </p:nvPicPr>
        <p:blipFill>
          <a:blip r:embed="rId6" cstate="print"/>
          <a:srcRect l="26578" t="32130" r="3139" b="20430"/>
          <a:stretch>
            <a:fillRect/>
          </a:stretch>
        </p:blipFill>
        <p:spPr bwMode="auto">
          <a:xfrm>
            <a:off x="1" y="1772816"/>
            <a:ext cx="9144000" cy="4176464"/>
          </a:xfrm>
          <a:prstGeom prst="rect">
            <a:avLst/>
          </a:prstGeom>
          <a:noFill/>
          <a:ln w="9525">
            <a:noFill/>
            <a:miter lim="800000"/>
            <a:headEnd/>
            <a:tailEnd/>
          </a:ln>
        </p:spPr>
      </p:pic>
      <p:sp>
        <p:nvSpPr>
          <p:cNvPr id="6" name="5 CuadroTexto"/>
          <p:cNvSpPr txBox="1"/>
          <p:nvPr/>
        </p:nvSpPr>
        <p:spPr>
          <a:xfrm>
            <a:off x="2123728" y="260648"/>
            <a:ext cx="4464496" cy="954107"/>
          </a:xfrm>
          <a:prstGeom prst="rect">
            <a:avLst/>
          </a:prstGeom>
          <a:noFill/>
        </p:spPr>
        <p:txBody>
          <a:bodyPr wrap="square" rtlCol="0">
            <a:spAutoFit/>
          </a:bodyPr>
          <a:lstStyle/>
          <a:p>
            <a:pPr algn="ctr"/>
            <a:r>
              <a:rPr lang="es-EC" sz="2800" dirty="0" smtClean="0">
                <a:latin typeface="Arial Black" pitchFamily="34" charset="0"/>
              </a:rPr>
              <a:t>TENSO ACTIVOS (</a:t>
            </a:r>
            <a:r>
              <a:rPr lang="es-EC" sz="2800" dirty="0" err="1" smtClean="0">
                <a:latin typeface="Arial Black" pitchFamily="34" charset="0"/>
              </a:rPr>
              <a:t>MBAS</a:t>
            </a:r>
            <a:r>
              <a:rPr lang="es-EC" sz="2800" dirty="0" smtClean="0">
                <a:latin typeface="Arial Black" pitchFamily="34" charset="0"/>
              </a:rPr>
              <a:t>)</a:t>
            </a:r>
            <a:endParaRPr lang="es-EC" sz="28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74753" name="Picture 1"/>
          <p:cNvPicPr>
            <a:picLocks noChangeAspect="1" noChangeArrowheads="1"/>
          </p:cNvPicPr>
          <p:nvPr/>
        </p:nvPicPr>
        <p:blipFill>
          <a:blip r:embed="rId6" cstate="print"/>
          <a:srcRect l="26578" t="29295" r="3729" b="17595"/>
          <a:stretch>
            <a:fillRect/>
          </a:stretch>
        </p:blipFill>
        <p:spPr bwMode="auto">
          <a:xfrm>
            <a:off x="-1" y="1975349"/>
            <a:ext cx="9099495" cy="4333971"/>
          </a:xfrm>
          <a:prstGeom prst="rect">
            <a:avLst/>
          </a:prstGeom>
          <a:noFill/>
          <a:ln w="9525">
            <a:noFill/>
            <a:miter lim="800000"/>
            <a:headEnd/>
            <a:tailEnd/>
          </a:ln>
        </p:spPr>
      </p:pic>
      <p:sp>
        <p:nvSpPr>
          <p:cNvPr id="6" name="5 CuadroTexto"/>
          <p:cNvSpPr txBox="1"/>
          <p:nvPr/>
        </p:nvSpPr>
        <p:spPr>
          <a:xfrm>
            <a:off x="2195736" y="404664"/>
            <a:ext cx="4104456" cy="584775"/>
          </a:xfrm>
          <a:prstGeom prst="rect">
            <a:avLst/>
          </a:prstGeom>
          <a:noFill/>
        </p:spPr>
        <p:txBody>
          <a:bodyPr wrap="square" rtlCol="0">
            <a:spAutoFit/>
          </a:bodyPr>
          <a:lstStyle/>
          <a:p>
            <a:pPr algn="ctr"/>
            <a:r>
              <a:rPr lang="es-EC" sz="3200" dirty="0" smtClean="0">
                <a:latin typeface="Arial Black" pitchFamily="34" charset="0"/>
              </a:rPr>
              <a:t>NITRITO</a:t>
            </a:r>
            <a:endParaRPr lang="es-EC" sz="32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73729" name="Picture 1"/>
          <p:cNvPicPr>
            <a:picLocks noChangeAspect="1" noChangeArrowheads="1"/>
          </p:cNvPicPr>
          <p:nvPr/>
        </p:nvPicPr>
        <p:blipFill>
          <a:blip r:embed="rId6" cstate="print"/>
          <a:srcRect l="26578" t="32130" r="3139" b="13061"/>
          <a:stretch>
            <a:fillRect/>
          </a:stretch>
        </p:blipFill>
        <p:spPr bwMode="auto">
          <a:xfrm>
            <a:off x="0" y="1700808"/>
            <a:ext cx="9144000" cy="4536504"/>
          </a:xfrm>
          <a:prstGeom prst="rect">
            <a:avLst/>
          </a:prstGeom>
          <a:noFill/>
          <a:ln w="9525">
            <a:noFill/>
            <a:miter lim="800000"/>
            <a:headEnd/>
            <a:tailEnd/>
          </a:ln>
        </p:spPr>
      </p:pic>
      <p:sp>
        <p:nvSpPr>
          <p:cNvPr id="6" name="5 CuadroTexto"/>
          <p:cNvSpPr txBox="1"/>
          <p:nvPr/>
        </p:nvSpPr>
        <p:spPr>
          <a:xfrm>
            <a:off x="2339752" y="332656"/>
            <a:ext cx="3960440" cy="584775"/>
          </a:xfrm>
          <a:prstGeom prst="rect">
            <a:avLst/>
          </a:prstGeom>
          <a:noFill/>
        </p:spPr>
        <p:txBody>
          <a:bodyPr wrap="square" rtlCol="0">
            <a:spAutoFit/>
          </a:bodyPr>
          <a:lstStyle/>
          <a:p>
            <a:pPr algn="ctr"/>
            <a:r>
              <a:rPr lang="es-EC" sz="3200" dirty="0" smtClean="0">
                <a:latin typeface="Arial Black" pitchFamily="34" charset="0"/>
              </a:rPr>
              <a:t>FOSFATO</a:t>
            </a:r>
            <a:endParaRPr lang="es-EC" sz="32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72705" name="Picture 1"/>
          <p:cNvPicPr>
            <a:picLocks noChangeAspect="1" noChangeArrowheads="1"/>
          </p:cNvPicPr>
          <p:nvPr/>
        </p:nvPicPr>
        <p:blipFill>
          <a:blip r:embed="rId6" cstate="print"/>
          <a:srcRect l="17718" t="22680" r="10817" b="15896"/>
          <a:stretch>
            <a:fillRect/>
          </a:stretch>
        </p:blipFill>
        <p:spPr bwMode="auto">
          <a:xfrm>
            <a:off x="1" y="1700808"/>
            <a:ext cx="9144000" cy="4824536"/>
          </a:xfrm>
          <a:prstGeom prst="rect">
            <a:avLst/>
          </a:prstGeom>
          <a:noFill/>
          <a:ln w="9525">
            <a:noFill/>
            <a:miter lim="800000"/>
            <a:headEnd/>
            <a:tailEnd/>
          </a:ln>
        </p:spPr>
      </p:pic>
      <p:sp>
        <p:nvSpPr>
          <p:cNvPr id="6" name="5 CuadroTexto"/>
          <p:cNvSpPr txBox="1"/>
          <p:nvPr/>
        </p:nvSpPr>
        <p:spPr>
          <a:xfrm>
            <a:off x="2267744" y="404664"/>
            <a:ext cx="4248472" cy="1077218"/>
          </a:xfrm>
          <a:prstGeom prst="rect">
            <a:avLst/>
          </a:prstGeom>
          <a:noFill/>
        </p:spPr>
        <p:txBody>
          <a:bodyPr wrap="square" rtlCol="0">
            <a:spAutoFit/>
          </a:bodyPr>
          <a:lstStyle/>
          <a:p>
            <a:pPr algn="ctr"/>
            <a:r>
              <a:rPr lang="es-EC" sz="3200" dirty="0" err="1" smtClean="0">
                <a:latin typeface="Arial Black" pitchFamily="34" charset="0"/>
              </a:rPr>
              <a:t>COLIFORMES</a:t>
            </a:r>
            <a:r>
              <a:rPr lang="es-EC" sz="3200" dirty="0" smtClean="0">
                <a:latin typeface="Arial Black" pitchFamily="34" charset="0"/>
              </a:rPr>
              <a:t> FECALES</a:t>
            </a:r>
            <a:endParaRPr lang="es-EC" sz="32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71681" name="Rectangle 1"/>
          <p:cNvSpPr>
            <a:spLocks noChangeArrowheads="1"/>
          </p:cNvSpPr>
          <p:nvPr/>
        </p:nvSpPr>
        <p:spPr bwMode="auto">
          <a:xfrm>
            <a:off x="0" y="1652607"/>
            <a:ext cx="889248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es-ES" sz="2400" b="1"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En forma general se puede observar que los efluentes de aguas residuales domésticas emitidos por la estación científica Pedro Vicente Maldonado, no cumplen con los límites permisibles establecidos en la legislación ambiental ecuatoriana (Libro VI, Anexo 1, tabla 13), que se refiere a ¨Límites de descarga a un cuerpo de agua marina¨, lo que está ocasionado, porque actualmente la planta de tratamiento no presenta un adecuado funcionamiento.</a:t>
            </a:r>
            <a:endParaRPr kumimoji="0" lang="es-ES" sz="2400" b="0" i="0" u="none" strike="noStrike" cap="none" normalizeH="0" baseline="0" dirty="0" smtClean="0">
              <a:ln>
                <a:noFill/>
              </a:ln>
              <a:solidFill>
                <a:schemeClr val="tx1"/>
              </a:solidFill>
              <a:effectLst/>
              <a:latin typeface="Arial Black" pitchFamily="34" charset="0"/>
              <a:cs typeface="Arial" pitchFamily="34" charset="0"/>
            </a:endParaRPr>
          </a:p>
        </p:txBody>
      </p:sp>
      <p:sp>
        <p:nvSpPr>
          <p:cNvPr id="6" name="5 CuadroTexto"/>
          <p:cNvSpPr txBox="1"/>
          <p:nvPr/>
        </p:nvSpPr>
        <p:spPr>
          <a:xfrm>
            <a:off x="2339752" y="548680"/>
            <a:ext cx="4320480" cy="584775"/>
          </a:xfrm>
          <a:prstGeom prst="rect">
            <a:avLst/>
          </a:prstGeom>
          <a:noFill/>
        </p:spPr>
        <p:txBody>
          <a:bodyPr wrap="square" rtlCol="0">
            <a:spAutoFit/>
          </a:bodyPr>
          <a:lstStyle/>
          <a:p>
            <a:pPr algn="ctr"/>
            <a:r>
              <a:rPr lang="es-EC" sz="3200" dirty="0" smtClean="0">
                <a:latin typeface="Arial Black" pitchFamily="34" charset="0"/>
              </a:rPr>
              <a:t>CONCLUSIONES</a:t>
            </a:r>
            <a:endParaRPr lang="es-EC" sz="32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CuadroTexto"/>
          <p:cNvSpPr txBox="1"/>
          <p:nvPr/>
        </p:nvSpPr>
        <p:spPr>
          <a:xfrm>
            <a:off x="2123728" y="476672"/>
            <a:ext cx="4392488" cy="584775"/>
          </a:xfrm>
          <a:prstGeom prst="rect">
            <a:avLst/>
          </a:prstGeom>
          <a:noFill/>
        </p:spPr>
        <p:txBody>
          <a:bodyPr wrap="square" rtlCol="0">
            <a:spAutoFit/>
          </a:bodyPr>
          <a:lstStyle/>
          <a:p>
            <a:pPr algn="ctr"/>
            <a:r>
              <a:rPr lang="es-EC" sz="3200" dirty="0" smtClean="0">
                <a:latin typeface="Arial Black" pitchFamily="34" charset="0"/>
              </a:rPr>
              <a:t>CONCLUSIONES</a:t>
            </a:r>
            <a:endParaRPr lang="es-EC" sz="3200" dirty="0">
              <a:latin typeface="Arial Black" pitchFamily="34" charset="0"/>
            </a:endParaRPr>
          </a:p>
        </p:txBody>
      </p:sp>
      <p:sp>
        <p:nvSpPr>
          <p:cNvPr id="70657" name="Rectangle 1"/>
          <p:cNvSpPr>
            <a:spLocks noChangeArrowheads="1"/>
          </p:cNvSpPr>
          <p:nvPr/>
        </p:nvSpPr>
        <p:spPr bwMode="auto">
          <a:xfrm>
            <a:off x="0" y="1641279"/>
            <a:ext cx="9144000"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es-ES" sz="2400" b="1"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A pesar de lo anterior, dado el relativamente pequeño volumen de los efluentes vertidos, estos, aún no están ocasionando efectos negativos sobre la calidad de las aguas del receptor, Ensenada Guayaquil, ya que su caudal y la dinámica de las aguas permite asimilar, hasta ahora,  la carga contaminante de los efluentes, lo que se manifiesta porque los parámetros indicativos de la calidad de las aguas de la Ensenada, en lo que se refiere a protección de flora y fauna, (</a:t>
            </a:r>
            <a:r>
              <a:rPr kumimoji="0" lang="es-ES" sz="2400" b="1" i="0" u="none" strike="noStrike" cap="none" normalizeH="0" baseline="0" dirty="0" err="1" smtClean="0">
                <a:ln>
                  <a:noFill/>
                </a:ln>
                <a:solidFill>
                  <a:schemeClr val="tx1"/>
                </a:solidFill>
                <a:effectLst/>
                <a:latin typeface="Arial Black" pitchFamily="34" charset="0"/>
                <a:ea typeface="Calibri" pitchFamily="34" charset="0"/>
                <a:cs typeface="Times New Roman" pitchFamily="18" charset="0"/>
              </a:rPr>
              <a:t>TULSMA</a:t>
            </a:r>
            <a:r>
              <a:rPr kumimoji="0" lang="es-ES" sz="2400" b="1"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 Libro VI, Anexo 1, tabla 3), está acorde con la misma.</a:t>
            </a:r>
            <a:endParaRPr kumimoji="0" lang="es-ES" sz="24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86017" name="Rectangle 1"/>
          <p:cNvSpPr>
            <a:spLocks noChangeArrowheads="1"/>
          </p:cNvSpPr>
          <p:nvPr/>
        </p:nvSpPr>
        <p:spPr bwMode="auto">
          <a:xfrm>
            <a:off x="179512" y="1739424"/>
            <a:ext cx="8712968"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es-ES" sz="2400" b="1"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Sin embargo, se hace imperativo y urgente dotar a la estación de una planta de tratamiento debidamente diseñada, tanto para los volúmenes y naturaleza de las descargas, cuanto para el ambiente antártico en el cual deberá funcionar, y para cumplir con lo que al respecto contempla el Plan de Manejo Ambiental de la Estación en lo que a este campo se refiere.</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p:txBody>
      </p:sp>
      <p:sp>
        <p:nvSpPr>
          <p:cNvPr id="6" name="5 CuadroTexto"/>
          <p:cNvSpPr txBox="1"/>
          <p:nvPr/>
        </p:nvSpPr>
        <p:spPr>
          <a:xfrm>
            <a:off x="1907704" y="476672"/>
            <a:ext cx="4608512" cy="584775"/>
          </a:xfrm>
          <a:prstGeom prst="rect">
            <a:avLst/>
          </a:prstGeom>
          <a:noFill/>
        </p:spPr>
        <p:txBody>
          <a:bodyPr wrap="square" rtlCol="0">
            <a:spAutoFit/>
          </a:bodyPr>
          <a:lstStyle/>
          <a:p>
            <a:pPr algn="ctr"/>
            <a:r>
              <a:rPr lang="es-EC" sz="3200" dirty="0" smtClean="0">
                <a:latin typeface="Arial Black" pitchFamily="34" charset="0"/>
              </a:rPr>
              <a:t>CONCLUSIONES</a:t>
            </a:r>
            <a:endParaRPr lang="es-EC" sz="32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971600" y="548680"/>
            <a:ext cx="1152128" cy="122413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084168" y="620688"/>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5652120" y="1196752"/>
            <a:ext cx="2952328" cy="720080"/>
          </a:xfrm>
          <a:prstGeom prst="rect">
            <a:avLst/>
          </a:prstGeom>
          <a:noFill/>
          <a:ln w="9525">
            <a:noFill/>
            <a:miter lim="800000"/>
            <a:headEnd/>
            <a:tailEnd/>
          </a:ln>
        </p:spPr>
      </p:pic>
      <p:sp>
        <p:nvSpPr>
          <p:cNvPr id="3073" name="Rectangle 1"/>
          <p:cNvSpPr>
            <a:spLocks noChangeArrowheads="1"/>
          </p:cNvSpPr>
          <p:nvPr/>
        </p:nvSpPr>
        <p:spPr bwMode="auto">
          <a:xfrm>
            <a:off x="251520" y="2204864"/>
            <a:ext cx="864096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Por lo expuesto, a través del Instituto Antártico Ecuatoriano (</a:t>
            </a:r>
            <a:r>
              <a:rPr kumimoji="0" lang="es-ES" sz="24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INAE</a:t>
            </a: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consideró oportuno y necesario continuar el proceso de evaluación ambiental de la Estación Científica Pedro Vicente Maldonado, para lo que solicitó a la Consultora Ambiental </a:t>
            </a:r>
            <a:r>
              <a:rPr kumimoji="0" lang="es-ES" sz="24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ECOSAMBITO</a:t>
            </a: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C. LTDA., Empresa con amplia experiencia en el campo de la Investigación Ambiental, la realización de un Estudio de Impacto Ambiental Ex - Post de las operaciones de la estación.</a:t>
            </a:r>
            <a:endParaRPr kumimoji="0" lang="es-ES" sz="2400" b="0" i="0" u="none" strike="noStrike" cap="none" normalizeH="0" baseline="0" dirty="0" smtClean="0">
              <a:ln>
                <a:noFill/>
              </a:ln>
              <a:solidFill>
                <a:schemeClr val="tx1"/>
              </a:solidFill>
              <a:effectLst/>
              <a:latin typeface="Arial Black" pitchFamily="34" charset="0"/>
              <a:cs typeface="Arial" pitchFamily="34" charset="0"/>
            </a:endParaRPr>
          </a:p>
        </p:txBody>
      </p:sp>
      <p:sp>
        <p:nvSpPr>
          <p:cNvPr id="11" name="10 Rectángulo"/>
          <p:cNvSpPr/>
          <p:nvPr/>
        </p:nvSpPr>
        <p:spPr>
          <a:xfrm>
            <a:off x="2638369" y="1700808"/>
            <a:ext cx="2973892" cy="461665"/>
          </a:xfrm>
          <a:prstGeom prst="rect">
            <a:avLst/>
          </a:prstGeom>
        </p:spPr>
        <p:txBody>
          <a:bodyPr wrap="none">
            <a:spAutoFit/>
          </a:bodyPr>
          <a:lstStyle/>
          <a:p>
            <a:pPr algn="ctr"/>
            <a:r>
              <a:rPr lang="es-EC" sz="2400" dirty="0" smtClean="0">
                <a:latin typeface="Arial Black" pitchFamily="34" charset="0"/>
              </a:rPr>
              <a:t>ANTECEDENTES</a:t>
            </a:r>
            <a:endParaRPr lang="es-EC" sz="24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84993" name="Rectangle 1"/>
          <p:cNvSpPr>
            <a:spLocks noChangeArrowheads="1"/>
          </p:cNvSpPr>
          <p:nvPr/>
        </p:nvSpPr>
        <p:spPr bwMode="auto">
          <a:xfrm>
            <a:off x="0" y="1700808"/>
            <a:ext cx="8964488"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C" sz="2000" b="1" i="0" u="none" strike="noStrike" cap="none" normalizeH="0" baseline="0" dirty="0" smtClean="0">
                <a:ln>
                  <a:noFill/>
                </a:ln>
                <a:solidFill>
                  <a:schemeClr val="tx1"/>
                </a:solidFill>
                <a:effectLst/>
                <a:latin typeface="Arial Black" pitchFamily="34" charset="0"/>
                <a:ea typeface="Calibri" pitchFamily="34" charset="0"/>
                <a:cs typeface="Arial" pitchFamily="34" charset="0"/>
              </a:rPr>
              <a:t>INSTITUTO ANTARTICO ECUATORIANO</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CONSULTORA AMBIENTAL </a:t>
            </a:r>
            <a:r>
              <a:rPr kumimoji="0" lang="es-ES" sz="2000" b="1" i="0" u="none" strike="noStrike" cap="none" normalizeH="0" baseline="0" dirty="0" err="1" smtClean="0">
                <a:ln>
                  <a:noFill/>
                </a:ln>
                <a:solidFill>
                  <a:schemeClr val="tx1"/>
                </a:solidFill>
                <a:effectLst/>
                <a:latin typeface="Arial Black" pitchFamily="34" charset="0"/>
                <a:ea typeface="Calibri" pitchFamily="34" charset="0"/>
                <a:cs typeface="Times New Roman" pitchFamily="18" charset="0"/>
              </a:rPr>
              <a:t>SAMBITO</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ESTUDIO DE IMPACTO AMBIENTAL EX POST DE LA ESTACIÓN CIENTÍFICA ECUATORIANA PEDRO VICENTE MALDONADO</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IMPLEMENTACIÓN DEL PLAN DE MANEJO AMBIENTAL</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AUDITORÍA AMBIENTAL DE CUMPLIMIENTO</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VERANO AUSTRAL 2011</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CALIDAD DE SUELOS EN LA ZONA DE INFLUENCIA DIRECTA DE LA ESTACIÓN</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Institución Ejecutora: Consultora Ambiental  </a:t>
            </a:r>
            <a:r>
              <a:rPr kumimoji="0" lang="es-ES" sz="2000" b="1"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Sambito</a:t>
            </a:r>
            <a:r>
              <a:rPr kumimoji="0" lang="es-ES" sz="20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C. Ltda.</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Institución Participante: Grupo Químico Marcos</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Personal participante: Dr. Manuel Valencia </a:t>
            </a:r>
            <a:r>
              <a:rPr kumimoji="0" lang="es-ES" sz="2000" b="1"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Touríz</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Q-F. Fernando Marcos</a:t>
            </a:r>
            <a:endParaRPr kumimoji="0" lang="es-EC" sz="20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INFORME DE AVANCE</a:t>
            </a:r>
            <a:endParaRPr kumimoji="0" lang="es-ES" sz="20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83969" name="Rectangle 1"/>
          <p:cNvSpPr>
            <a:spLocks noChangeArrowheads="1"/>
          </p:cNvSpPr>
          <p:nvPr/>
        </p:nvSpPr>
        <p:spPr bwMode="auto">
          <a:xfrm>
            <a:off x="251520" y="1628800"/>
            <a:ext cx="8568952"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es-ES" sz="2800" b="1"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Objetivos.</a:t>
            </a:r>
            <a:endParaRPr kumimoji="0" lang="es-EC" sz="2800" b="0" i="0" u="none" strike="noStrike" cap="none" normalizeH="0" baseline="0" dirty="0" smtClean="0">
              <a:ln>
                <a:noFill/>
              </a:ln>
              <a:solidFill>
                <a:schemeClr val="tx1"/>
              </a:solidFill>
              <a:effectLst/>
              <a:latin typeface="Arial Black" pitchFamily="34" charset="0"/>
              <a:cs typeface="Arial" pitchFamily="34" charset="0"/>
            </a:endParaRPr>
          </a:p>
          <a:p>
            <a:pPr marL="457200" marR="0" lvl="1" indent="0" algn="just" defTabSz="914400" rtl="0" eaLnBrk="0" fontAlgn="base" latinLnBrk="0" hangingPunct="0">
              <a:lnSpc>
                <a:spcPct val="100000"/>
              </a:lnSpc>
              <a:spcBef>
                <a:spcPct val="0"/>
              </a:spcBef>
              <a:spcAft>
                <a:spcPct val="0"/>
              </a:spcAft>
              <a:buClrTx/>
              <a:buSzTx/>
              <a:buFontTx/>
              <a:buAutoNum type="arabicPeriod"/>
              <a:tabLst/>
            </a:pPr>
            <a:r>
              <a:rPr kumimoji="0" lang="es-ES" sz="2800" b="1"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Objetivo general.</a:t>
            </a:r>
            <a:endParaRPr kumimoji="0" lang="es-EC" sz="28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C" sz="2800" b="0"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Dar cumplimiento al Plan de Manejo Ambiental de la estación Científica Pedro Vicente Maldonado, en lo que se refiere a determinar el eventual impacto que las actividades de construcción, mantenimiento y operación de la estación científica pudieran estar ocasionando a la calidad del suelo circundante a la misma. </a:t>
            </a:r>
            <a:endParaRPr kumimoji="0" lang="es-EC" sz="28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82945" name="Rectangle 1"/>
          <p:cNvSpPr>
            <a:spLocks noChangeArrowheads="1"/>
          </p:cNvSpPr>
          <p:nvPr/>
        </p:nvSpPr>
        <p:spPr bwMode="auto">
          <a:xfrm>
            <a:off x="179512" y="1595021"/>
            <a:ext cx="8964488"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es-EC" sz="2400" b="1"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Objetivos específicos.</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C" sz="2400" b="0"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Determinar la calidad química del suelo en el área de influencia directa de la estación Científica Pedro Vicente Maldonado mediante la obtención y análisis de muestras tanto en lugares intervenidos cotidianamente y en uno distante en donde la intervención humana se considera mínima.</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C" sz="2400" b="0"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Comparar los resultados de laboratorio con las normas establecidas en la legislación ambiental ecuatoriana para esta clase de matriz ambiental.</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C" sz="2400" b="0"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Establecer el eventual impacto que las actividades, tanto de mantenimiento, construcción, operación y de realización de proyectos científicos pudieran estar ocasionando sobre la calidad del suelo.</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CuadroTexto"/>
          <p:cNvSpPr txBox="1"/>
          <p:nvPr/>
        </p:nvSpPr>
        <p:spPr>
          <a:xfrm>
            <a:off x="1979712" y="476672"/>
            <a:ext cx="4536504" cy="1200329"/>
          </a:xfrm>
          <a:prstGeom prst="rect">
            <a:avLst/>
          </a:prstGeom>
          <a:noFill/>
        </p:spPr>
        <p:txBody>
          <a:bodyPr wrap="square" rtlCol="0">
            <a:spAutoFit/>
          </a:bodyPr>
          <a:lstStyle/>
          <a:p>
            <a:pPr algn="ctr"/>
            <a:r>
              <a:rPr lang="es-EC" sz="2400" dirty="0" smtClean="0">
                <a:latin typeface="Arial Black" pitchFamily="34" charset="0"/>
              </a:rPr>
              <a:t>UBICACIÓN DE LAS ESTACIONES DE MUESTREO</a:t>
            </a:r>
            <a:endParaRPr lang="es-EC" sz="2400" dirty="0">
              <a:latin typeface="Arial Black" pitchFamily="34" charset="0"/>
            </a:endParaRPr>
          </a:p>
        </p:txBody>
      </p:sp>
      <p:sp>
        <p:nvSpPr>
          <p:cNvPr id="7" name="6 Rectángulo"/>
          <p:cNvSpPr/>
          <p:nvPr/>
        </p:nvSpPr>
        <p:spPr>
          <a:xfrm>
            <a:off x="0" y="1484784"/>
            <a:ext cx="8712968" cy="1200329"/>
          </a:xfrm>
          <a:prstGeom prst="rect">
            <a:avLst/>
          </a:prstGeom>
        </p:spPr>
        <p:txBody>
          <a:bodyPr wrap="square">
            <a:spAutoFit/>
          </a:bodyPr>
          <a:lstStyle/>
          <a:p>
            <a:pPr algn="just"/>
            <a:r>
              <a:rPr lang="es-ES" sz="2400" b="1" dirty="0" smtClean="0">
                <a:latin typeface="Arial Black" pitchFamily="34" charset="0"/>
              </a:rPr>
              <a:t>Alrededor del Módulo 3 (Módulo de generadores) y lugar de manejo y almacenamiento de hidrocarburos del petróleo</a:t>
            </a:r>
            <a:endParaRPr lang="es-EC" sz="2400" dirty="0">
              <a:latin typeface="Arial Black" pitchFamily="34" charset="0"/>
            </a:endParaRPr>
          </a:p>
        </p:txBody>
      </p:sp>
      <p:pic>
        <p:nvPicPr>
          <p:cNvPr id="8" name="7 Imagen"/>
          <p:cNvPicPr/>
          <p:nvPr/>
        </p:nvPicPr>
        <p:blipFill>
          <a:blip r:embed="rId6" cstate="print"/>
          <a:srcRect l="30784" t="19455" r="14807" b="15175"/>
          <a:stretch>
            <a:fillRect/>
          </a:stretch>
        </p:blipFill>
        <p:spPr bwMode="auto">
          <a:xfrm>
            <a:off x="0" y="2780928"/>
            <a:ext cx="4139952" cy="3744416"/>
          </a:xfrm>
          <a:prstGeom prst="rect">
            <a:avLst/>
          </a:prstGeom>
          <a:noFill/>
          <a:ln w="9525">
            <a:noFill/>
            <a:miter lim="800000"/>
            <a:headEnd/>
            <a:tailEnd/>
          </a:ln>
        </p:spPr>
      </p:pic>
      <p:pic>
        <p:nvPicPr>
          <p:cNvPr id="9" name="8 Imagen"/>
          <p:cNvPicPr/>
          <p:nvPr/>
        </p:nvPicPr>
        <p:blipFill>
          <a:blip r:embed="rId7" cstate="print"/>
          <a:srcRect l="30176" t="19455" r="14807" b="12840"/>
          <a:stretch>
            <a:fillRect/>
          </a:stretch>
        </p:blipFill>
        <p:spPr bwMode="auto">
          <a:xfrm>
            <a:off x="4427984" y="2780928"/>
            <a:ext cx="4716016" cy="3672408"/>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CuadroTexto"/>
          <p:cNvSpPr txBox="1"/>
          <p:nvPr/>
        </p:nvSpPr>
        <p:spPr>
          <a:xfrm>
            <a:off x="1763688" y="332656"/>
            <a:ext cx="5040560" cy="1200329"/>
          </a:xfrm>
          <a:prstGeom prst="rect">
            <a:avLst/>
          </a:prstGeom>
          <a:noFill/>
        </p:spPr>
        <p:txBody>
          <a:bodyPr wrap="square" rtlCol="0">
            <a:spAutoFit/>
          </a:bodyPr>
          <a:lstStyle/>
          <a:p>
            <a:pPr algn="ctr"/>
            <a:r>
              <a:rPr lang="es-EC" sz="2400" strike="sngStrike" dirty="0" smtClean="0">
                <a:latin typeface="Arial Black" pitchFamily="34" charset="0"/>
              </a:rPr>
              <a:t>2. </a:t>
            </a:r>
            <a:r>
              <a:rPr lang="es-EC" sz="2400" dirty="0" smtClean="0">
                <a:latin typeface="Arial Black" pitchFamily="34" charset="0"/>
              </a:rPr>
              <a:t>ALREDEDOR DE LOS MÓDULOS HABITACIONALES 2 Y 3</a:t>
            </a:r>
            <a:endParaRPr lang="es-EC" sz="2400" dirty="0">
              <a:latin typeface="Arial Black" pitchFamily="34" charset="0"/>
            </a:endParaRPr>
          </a:p>
        </p:txBody>
      </p:sp>
      <p:pic>
        <p:nvPicPr>
          <p:cNvPr id="7" name="6 Imagen"/>
          <p:cNvPicPr/>
          <p:nvPr/>
        </p:nvPicPr>
        <p:blipFill>
          <a:blip r:embed="rId6" cstate="print"/>
          <a:srcRect l="46579" t="19455" r="23885" b="18654"/>
          <a:stretch>
            <a:fillRect/>
          </a:stretch>
        </p:blipFill>
        <p:spPr bwMode="auto">
          <a:xfrm>
            <a:off x="1115616" y="1772816"/>
            <a:ext cx="6552728" cy="4608512"/>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8" name="7 Imagen"/>
          <p:cNvPicPr/>
          <p:nvPr/>
        </p:nvPicPr>
        <p:blipFill>
          <a:blip r:embed="rId6" cstate="print"/>
          <a:srcRect l="38485" t="28794" r="23126" b="24708"/>
          <a:stretch>
            <a:fillRect/>
          </a:stretch>
        </p:blipFill>
        <p:spPr bwMode="auto">
          <a:xfrm>
            <a:off x="1187624" y="1556792"/>
            <a:ext cx="7056784" cy="5301208"/>
          </a:xfrm>
          <a:prstGeom prst="rect">
            <a:avLst/>
          </a:prstGeom>
          <a:noFill/>
          <a:ln w="9525">
            <a:noFill/>
            <a:miter lim="800000"/>
            <a:headEnd/>
            <a:tailEnd/>
          </a:ln>
        </p:spPr>
      </p:pic>
      <p:sp>
        <p:nvSpPr>
          <p:cNvPr id="9" name="8 CuadroTexto"/>
          <p:cNvSpPr txBox="1"/>
          <p:nvPr/>
        </p:nvSpPr>
        <p:spPr>
          <a:xfrm>
            <a:off x="1835696" y="260648"/>
            <a:ext cx="4896544" cy="1384995"/>
          </a:xfrm>
          <a:prstGeom prst="rect">
            <a:avLst/>
          </a:prstGeom>
          <a:noFill/>
        </p:spPr>
        <p:txBody>
          <a:bodyPr wrap="square" rtlCol="0">
            <a:spAutoFit/>
          </a:bodyPr>
          <a:lstStyle/>
          <a:p>
            <a:pPr algn="ctr"/>
            <a:r>
              <a:rPr lang="es-EC" sz="2800" dirty="0" smtClean="0">
                <a:latin typeface="Arial Black" pitchFamily="34" charset="0"/>
              </a:rPr>
              <a:t>3. ALREDEDOR DEL MÓDULO DE LABORATORIOS</a:t>
            </a:r>
            <a:endParaRPr lang="es-EC" sz="28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6" name="5 Imagen" descr="F:\100_2844.JPG"/>
          <p:cNvPicPr/>
          <p:nvPr/>
        </p:nvPicPr>
        <p:blipFill>
          <a:blip r:embed="rId6" cstate="print"/>
          <a:srcRect/>
          <a:stretch>
            <a:fillRect/>
          </a:stretch>
        </p:blipFill>
        <p:spPr bwMode="auto">
          <a:xfrm>
            <a:off x="1043608" y="1628800"/>
            <a:ext cx="6912768" cy="5040560"/>
          </a:xfrm>
          <a:prstGeom prst="rect">
            <a:avLst/>
          </a:prstGeom>
          <a:noFill/>
          <a:ln w="9525">
            <a:noFill/>
            <a:miter lim="800000"/>
            <a:headEnd/>
            <a:tailEnd/>
          </a:ln>
        </p:spPr>
      </p:pic>
      <p:sp>
        <p:nvSpPr>
          <p:cNvPr id="7" name="6 CuadroTexto"/>
          <p:cNvSpPr txBox="1"/>
          <p:nvPr/>
        </p:nvSpPr>
        <p:spPr>
          <a:xfrm>
            <a:off x="1907704" y="188640"/>
            <a:ext cx="4680520" cy="1200329"/>
          </a:xfrm>
          <a:prstGeom prst="rect">
            <a:avLst/>
          </a:prstGeom>
          <a:noFill/>
        </p:spPr>
        <p:txBody>
          <a:bodyPr wrap="square" rtlCol="0">
            <a:spAutoFit/>
          </a:bodyPr>
          <a:lstStyle/>
          <a:p>
            <a:pPr algn="ctr"/>
            <a:r>
              <a:rPr lang="es-EC" sz="2400" dirty="0" smtClean="0">
                <a:latin typeface="Arial Black" pitchFamily="34" charset="0"/>
              </a:rPr>
              <a:t>4. A APROXIMADAMENTE 200 METROS DE LA ESTACIÓN</a:t>
            </a:r>
            <a:endParaRPr lang="es-EC" sz="24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CuadroTexto"/>
          <p:cNvSpPr txBox="1"/>
          <p:nvPr/>
        </p:nvSpPr>
        <p:spPr>
          <a:xfrm>
            <a:off x="1907704" y="188640"/>
            <a:ext cx="4608512" cy="1200329"/>
          </a:xfrm>
          <a:prstGeom prst="rect">
            <a:avLst/>
          </a:prstGeom>
          <a:noFill/>
        </p:spPr>
        <p:txBody>
          <a:bodyPr wrap="square" rtlCol="0">
            <a:spAutoFit/>
          </a:bodyPr>
          <a:lstStyle/>
          <a:p>
            <a:pPr algn="ctr"/>
            <a:r>
              <a:rPr lang="es-EC" sz="2400" dirty="0" smtClean="0">
                <a:latin typeface="Arial Black" pitchFamily="34" charset="0"/>
              </a:rPr>
              <a:t>5. JUNTO A LA SALIDA DEL DUCTO DE AGUAS RESIDUALES</a:t>
            </a:r>
            <a:endParaRPr lang="es-EC" sz="2400" dirty="0">
              <a:latin typeface="Arial Black" pitchFamily="34" charset="0"/>
            </a:endParaRPr>
          </a:p>
        </p:txBody>
      </p:sp>
      <p:pic>
        <p:nvPicPr>
          <p:cNvPr id="7" name="6 Imagen"/>
          <p:cNvPicPr/>
          <p:nvPr/>
        </p:nvPicPr>
        <p:blipFill>
          <a:blip r:embed="rId6" cstate="print"/>
          <a:srcRect l="29061" t="20320" r="16639" b="14391"/>
          <a:stretch>
            <a:fillRect/>
          </a:stretch>
        </p:blipFill>
        <p:spPr bwMode="auto">
          <a:xfrm>
            <a:off x="1043608" y="1556792"/>
            <a:ext cx="7004723" cy="5301208"/>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95233" name="Rectangle 1"/>
          <p:cNvSpPr>
            <a:spLocks noChangeArrowheads="1"/>
          </p:cNvSpPr>
          <p:nvPr/>
        </p:nvSpPr>
        <p:spPr bwMode="auto">
          <a:xfrm>
            <a:off x="179512" y="1556792"/>
            <a:ext cx="8964488"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Se obtuvo alrededor de 10 kilos de muestras en de cada lugar y luego de homogeneizarla y tamizarla se preparó una muestra compuesta para realizar en ella los análisis correspondientes, lo que se llevará a cabo en los laboratorios del Grupo Químico Marcos en Guayaquil.</a:t>
            </a:r>
            <a:endParaRPr kumimoji="0" lang="es-ES" sz="2000" b="0" i="0" u="none" strike="noStrike" cap="none" normalizeH="0" baseline="0" dirty="0" smtClean="0">
              <a:ln>
                <a:noFill/>
              </a:ln>
              <a:solidFill>
                <a:schemeClr val="tx1"/>
              </a:solidFill>
              <a:effectLst/>
              <a:latin typeface="Arial Black" pitchFamily="34" charset="0"/>
              <a:cs typeface="Arial" pitchFamily="34" charset="0"/>
            </a:endParaRPr>
          </a:p>
        </p:txBody>
      </p:sp>
      <p:pic>
        <p:nvPicPr>
          <p:cNvPr id="6" name="5 Imagen"/>
          <p:cNvPicPr/>
          <p:nvPr/>
        </p:nvPicPr>
        <p:blipFill>
          <a:blip r:embed="rId6" cstate="print"/>
          <a:srcRect l="29239" t="20428" r="16267" b="13424"/>
          <a:stretch>
            <a:fillRect/>
          </a:stretch>
        </p:blipFill>
        <p:spPr bwMode="auto">
          <a:xfrm>
            <a:off x="179512" y="3284984"/>
            <a:ext cx="4136534" cy="3168352"/>
          </a:xfrm>
          <a:prstGeom prst="rect">
            <a:avLst/>
          </a:prstGeom>
          <a:noFill/>
          <a:ln w="9525">
            <a:noFill/>
            <a:miter lim="800000"/>
            <a:headEnd/>
            <a:tailEnd/>
          </a:ln>
        </p:spPr>
      </p:pic>
      <p:pic>
        <p:nvPicPr>
          <p:cNvPr id="7" name="6 Imagen" descr="C:\Users\Manuel Valencia\Pictures\2011-02-08 xv expedicion a la antartida muestreo de suelo\Fotos xv expedicion a la antartida  001 (123).JPG"/>
          <p:cNvPicPr/>
          <p:nvPr/>
        </p:nvPicPr>
        <p:blipFill>
          <a:blip r:embed="rId7" cstate="print"/>
          <a:srcRect/>
          <a:stretch>
            <a:fillRect/>
          </a:stretch>
        </p:blipFill>
        <p:spPr bwMode="auto">
          <a:xfrm>
            <a:off x="4716016" y="3284984"/>
            <a:ext cx="3672408" cy="3024336"/>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94209" name="Rectangle 1"/>
          <p:cNvSpPr>
            <a:spLocks noChangeArrowheads="1"/>
          </p:cNvSpPr>
          <p:nvPr/>
        </p:nvSpPr>
        <p:spPr bwMode="auto">
          <a:xfrm>
            <a:off x="359024" y="1556792"/>
            <a:ext cx="8784976"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2400" b="1"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Parámetros a ser analizados­­ de acuerdo a </a:t>
            </a:r>
            <a:r>
              <a:rPr kumimoji="0" lang="es-ES" sz="2400" b="1" i="0" u="none" strike="noStrike" cap="none" normalizeH="0" baseline="0" dirty="0" err="1" smtClean="0">
                <a:ln>
                  <a:noFill/>
                </a:ln>
                <a:solidFill>
                  <a:schemeClr val="tx1"/>
                </a:solidFill>
                <a:effectLst/>
                <a:latin typeface="Arial Black" pitchFamily="34" charset="0"/>
                <a:ea typeface="Calibri" pitchFamily="34" charset="0"/>
                <a:cs typeface="Times New Roman" pitchFamily="18" charset="0"/>
              </a:rPr>
              <a:t>TULSMA</a:t>
            </a:r>
            <a:r>
              <a:rPr kumimoji="0" lang="es-ES" sz="2400" b="1"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 Libro VI, Anexo 2, tabla 2. Referente a Criterios de calidad de suelo.</a:t>
            </a:r>
            <a:endParaRPr kumimoji="0" lang="es-ES" sz="2400" b="0" i="0" u="none" strike="noStrike" cap="none" normalizeH="0" baseline="0" dirty="0" smtClean="0">
              <a:ln>
                <a:noFill/>
              </a:ln>
              <a:solidFill>
                <a:schemeClr val="tx1"/>
              </a:solidFill>
              <a:effectLst/>
              <a:latin typeface="Arial Black" pitchFamily="34" charset="0"/>
              <a:cs typeface="Arial" pitchFamily="34" charset="0"/>
            </a:endParaRPr>
          </a:p>
        </p:txBody>
      </p:sp>
      <p:sp>
        <p:nvSpPr>
          <p:cNvPr id="94210" name="Rectangle 2"/>
          <p:cNvSpPr>
            <a:spLocks noChangeArrowheads="1"/>
          </p:cNvSpPr>
          <p:nvPr/>
        </p:nvSpPr>
        <p:spPr bwMode="auto">
          <a:xfrm>
            <a:off x="467544" y="2975611"/>
            <a:ext cx="842493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2400" b="0"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Cobre, hierro, zinc, cromo hexavalente, cromo total, cadmio, mercurio, aluminio, plomo, vanadio, Hidrocarburos de petróleo,  pesticidas órgano clorados y órgano fosforados, hidrocarburos aromáticos </a:t>
            </a:r>
            <a:r>
              <a:rPr kumimoji="0" lang="es-ES" sz="2400" b="0" i="0" u="none" strike="noStrike" cap="none" normalizeH="0" baseline="0" dirty="0" err="1" smtClean="0">
                <a:ln>
                  <a:noFill/>
                </a:ln>
                <a:solidFill>
                  <a:schemeClr val="tx1"/>
                </a:solidFill>
                <a:effectLst/>
                <a:latin typeface="Arial Black" pitchFamily="34" charset="0"/>
                <a:ea typeface="Calibri" pitchFamily="34" charset="0"/>
                <a:cs typeface="Times New Roman" pitchFamily="18" charset="0"/>
              </a:rPr>
              <a:t>policíclicos</a:t>
            </a:r>
            <a:r>
              <a:rPr kumimoji="0" lang="es-ES" sz="2400" b="0" i="0" u="none" strike="noStrike" cap="none" normalizeH="0" baseline="0" dirty="0" smtClean="0">
                <a:ln>
                  <a:noFill/>
                </a:ln>
                <a:solidFill>
                  <a:schemeClr val="tx1"/>
                </a:solidFill>
                <a:effectLst/>
                <a:latin typeface="Arial Black" pitchFamily="34" charset="0"/>
                <a:ea typeface="Calibri" pitchFamily="34" charset="0"/>
                <a:cs typeface="Times New Roman" pitchFamily="18" charset="0"/>
              </a:rPr>
              <a:t>.</a:t>
            </a:r>
            <a:endParaRPr kumimoji="0" lang="es-ES" sz="24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65000"/>
            <a:lum/>
          </a:blip>
          <a:srcRect/>
          <a:stretch>
            <a:fillRect/>
          </a:stretch>
        </a:blipFill>
        <a:effectLst/>
      </p:bgPr>
    </p:bg>
    <p:spTree>
      <p:nvGrpSpPr>
        <p:cNvPr id="1" name=""/>
        <p:cNvGrpSpPr/>
        <p:nvPr/>
      </p:nvGrpSpPr>
      <p:grpSpPr>
        <a:xfrm>
          <a:off x="0" y="0"/>
          <a:ext cx="0" cy="0"/>
          <a:chOff x="0" y="0"/>
          <a:chExt cx="0" cy="0"/>
        </a:xfrm>
      </p:grpSpPr>
      <p:pic>
        <p:nvPicPr>
          <p:cNvPr id="4" name="3 Imagen"/>
          <p:cNvPicPr/>
          <p:nvPr/>
        </p:nvPicPr>
        <p:blipFill>
          <a:blip r:embed="rId4" cstate="print"/>
          <a:srcRect/>
          <a:stretch>
            <a:fillRect/>
          </a:stretch>
        </p:blipFill>
        <p:spPr bwMode="auto">
          <a:xfrm>
            <a:off x="971600" y="548680"/>
            <a:ext cx="1152128" cy="1224136"/>
          </a:xfrm>
          <a:prstGeom prst="rect">
            <a:avLst/>
          </a:prstGeom>
          <a:noFill/>
        </p:spPr>
      </p:pic>
      <p:pic>
        <p:nvPicPr>
          <p:cNvPr id="5" name="4 Imagen" descr="C:\Users\Manuel Valencia\Desktop\logo sambito horizontal.jpg"/>
          <p:cNvPicPr/>
          <p:nvPr/>
        </p:nvPicPr>
        <p:blipFill>
          <a:blip r:embed="rId5" cstate="print"/>
          <a:srcRect/>
          <a:stretch>
            <a:fillRect/>
          </a:stretch>
        </p:blipFill>
        <p:spPr bwMode="auto">
          <a:xfrm>
            <a:off x="6084168" y="620688"/>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6" cstate="print"/>
          <a:srcRect l="21554" t="27990" r="54231" b="62560"/>
          <a:stretch>
            <a:fillRect/>
          </a:stretch>
        </p:blipFill>
        <p:spPr bwMode="auto">
          <a:xfrm>
            <a:off x="5652120" y="1196752"/>
            <a:ext cx="2952328" cy="720080"/>
          </a:xfrm>
          <a:prstGeom prst="rect">
            <a:avLst/>
          </a:prstGeom>
          <a:noFill/>
          <a:ln w="9525">
            <a:noFill/>
            <a:miter lim="800000"/>
            <a:headEnd/>
            <a:tailEnd/>
          </a:ln>
        </p:spPr>
      </p:pic>
      <p:sp>
        <p:nvSpPr>
          <p:cNvPr id="8" name="7 Rectángulo"/>
          <p:cNvSpPr/>
          <p:nvPr/>
        </p:nvSpPr>
        <p:spPr>
          <a:xfrm>
            <a:off x="323528" y="3212976"/>
            <a:ext cx="8568952" cy="2246769"/>
          </a:xfrm>
          <a:prstGeom prst="rect">
            <a:avLst/>
          </a:prstGeom>
        </p:spPr>
        <p:txBody>
          <a:bodyPr wrap="square">
            <a:spAutoFit/>
          </a:bodyPr>
          <a:lstStyle/>
          <a:p>
            <a:pPr algn="just"/>
            <a:r>
              <a:rPr lang="es-EC" sz="2800" b="1" dirty="0" smtClean="0">
                <a:latin typeface="Arial Black" pitchFamily="34" charset="0"/>
              </a:rPr>
              <a:t>PERO.. </a:t>
            </a:r>
          </a:p>
          <a:p>
            <a:pPr algn="just"/>
            <a:r>
              <a:rPr lang="es-EC" sz="2800" b="1" dirty="0" smtClean="0">
                <a:latin typeface="Arial Black" pitchFamily="34" charset="0"/>
              </a:rPr>
              <a:t>¿ PORQUÉ REALIZAR UN ESTUDIO DE IMPACTO AMBIENTAL EN LA ANTÁRTIDA BAJO LAS LEYES Y NORMATIVAS AMBIENTALES ECUATORIANAS?.</a:t>
            </a:r>
            <a:endParaRPr lang="es-EC" sz="2800" b="1"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93185" name="Rectangle 1"/>
          <p:cNvSpPr>
            <a:spLocks noChangeArrowheads="1"/>
          </p:cNvSpPr>
          <p:nvPr/>
        </p:nvSpPr>
        <p:spPr bwMode="auto">
          <a:xfrm>
            <a:off x="395536" y="1412776"/>
            <a:ext cx="8568952"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C" sz="2400" b="1" i="0" u="none" strike="noStrike" cap="none" normalizeH="0" baseline="0" dirty="0" smtClean="0">
                <a:ln>
                  <a:noFill/>
                </a:ln>
                <a:solidFill>
                  <a:schemeClr val="tx1"/>
                </a:solidFill>
                <a:effectLst/>
                <a:latin typeface="Arial Black" pitchFamily="34" charset="0"/>
                <a:ea typeface="Calibri" pitchFamily="34" charset="0"/>
                <a:cs typeface="Calibri" pitchFamily="34" charset="0"/>
              </a:rPr>
              <a:t>INSTITUTO ANTARTICO ECUATORIANO</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400" b="1" i="0" u="none" strike="noStrike" cap="none" normalizeH="0" baseline="0" dirty="0" err="1" smtClean="0">
                <a:ln>
                  <a:noFill/>
                </a:ln>
                <a:solidFill>
                  <a:schemeClr val="tx1"/>
                </a:solidFill>
                <a:effectLst/>
                <a:latin typeface="Arial Black" pitchFamily="34" charset="0"/>
                <a:ea typeface="Calibri" pitchFamily="34" charset="0"/>
                <a:cs typeface="Calibri" pitchFamily="34" charset="0"/>
              </a:rPr>
              <a:t>SAMBITO</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4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ESTUDIO DE IMPACTO AMBIENTAL EX POST DE LA ESTACIÓN CIENTÍFICA ECUATORIANA PEDRO VICENTE MALDONADO</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4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IMPLEMENTACIÓN DEL PLAN DE MANEJO AMBIENTAL</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4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AUDITORÍA AMBIENTAL DE CUMPLIMIENTO</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4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VERANO AUSTRAL 2011</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4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ESTUDIO DE LAS CARACTERÍSTICAS FÍSICAS, QUÍMICAS Y MICROBIOLÓGICAS DE ENSENADA GUAYAQUIL</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ES" sz="24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INFORME DE AVANCE</a:t>
            </a:r>
            <a:endParaRPr kumimoji="0" lang="es-ES" sz="24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C"/>
          </a:p>
        </p:txBody>
      </p:sp>
      <p:sp>
        <p:nvSpPr>
          <p:cNvPr id="3" name="2 Marcador de contenido"/>
          <p:cNvSpPr>
            <a:spLocks noGrp="1"/>
          </p:cNvSpPr>
          <p:nvPr>
            <p:ph idx="1"/>
          </p:nvPr>
        </p:nvSpPr>
        <p:spPr/>
        <p:txBody>
          <a:bodyPr/>
          <a:lstStyle/>
          <a:p>
            <a:endParaRPr lang="es-EC"/>
          </a:p>
        </p:txBody>
      </p:sp>
      <p:pic>
        <p:nvPicPr>
          <p:cNvPr id="1026" name="Picture 2"/>
          <p:cNvPicPr>
            <a:picLocks noChangeAspect="1" noChangeArrowheads="1"/>
          </p:cNvPicPr>
          <p:nvPr/>
        </p:nvPicPr>
        <p:blipFill>
          <a:blip r:embed="rId3" cstate="print"/>
          <a:srcRect l="24215" t="25155" r="23220" b="10586"/>
          <a:stretch>
            <a:fillRect/>
          </a:stretch>
        </p:blipFill>
        <p:spPr bwMode="auto">
          <a:xfrm>
            <a:off x="0" y="0"/>
            <a:ext cx="9154038" cy="6994097"/>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92161" name="Rectangle 1"/>
          <p:cNvSpPr>
            <a:spLocks noChangeArrowheads="1"/>
          </p:cNvSpPr>
          <p:nvPr/>
        </p:nvSpPr>
        <p:spPr bwMode="auto">
          <a:xfrm>
            <a:off x="179512" y="2420888"/>
            <a:ext cx="8712968"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Cumplir con el Plan de Manejo Ambiental de la estación Científica ecuatoriana Pedro Vicente Maldonado, en lo que se refiere a determinar la calidad de las aguas de ensenada Guayaquil para el verano austral del  2011, a fin de establecer la eventual influencia que las actividades que se realizan durante la operación de la Estación, pudieran ocasionar sobre las mismas.</a:t>
            </a:r>
            <a:endParaRPr kumimoji="0" lang="es-ES" sz="2400" b="0" i="0" u="none" strike="noStrike" cap="none" normalizeH="0" baseline="0" dirty="0" smtClean="0">
              <a:ln>
                <a:noFill/>
              </a:ln>
              <a:solidFill>
                <a:schemeClr val="tx1"/>
              </a:solidFill>
              <a:effectLst/>
              <a:latin typeface="Arial Black" pitchFamily="34" charset="0"/>
              <a:cs typeface="Arial" pitchFamily="34" charset="0"/>
            </a:endParaRPr>
          </a:p>
        </p:txBody>
      </p:sp>
      <p:sp>
        <p:nvSpPr>
          <p:cNvPr id="6" name="5 CuadroTexto"/>
          <p:cNvSpPr txBox="1"/>
          <p:nvPr/>
        </p:nvSpPr>
        <p:spPr>
          <a:xfrm>
            <a:off x="2051720" y="476672"/>
            <a:ext cx="4536504" cy="461665"/>
          </a:xfrm>
          <a:prstGeom prst="rect">
            <a:avLst/>
          </a:prstGeom>
          <a:noFill/>
        </p:spPr>
        <p:txBody>
          <a:bodyPr wrap="square" rtlCol="0">
            <a:spAutoFit/>
          </a:bodyPr>
          <a:lstStyle/>
          <a:p>
            <a:pPr algn="ctr"/>
            <a:r>
              <a:rPr lang="es-EC" sz="2400" dirty="0" smtClean="0">
                <a:latin typeface="Arial Black" pitchFamily="34" charset="0"/>
              </a:rPr>
              <a:t>OBJETIVO GENERAL</a:t>
            </a:r>
            <a:endParaRPr lang="es-EC" sz="24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CuadroTexto"/>
          <p:cNvSpPr txBox="1"/>
          <p:nvPr/>
        </p:nvSpPr>
        <p:spPr>
          <a:xfrm>
            <a:off x="2123728" y="836712"/>
            <a:ext cx="4680520" cy="461665"/>
          </a:xfrm>
          <a:prstGeom prst="rect">
            <a:avLst/>
          </a:prstGeom>
          <a:noFill/>
        </p:spPr>
        <p:txBody>
          <a:bodyPr wrap="square" rtlCol="0">
            <a:spAutoFit/>
          </a:bodyPr>
          <a:lstStyle/>
          <a:p>
            <a:pPr algn="ctr"/>
            <a:r>
              <a:rPr lang="es-EC" sz="2400" dirty="0" smtClean="0">
                <a:latin typeface="Arial Black" pitchFamily="34" charset="0"/>
              </a:rPr>
              <a:t>OBJETIVOS ESPECÍFICOS</a:t>
            </a:r>
            <a:endParaRPr lang="es-EC" sz="2400" dirty="0">
              <a:latin typeface="Arial Black" pitchFamily="34" charset="0"/>
            </a:endParaRPr>
          </a:p>
        </p:txBody>
      </p:sp>
      <p:sp>
        <p:nvSpPr>
          <p:cNvPr id="91137" name="Rectangle 1"/>
          <p:cNvSpPr>
            <a:spLocks noChangeArrowheads="1"/>
          </p:cNvSpPr>
          <p:nvPr/>
        </p:nvSpPr>
        <p:spPr bwMode="auto">
          <a:xfrm>
            <a:off x="0" y="1534432"/>
            <a:ext cx="9144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Obtener  muestras de agua superficial en el ámbito de ensenada Guayaquil.</a:t>
            </a:r>
            <a:endParaRPr kumimoji="0" lang="es-EC" sz="28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Realizar análisis de parámetros físicos, químicos y microbiológicos de las aguas de ensenada Guayaquil durante el verano 2011.</a:t>
            </a:r>
            <a:endParaRPr kumimoji="0" lang="es-EC" sz="28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Comparar los resultados obtenidos con la normativa ambiental ecuatoriana en lo que se refiere a protección e flora y fauna marinas.</a:t>
            </a:r>
            <a:endParaRPr kumimoji="0" lang="es-EC" sz="28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EC" sz="28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6" name="Picture 2"/>
          <p:cNvPicPr>
            <a:picLocks noChangeAspect="1" noChangeArrowheads="1"/>
          </p:cNvPicPr>
          <p:nvPr/>
        </p:nvPicPr>
        <p:blipFill>
          <a:blip r:embed="rId6" cstate="print"/>
          <a:srcRect/>
          <a:stretch>
            <a:fillRect/>
          </a:stretch>
        </p:blipFill>
        <p:spPr bwMode="auto">
          <a:xfrm>
            <a:off x="755576" y="1628800"/>
            <a:ext cx="7729427" cy="5013176"/>
          </a:xfrm>
          <a:prstGeom prst="rect">
            <a:avLst/>
          </a:prstGeom>
          <a:noFill/>
          <a:ln w="9525">
            <a:noFill/>
            <a:miter lim="800000"/>
            <a:headEnd/>
            <a:tailEnd/>
          </a:ln>
          <a:effectLst/>
        </p:spPr>
      </p:pic>
      <p:sp>
        <p:nvSpPr>
          <p:cNvPr id="7" name="6 CuadroTexto"/>
          <p:cNvSpPr txBox="1"/>
          <p:nvPr/>
        </p:nvSpPr>
        <p:spPr>
          <a:xfrm>
            <a:off x="1907704" y="260648"/>
            <a:ext cx="4680520" cy="1015663"/>
          </a:xfrm>
          <a:prstGeom prst="rect">
            <a:avLst/>
          </a:prstGeom>
          <a:noFill/>
        </p:spPr>
        <p:txBody>
          <a:bodyPr wrap="square" rtlCol="0">
            <a:spAutoFit/>
          </a:bodyPr>
          <a:lstStyle/>
          <a:p>
            <a:pPr algn="ctr"/>
            <a:r>
              <a:rPr lang="es-EC" sz="2000" b="1" dirty="0" smtClean="0">
                <a:latin typeface="Arial Black" pitchFamily="34" charset="0"/>
              </a:rPr>
              <a:t>UBICACIÓN DE ESTACIONES DE MUESTREO EN ENSENADA GUAYAQUIL</a:t>
            </a:r>
            <a:endParaRPr lang="es-EC" sz="2000" b="1"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Rectángulo"/>
          <p:cNvSpPr/>
          <p:nvPr/>
        </p:nvSpPr>
        <p:spPr>
          <a:xfrm>
            <a:off x="1979712" y="260648"/>
            <a:ext cx="4572000" cy="1015663"/>
          </a:xfrm>
          <a:prstGeom prst="rect">
            <a:avLst/>
          </a:prstGeom>
        </p:spPr>
        <p:txBody>
          <a:bodyPr>
            <a:spAutoFit/>
          </a:bodyPr>
          <a:lstStyle/>
          <a:p>
            <a:pPr algn="ctr"/>
            <a:r>
              <a:rPr lang="es-EC" sz="2000" b="1" dirty="0" smtClean="0">
                <a:latin typeface="Arial Black" pitchFamily="34" charset="0"/>
              </a:rPr>
              <a:t>UBICACIÓN DE ESTACIONES DE MUESTREO EN ENSENADA GUAYAQUIL</a:t>
            </a:r>
            <a:endParaRPr lang="es-EC" sz="2000" b="1" dirty="0">
              <a:latin typeface="Arial Black" pitchFamily="34" charset="0"/>
            </a:endParaRPr>
          </a:p>
        </p:txBody>
      </p:sp>
      <p:pic>
        <p:nvPicPr>
          <p:cNvPr id="7" name="Picture 1"/>
          <p:cNvPicPr>
            <a:picLocks noChangeAspect="1" noChangeArrowheads="1"/>
          </p:cNvPicPr>
          <p:nvPr/>
        </p:nvPicPr>
        <p:blipFill>
          <a:blip r:embed="rId6" cstate="print"/>
          <a:srcRect/>
          <a:stretch>
            <a:fillRect/>
          </a:stretch>
        </p:blipFill>
        <p:spPr bwMode="auto">
          <a:xfrm>
            <a:off x="642910" y="1629377"/>
            <a:ext cx="7601498" cy="5138341"/>
          </a:xfrm>
          <a:prstGeom prst="rect">
            <a:avLst/>
          </a:prstGeom>
          <a:noFill/>
          <a:ln w="9525">
            <a:noFill/>
            <a:miter lim="800000"/>
            <a:headEnd/>
            <a:tailEnd/>
          </a:ln>
          <a:effectLst/>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Rectángulo"/>
          <p:cNvSpPr/>
          <p:nvPr/>
        </p:nvSpPr>
        <p:spPr>
          <a:xfrm>
            <a:off x="1979712" y="404664"/>
            <a:ext cx="4572000" cy="1015663"/>
          </a:xfrm>
          <a:prstGeom prst="rect">
            <a:avLst/>
          </a:prstGeom>
        </p:spPr>
        <p:txBody>
          <a:bodyPr>
            <a:spAutoFit/>
          </a:bodyPr>
          <a:lstStyle/>
          <a:p>
            <a:pPr algn="ctr"/>
            <a:r>
              <a:rPr lang="es-EC" sz="2000" b="1" dirty="0" smtClean="0">
                <a:latin typeface="Arial Black" pitchFamily="34" charset="0"/>
              </a:rPr>
              <a:t>UBICACIÓN DE ESTACIONES DE MUESTREO EN ENSENADA GUAYAQUIL</a:t>
            </a:r>
            <a:endParaRPr lang="es-EC" sz="2000" b="1" dirty="0">
              <a:latin typeface="Arial Black" pitchFamily="34" charset="0"/>
            </a:endParaRPr>
          </a:p>
        </p:txBody>
      </p:sp>
      <p:pic>
        <p:nvPicPr>
          <p:cNvPr id="7" name="Picture 1"/>
          <p:cNvPicPr>
            <a:picLocks noChangeAspect="1" noChangeArrowheads="1"/>
          </p:cNvPicPr>
          <p:nvPr/>
        </p:nvPicPr>
        <p:blipFill>
          <a:blip r:embed="rId6" cstate="print"/>
          <a:srcRect/>
          <a:stretch>
            <a:fillRect/>
          </a:stretch>
        </p:blipFill>
        <p:spPr bwMode="auto">
          <a:xfrm>
            <a:off x="683568" y="1715799"/>
            <a:ext cx="7599217" cy="5142201"/>
          </a:xfrm>
          <a:prstGeom prst="rect">
            <a:avLst/>
          </a:prstGeom>
          <a:noFill/>
          <a:ln w="9525">
            <a:noFill/>
            <a:miter lim="800000"/>
            <a:headEnd/>
            <a:tailEnd/>
          </a:ln>
          <a:effectLst/>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8" name="7 CuadroTexto"/>
          <p:cNvSpPr txBox="1"/>
          <p:nvPr/>
        </p:nvSpPr>
        <p:spPr>
          <a:xfrm>
            <a:off x="1835696" y="332656"/>
            <a:ext cx="4752528" cy="830997"/>
          </a:xfrm>
          <a:prstGeom prst="rect">
            <a:avLst/>
          </a:prstGeom>
          <a:noFill/>
        </p:spPr>
        <p:txBody>
          <a:bodyPr wrap="square" rtlCol="0">
            <a:spAutoFit/>
          </a:bodyPr>
          <a:lstStyle/>
          <a:p>
            <a:pPr algn="ctr"/>
            <a:r>
              <a:rPr lang="es-EC" sz="2400" dirty="0" err="1" smtClean="0">
                <a:latin typeface="Arial Black" pitchFamily="34" charset="0"/>
              </a:rPr>
              <a:t>METODOLOGIA</a:t>
            </a:r>
            <a:r>
              <a:rPr lang="es-EC" sz="2400" dirty="0" smtClean="0">
                <a:latin typeface="Arial Black" pitchFamily="34" charset="0"/>
              </a:rPr>
              <a:t> DE MUESTREO</a:t>
            </a:r>
            <a:endParaRPr lang="es-EC" sz="2400" dirty="0">
              <a:latin typeface="Arial Black" pitchFamily="34" charset="0"/>
            </a:endParaRPr>
          </a:p>
        </p:txBody>
      </p:sp>
      <p:sp>
        <p:nvSpPr>
          <p:cNvPr id="28673" name="Rectangle 1"/>
          <p:cNvSpPr>
            <a:spLocks noChangeArrowheads="1"/>
          </p:cNvSpPr>
          <p:nvPr/>
        </p:nvSpPr>
        <p:spPr bwMode="auto">
          <a:xfrm>
            <a:off x="251520" y="1772816"/>
            <a:ext cx="864096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C"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A bordo de un bote tipo </a:t>
            </a:r>
            <a:r>
              <a:rPr kumimoji="0" lang="es-EC" sz="2800" b="0"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ZODIAC</a:t>
            </a:r>
            <a:r>
              <a:rPr kumimoji="0" lang="es-EC"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y con la participación del Sr. </a:t>
            </a:r>
            <a:r>
              <a:rPr kumimoji="0" lang="es-EC" sz="2800" b="0"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TNNV</a:t>
            </a:r>
            <a:r>
              <a:rPr kumimoji="0" lang="es-EC"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Santiago Coral, del Sr. Sargento Primero </a:t>
            </a:r>
            <a:r>
              <a:rPr kumimoji="0" lang="es-EC" sz="2800" b="0"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Edson</a:t>
            </a:r>
            <a:r>
              <a:rPr kumimoji="0" lang="es-EC"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Cabrera, y de los científicos Dr. Manuel Valencia, de </a:t>
            </a:r>
            <a:r>
              <a:rPr kumimoji="0" lang="es-EC" sz="2800" b="0"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SAMBITO</a:t>
            </a:r>
            <a:r>
              <a:rPr kumimoji="0" lang="es-EC"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Q-F. Fernando Marcos, del Grupo Químico  Marcos, del Dr. Luis Burgos del </a:t>
            </a:r>
            <a:r>
              <a:rPr kumimoji="0" lang="es-EC" sz="2800" b="0"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INOCAR</a:t>
            </a:r>
            <a:r>
              <a:rPr kumimoji="0" lang="es-EC"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y del Cabo Primero   Hugo  </a:t>
            </a:r>
            <a:r>
              <a:rPr kumimoji="0" lang="es-EC" sz="2800" b="0"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Campi</a:t>
            </a:r>
            <a:r>
              <a:rPr kumimoji="0" lang="es-EC"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se obtuvo muestras en Ensenada Guayaquil.</a:t>
            </a:r>
            <a:endParaRPr kumimoji="0" lang="es-EC" sz="28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2" name="Picture 2" descr="F:\Fotos muestreo E, Guayaquil\100_3075.JPG"/>
          <p:cNvPicPr>
            <a:picLocks noChangeAspect="1" noChangeArrowheads="1"/>
          </p:cNvPicPr>
          <p:nvPr/>
        </p:nvPicPr>
        <p:blipFill>
          <a:blip r:embed="rId6" cstate="print"/>
          <a:srcRect/>
          <a:stretch>
            <a:fillRect/>
          </a:stretch>
        </p:blipFill>
        <p:spPr bwMode="auto">
          <a:xfrm>
            <a:off x="323528" y="1628800"/>
            <a:ext cx="3600400" cy="2448272"/>
          </a:xfrm>
          <a:prstGeom prst="rect">
            <a:avLst/>
          </a:prstGeom>
          <a:noFill/>
        </p:spPr>
      </p:pic>
      <p:sp>
        <p:nvSpPr>
          <p:cNvPr id="6" name="5 CuadroTexto"/>
          <p:cNvSpPr txBox="1"/>
          <p:nvPr/>
        </p:nvSpPr>
        <p:spPr>
          <a:xfrm>
            <a:off x="1979712" y="260648"/>
            <a:ext cx="4608512" cy="707886"/>
          </a:xfrm>
          <a:prstGeom prst="rect">
            <a:avLst/>
          </a:prstGeom>
          <a:noFill/>
        </p:spPr>
        <p:txBody>
          <a:bodyPr wrap="square" rtlCol="0">
            <a:spAutoFit/>
          </a:bodyPr>
          <a:lstStyle/>
          <a:p>
            <a:pPr algn="ctr"/>
            <a:r>
              <a:rPr lang="es-EC" sz="2000" dirty="0" smtClean="0">
                <a:latin typeface="Arial Black" pitchFamily="34" charset="0"/>
              </a:rPr>
              <a:t>MUESTREO ENSENADA GUAYAQUIL</a:t>
            </a:r>
            <a:endParaRPr lang="es-EC" sz="2000" dirty="0">
              <a:latin typeface="Arial Black" pitchFamily="34" charset="0"/>
            </a:endParaRPr>
          </a:p>
        </p:txBody>
      </p:sp>
      <p:pic>
        <p:nvPicPr>
          <p:cNvPr id="1027" name="Picture 3" descr="F:\Fotos muestreo E, Guayaquil\100_3081.JPG"/>
          <p:cNvPicPr>
            <a:picLocks noChangeAspect="1" noChangeArrowheads="1"/>
          </p:cNvPicPr>
          <p:nvPr/>
        </p:nvPicPr>
        <p:blipFill>
          <a:blip r:embed="rId7" cstate="print"/>
          <a:srcRect/>
          <a:stretch>
            <a:fillRect/>
          </a:stretch>
        </p:blipFill>
        <p:spPr bwMode="auto">
          <a:xfrm>
            <a:off x="4788024" y="1628800"/>
            <a:ext cx="3672408" cy="2415158"/>
          </a:xfrm>
          <a:prstGeom prst="rect">
            <a:avLst/>
          </a:prstGeom>
          <a:noFill/>
        </p:spPr>
      </p:pic>
      <p:pic>
        <p:nvPicPr>
          <p:cNvPr id="1028" name="Picture 4" descr="F:\Fotos muestreo E, Guayaquil\100_3083.JPG"/>
          <p:cNvPicPr>
            <a:picLocks noChangeAspect="1" noChangeArrowheads="1"/>
          </p:cNvPicPr>
          <p:nvPr/>
        </p:nvPicPr>
        <p:blipFill>
          <a:blip r:embed="rId8" cstate="print"/>
          <a:srcRect/>
          <a:stretch>
            <a:fillRect/>
          </a:stretch>
        </p:blipFill>
        <p:spPr bwMode="auto">
          <a:xfrm>
            <a:off x="2771800" y="4005064"/>
            <a:ext cx="3456384" cy="2592288"/>
          </a:xfrm>
          <a:prstGeom prst="rect">
            <a:avLst/>
          </a:prstGeom>
          <a:noFill/>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27649" name="Rectangle 1"/>
          <p:cNvSpPr>
            <a:spLocks noChangeArrowheads="1"/>
          </p:cNvSpPr>
          <p:nvPr/>
        </p:nvSpPr>
        <p:spPr bwMode="auto">
          <a:xfrm>
            <a:off x="251520" y="630848"/>
            <a:ext cx="8640960" cy="52014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Char char="•"/>
              <a:tabLst/>
            </a:pPr>
            <a:r>
              <a:rPr kumimoji="0" lang="es-EC" sz="28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PARÁMETROS </a:t>
            </a:r>
            <a:r>
              <a:rPr kumimoji="0" lang="es-EC" sz="24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ANALIZADOS.</a:t>
            </a:r>
          </a:p>
          <a:p>
            <a:pPr marL="0" marR="0" lvl="0" indent="0" algn="ctr" defTabSz="914400" rtl="0" eaLnBrk="1" fontAlgn="base" latinLnBrk="0" hangingPunct="1">
              <a:lnSpc>
                <a:spcPct val="100000"/>
              </a:lnSpc>
              <a:spcBef>
                <a:spcPct val="0"/>
              </a:spcBef>
              <a:spcAft>
                <a:spcPct val="0"/>
              </a:spcAft>
              <a:buClrTx/>
              <a:buSzTx/>
              <a:buFontTx/>
              <a:buChar char="•"/>
              <a:tabLst/>
            </a:pP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457200" marR="0" lvl="1" indent="0" algn="l" defTabSz="914400" rtl="0" eaLnBrk="0" fontAlgn="base" latinLnBrk="0" hangingPunct="0">
              <a:lnSpc>
                <a:spcPct val="100000"/>
              </a:lnSpc>
              <a:spcBef>
                <a:spcPct val="0"/>
              </a:spcBef>
              <a:spcAft>
                <a:spcPct val="0"/>
              </a:spcAft>
              <a:buClrTx/>
              <a:buSzTx/>
              <a:buFontTx/>
              <a:buAutoNum type="arabicPeriod"/>
              <a:tabLst/>
            </a:pPr>
            <a:r>
              <a:rPr kumimoji="0" lang="es-EC" sz="28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In – Situ:</a:t>
            </a:r>
            <a:r>
              <a:rPr kumimoji="0" lang="es-EC"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pH, temperatura, salinidad, conductividad, T.D.S., </a:t>
            </a:r>
            <a:endParaRPr kumimoji="0" lang="es-EC" sz="2800" b="0" i="0" u="none" strike="noStrike" cap="none" normalizeH="0" baseline="0" dirty="0" smtClean="0">
              <a:ln>
                <a:noFill/>
              </a:ln>
              <a:solidFill>
                <a:schemeClr val="tx1"/>
              </a:solidFill>
              <a:effectLst/>
              <a:latin typeface="Arial Black" pitchFamily="34" charset="0"/>
              <a:cs typeface="Arial" pitchFamily="34" charset="0"/>
            </a:endParaRPr>
          </a:p>
          <a:p>
            <a:pPr marL="457200" marR="0" lvl="1" indent="0" algn="l" defTabSz="914400" rtl="0" eaLnBrk="0" fontAlgn="base" latinLnBrk="0" hangingPunct="0">
              <a:lnSpc>
                <a:spcPct val="100000"/>
              </a:lnSpc>
              <a:spcBef>
                <a:spcPct val="0"/>
              </a:spcBef>
              <a:spcAft>
                <a:spcPct val="0"/>
              </a:spcAft>
              <a:buClrTx/>
              <a:buSzTx/>
              <a:buFontTx/>
              <a:buAutoNum type="arabicPeriod"/>
              <a:tabLst/>
            </a:pPr>
            <a:r>
              <a:rPr kumimoji="0" lang="es-EC" sz="28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En laboratorio en </a:t>
            </a:r>
            <a:r>
              <a:rPr kumimoji="0" lang="es-EC" sz="2800" b="1"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PEVIMA</a:t>
            </a:r>
            <a:r>
              <a:rPr kumimoji="0" lang="es-EC" sz="28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a:t>
            </a:r>
            <a:r>
              <a:rPr kumimoji="0" lang="es-EC"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D.B.O., D.Q.O. nitrito, fosfato, </a:t>
            </a:r>
            <a:r>
              <a:rPr kumimoji="0" lang="es-EC" sz="2800" b="0"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coliformes</a:t>
            </a:r>
            <a:r>
              <a:rPr kumimoji="0" lang="es-EC"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totales, </a:t>
            </a:r>
            <a:r>
              <a:rPr kumimoji="0" lang="es-EC" sz="2800" b="0"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coliformes</a:t>
            </a:r>
            <a:r>
              <a:rPr kumimoji="0" lang="es-EC"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fecales.</a:t>
            </a:r>
            <a:endParaRPr kumimoji="0" lang="es-EC" sz="2800" b="0" i="0" u="none" strike="noStrike" cap="none" normalizeH="0" baseline="0" dirty="0" smtClean="0">
              <a:ln>
                <a:noFill/>
              </a:ln>
              <a:solidFill>
                <a:schemeClr val="tx1"/>
              </a:solidFill>
              <a:effectLst/>
              <a:latin typeface="Arial Black" pitchFamily="34" charset="0"/>
              <a:cs typeface="Arial" pitchFamily="34" charset="0"/>
            </a:endParaRPr>
          </a:p>
          <a:p>
            <a:pPr marL="457200" marR="0" lvl="1" indent="0" algn="l" defTabSz="914400" rtl="0" eaLnBrk="0" fontAlgn="base" latinLnBrk="0" hangingPunct="0">
              <a:lnSpc>
                <a:spcPct val="100000"/>
              </a:lnSpc>
              <a:spcBef>
                <a:spcPct val="0"/>
              </a:spcBef>
              <a:spcAft>
                <a:spcPct val="0"/>
              </a:spcAft>
              <a:buClrTx/>
              <a:buSzTx/>
              <a:buFontTx/>
              <a:buAutoNum type="arabicPeriod"/>
              <a:tabLst/>
            </a:pPr>
            <a:r>
              <a:rPr kumimoji="0" lang="es-EC" sz="2800" b="1"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En Laboratorio G.Q.M. en Guayaquil:</a:t>
            </a:r>
            <a:r>
              <a:rPr kumimoji="0" lang="es-EC"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Sólidos suspendidos, metales pesados, pesticidas órgano clorados y órgano fosforados.</a:t>
            </a:r>
            <a:endParaRPr kumimoji="0" lang="es-EC" sz="28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C" sz="28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971600" y="548680"/>
            <a:ext cx="1152128" cy="122413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084168" y="620688"/>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5652120" y="1196752"/>
            <a:ext cx="2952328" cy="720080"/>
          </a:xfrm>
          <a:prstGeom prst="rect">
            <a:avLst/>
          </a:prstGeom>
          <a:noFill/>
          <a:ln w="9525">
            <a:noFill/>
            <a:miter lim="800000"/>
            <a:headEnd/>
            <a:tailEnd/>
          </a:ln>
        </p:spPr>
      </p:pic>
      <p:sp>
        <p:nvSpPr>
          <p:cNvPr id="36865" name="Rectangle 1"/>
          <p:cNvSpPr>
            <a:spLocks noChangeArrowheads="1"/>
          </p:cNvSpPr>
          <p:nvPr/>
        </p:nvSpPr>
        <p:spPr bwMode="auto">
          <a:xfrm>
            <a:off x="395536" y="2204864"/>
            <a:ext cx="8208912"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28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El Protocolo del Tratado Antártico sobre Protección del Medio Ambiente, en lo que se refiere a la Evaluación de Impacto sobre el Medio Ambiente, en el Artículo 1, </a:t>
            </a:r>
            <a:r>
              <a:rPr kumimoji="0" lang="es-ES"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a:t>
            </a:r>
            <a:r>
              <a:rPr kumimoji="0" lang="es-ES" sz="28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Que el Impacto Ambiental tendrá que ser considerado de acuerdo con los procedimientos nacionales apropiados</a:t>
            </a:r>
            <a:r>
              <a:rPr kumimoji="0" lang="es-ES" sz="28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a:t>
            </a:r>
            <a:r>
              <a:rPr kumimoji="0" lang="es-ES" sz="28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a:t>
            </a:r>
            <a:endParaRPr kumimoji="0" lang="es-EC"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EC"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CuadroTexto"/>
          <p:cNvSpPr txBox="1"/>
          <p:nvPr/>
        </p:nvSpPr>
        <p:spPr>
          <a:xfrm>
            <a:off x="1835696" y="332656"/>
            <a:ext cx="4896544" cy="1384995"/>
          </a:xfrm>
          <a:prstGeom prst="rect">
            <a:avLst/>
          </a:prstGeom>
          <a:noFill/>
        </p:spPr>
        <p:txBody>
          <a:bodyPr wrap="square" rtlCol="0">
            <a:spAutoFit/>
          </a:bodyPr>
          <a:lstStyle/>
          <a:p>
            <a:pPr algn="ctr"/>
            <a:r>
              <a:rPr lang="es-EC" sz="2800" dirty="0" smtClean="0">
                <a:latin typeface="Arial Black" pitchFamily="34" charset="0"/>
              </a:rPr>
              <a:t>EVALUACIÓN DE RESULTADOS</a:t>
            </a:r>
          </a:p>
          <a:p>
            <a:pPr algn="ctr"/>
            <a:r>
              <a:rPr lang="es-EC" sz="2800" dirty="0" smtClean="0">
                <a:latin typeface="Arial Black" pitchFamily="34" charset="0"/>
              </a:rPr>
              <a:t>TEMPERATURA</a:t>
            </a:r>
            <a:endParaRPr lang="es-EC" sz="2800" dirty="0">
              <a:latin typeface="Arial Black" pitchFamily="34" charset="0"/>
            </a:endParaRPr>
          </a:p>
        </p:txBody>
      </p:sp>
      <p:pic>
        <p:nvPicPr>
          <p:cNvPr id="26625" name="Picture 1"/>
          <p:cNvPicPr>
            <a:picLocks noChangeAspect="1" noChangeArrowheads="1"/>
          </p:cNvPicPr>
          <p:nvPr/>
        </p:nvPicPr>
        <p:blipFill>
          <a:blip r:embed="rId6" cstate="print"/>
          <a:srcRect l="19191" t="34605" r="17023" b="17595"/>
          <a:stretch>
            <a:fillRect/>
          </a:stretch>
        </p:blipFill>
        <p:spPr bwMode="auto">
          <a:xfrm>
            <a:off x="539552" y="1988840"/>
            <a:ext cx="8148600" cy="3816424"/>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CuadroTexto"/>
          <p:cNvSpPr txBox="1"/>
          <p:nvPr/>
        </p:nvSpPr>
        <p:spPr>
          <a:xfrm>
            <a:off x="2987824" y="548680"/>
            <a:ext cx="2448272" cy="646331"/>
          </a:xfrm>
          <a:prstGeom prst="rect">
            <a:avLst/>
          </a:prstGeom>
          <a:noFill/>
        </p:spPr>
        <p:txBody>
          <a:bodyPr wrap="square" rtlCol="0">
            <a:spAutoFit/>
          </a:bodyPr>
          <a:lstStyle/>
          <a:p>
            <a:pPr algn="ctr"/>
            <a:r>
              <a:rPr lang="es-EC" sz="3600" dirty="0" smtClean="0">
                <a:latin typeface="Arial Black" pitchFamily="34" charset="0"/>
              </a:rPr>
              <a:t>pH</a:t>
            </a:r>
            <a:endParaRPr lang="es-EC" sz="3600" dirty="0">
              <a:latin typeface="Arial Black" pitchFamily="34" charset="0"/>
            </a:endParaRPr>
          </a:p>
        </p:txBody>
      </p:sp>
      <p:pic>
        <p:nvPicPr>
          <p:cNvPr id="25601" name="Picture 1"/>
          <p:cNvPicPr>
            <a:picLocks noChangeAspect="1" noChangeArrowheads="1"/>
          </p:cNvPicPr>
          <p:nvPr/>
        </p:nvPicPr>
        <p:blipFill>
          <a:blip r:embed="rId6" cstate="print"/>
          <a:srcRect l="16828" t="24210" r="12298" b="22871"/>
          <a:stretch>
            <a:fillRect/>
          </a:stretch>
        </p:blipFill>
        <p:spPr bwMode="auto">
          <a:xfrm>
            <a:off x="348737" y="2204864"/>
            <a:ext cx="8795263" cy="4104456"/>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CuadroTexto"/>
          <p:cNvSpPr txBox="1"/>
          <p:nvPr/>
        </p:nvSpPr>
        <p:spPr>
          <a:xfrm>
            <a:off x="2411760" y="548680"/>
            <a:ext cx="4032448" cy="461665"/>
          </a:xfrm>
          <a:prstGeom prst="rect">
            <a:avLst/>
          </a:prstGeom>
          <a:noFill/>
        </p:spPr>
        <p:txBody>
          <a:bodyPr wrap="square" rtlCol="0">
            <a:spAutoFit/>
          </a:bodyPr>
          <a:lstStyle/>
          <a:p>
            <a:pPr algn="ctr"/>
            <a:r>
              <a:rPr lang="es-EC" sz="2400" b="1" dirty="0" smtClean="0">
                <a:latin typeface="Arial Black" pitchFamily="34" charset="0"/>
              </a:rPr>
              <a:t>OXÍGENO DISUELTO</a:t>
            </a:r>
            <a:endParaRPr lang="es-EC" sz="2400" b="1" dirty="0">
              <a:latin typeface="Arial Black" pitchFamily="34" charset="0"/>
            </a:endParaRPr>
          </a:p>
        </p:txBody>
      </p:sp>
      <p:pic>
        <p:nvPicPr>
          <p:cNvPr id="2050" name="Picture 2"/>
          <p:cNvPicPr>
            <a:picLocks noChangeAspect="1" noChangeArrowheads="1"/>
          </p:cNvPicPr>
          <p:nvPr/>
        </p:nvPicPr>
        <p:blipFill>
          <a:blip r:embed="rId6" cstate="print"/>
          <a:srcRect l="11513" t="24210" r="17023" b="15311"/>
          <a:stretch>
            <a:fillRect/>
          </a:stretch>
        </p:blipFill>
        <p:spPr bwMode="auto">
          <a:xfrm>
            <a:off x="0" y="1711789"/>
            <a:ext cx="9144000" cy="4836495"/>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CuadroTexto"/>
          <p:cNvSpPr txBox="1"/>
          <p:nvPr/>
        </p:nvSpPr>
        <p:spPr>
          <a:xfrm>
            <a:off x="2051720" y="476672"/>
            <a:ext cx="4464496" cy="830997"/>
          </a:xfrm>
          <a:prstGeom prst="rect">
            <a:avLst/>
          </a:prstGeom>
          <a:noFill/>
        </p:spPr>
        <p:txBody>
          <a:bodyPr wrap="square" rtlCol="0">
            <a:spAutoFit/>
          </a:bodyPr>
          <a:lstStyle/>
          <a:p>
            <a:pPr algn="ctr"/>
            <a:r>
              <a:rPr lang="es-EC" sz="2400" b="1" dirty="0" smtClean="0">
                <a:latin typeface="Arial Black" pitchFamily="34" charset="0"/>
              </a:rPr>
              <a:t>DEMANDA QUÍMICA DE OXÍGENO</a:t>
            </a:r>
            <a:endParaRPr lang="es-EC" sz="2400" b="1" dirty="0">
              <a:latin typeface="Arial Black" pitchFamily="34" charset="0"/>
            </a:endParaRPr>
          </a:p>
        </p:txBody>
      </p:sp>
      <p:pic>
        <p:nvPicPr>
          <p:cNvPr id="3075" name="Picture 3"/>
          <p:cNvPicPr>
            <a:picLocks noChangeAspect="1" noChangeArrowheads="1"/>
          </p:cNvPicPr>
          <p:nvPr/>
        </p:nvPicPr>
        <p:blipFill>
          <a:blip r:embed="rId6" cstate="print"/>
          <a:srcRect l="11812" t="27045" r="15841" b="13421"/>
          <a:stretch>
            <a:fillRect/>
          </a:stretch>
        </p:blipFill>
        <p:spPr bwMode="auto">
          <a:xfrm>
            <a:off x="-1" y="1844824"/>
            <a:ext cx="9100487" cy="4680520"/>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4098" name="Picture 2"/>
          <p:cNvPicPr>
            <a:picLocks noChangeAspect="1" noChangeArrowheads="1"/>
          </p:cNvPicPr>
          <p:nvPr/>
        </p:nvPicPr>
        <p:blipFill>
          <a:blip r:embed="rId6" cstate="print"/>
          <a:srcRect l="10922" t="24210" r="14660" b="14366"/>
          <a:stretch>
            <a:fillRect/>
          </a:stretch>
        </p:blipFill>
        <p:spPr bwMode="auto">
          <a:xfrm>
            <a:off x="70992" y="1844824"/>
            <a:ext cx="9073008" cy="4680520"/>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CuadroTexto"/>
          <p:cNvSpPr txBox="1"/>
          <p:nvPr/>
        </p:nvSpPr>
        <p:spPr>
          <a:xfrm>
            <a:off x="2267744" y="476672"/>
            <a:ext cx="4104456" cy="461665"/>
          </a:xfrm>
          <a:prstGeom prst="rect">
            <a:avLst/>
          </a:prstGeom>
          <a:noFill/>
        </p:spPr>
        <p:txBody>
          <a:bodyPr wrap="square" rtlCol="0">
            <a:spAutoFit/>
          </a:bodyPr>
          <a:lstStyle/>
          <a:p>
            <a:pPr algn="ctr"/>
            <a:r>
              <a:rPr lang="es-EC" sz="2400" dirty="0" smtClean="0">
                <a:latin typeface="Arial Black" pitchFamily="34" charset="0"/>
              </a:rPr>
              <a:t>NITRITO  - FOSFATO</a:t>
            </a:r>
            <a:endParaRPr lang="es-EC" sz="2400" dirty="0">
              <a:latin typeface="Arial Black" pitchFamily="34" charset="0"/>
            </a:endParaRPr>
          </a:p>
        </p:txBody>
      </p:sp>
      <p:pic>
        <p:nvPicPr>
          <p:cNvPr id="5122" name="Picture 2"/>
          <p:cNvPicPr>
            <a:picLocks noChangeAspect="1" noChangeArrowheads="1"/>
          </p:cNvPicPr>
          <p:nvPr/>
        </p:nvPicPr>
        <p:blipFill>
          <a:blip r:embed="rId6" cstate="print"/>
          <a:srcRect l="9150" t="23265" r="35332" b="24761"/>
          <a:stretch>
            <a:fillRect/>
          </a:stretch>
        </p:blipFill>
        <p:spPr bwMode="auto">
          <a:xfrm>
            <a:off x="0" y="1484784"/>
            <a:ext cx="4499992" cy="2632974"/>
          </a:xfrm>
          <a:prstGeom prst="rect">
            <a:avLst/>
          </a:prstGeom>
          <a:noFill/>
          <a:ln w="9525">
            <a:noFill/>
            <a:miter lim="800000"/>
            <a:headEnd/>
            <a:tailEnd/>
          </a:ln>
        </p:spPr>
      </p:pic>
      <p:pic>
        <p:nvPicPr>
          <p:cNvPr id="5123" name="Picture 3"/>
          <p:cNvPicPr>
            <a:picLocks noChangeAspect="1" noChangeArrowheads="1"/>
          </p:cNvPicPr>
          <p:nvPr/>
        </p:nvPicPr>
        <p:blipFill>
          <a:blip r:embed="rId7" cstate="print"/>
          <a:srcRect l="12500" t="24485" r="12500" b="10311"/>
          <a:stretch>
            <a:fillRect/>
          </a:stretch>
        </p:blipFill>
        <p:spPr bwMode="auto">
          <a:xfrm>
            <a:off x="3995936" y="4060709"/>
            <a:ext cx="5148064" cy="2797291"/>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6146" name="Picture 2"/>
          <p:cNvPicPr>
            <a:picLocks noChangeAspect="1" noChangeArrowheads="1"/>
          </p:cNvPicPr>
          <p:nvPr/>
        </p:nvPicPr>
        <p:blipFill>
          <a:blip r:embed="rId6" cstate="print"/>
          <a:srcRect l="11222" t="32715" r="11998" b="11531"/>
          <a:stretch>
            <a:fillRect/>
          </a:stretch>
        </p:blipFill>
        <p:spPr bwMode="auto">
          <a:xfrm>
            <a:off x="0" y="2204864"/>
            <a:ext cx="9144000" cy="4104456"/>
          </a:xfrm>
          <a:prstGeom prst="rect">
            <a:avLst/>
          </a:prstGeom>
          <a:noFill/>
          <a:ln w="9525">
            <a:noFill/>
            <a:miter lim="800000"/>
            <a:headEnd/>
            <a:tailEnd/>
          </a:ln>
        </p:spPr>
      </p:pic>
      <p:sp>
        <p:nvSpPr>
          <p:cNvPr id="6" name="5 CuadroTexto"/>
          <p:cNvSpPr txBox="1"/>
          <p:nvPr/>
        </p:nvSpPr>
        <p:spPr>
          <a:xfrm>
            <a:off x="2123728" y="1124744"/>
            <a:ext cx="4104456" cy="461665"/>
          </a:xfrm>
          <a:prstGeom prst="rect">
            <a:avLst/>
          </a:prstGeom>
          <a:noFill/>
        </p:spPr>
        <p:txBody>
          <a:bodyPr wrap="square" rtlCol="0">
            <a:spAutoFit/>
          </a:bodyPr>
          <a:lstStyle/>
          <a:p>
            <a:pPr algn="ctr"/>
            <a:r>
              <a:rPr lang="es-EC" sz="2400" dirty="0" err="1" smtClean="0">
                <a:latin typeface="Arial Black" pitchFamily="34" charset="0"/>
              </a:rPr>
              <a:t>COLIFORMES</a:t>
            </a:r>
            <a:r>
              <a:rPr lang="es-EC" sz="2400" dirty="0" smtClean="0">
                <a:latin typeface="Arial Black" pitchFamily="34" charset="0"/>
              </a:rPr>
              <a:t> FECALES</a:t>
            </a:r>
            <a:endParaRPr lang="es-EC" sz="2400" dirty="0">
              <a:latin typeface="Arial Black"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CuadroTexto"/>
          <p:cNvSpPr txBox="1"/>
          <p:nvPr/>
        </p:nvSpPr>
        <p:spPr>
          <a:xfrm>
            <a:off x="2267744" y="1196752"/>
            <a:ext cx="4392488" cy="523220"/>
          </a:xfrm>
          <a:prstGeom prst="rect">
            <a:avLst/>
          </a:prstGeom>
          <a:noFill/>
        </p:spPr>
        <p:txBody>
          <a:bodyPr wrap="square" rtlCol="0">
            <a:spAutoFit/>
          </a:bodyPr>
          <a:lstStyle/>
          <a:p>
            <a:r>
              <a:rPr lang="es-EC" sz="2800" dirty="0" smtClean="0">
                <a:latin typeface="Arial Black" pitchFamily="34" charset="0"/>
              </a:rPr>
              <a:t>    CONCLUSIÓN</a:t>
            </a:r>
            <a:endParaRPr lang="es-EC" sz="2800" dirty="0">
              <a:latin typeface="Arial Black" pitchFamily="34" charset="0"/>
            </a:endParaRPr>
          </a:p>
        </p:txBody>
      </p:sp>
      <p:sp>
        <p:nvSpPr>
          <p:cNvPr id="24577" name="Rectangle 1"/>
          <p:cNvSpPr>
            <a:spLocks noChangeArrowheads="1"/>
          </p:cNvSpPr>
          <p:nvPr/>
        </p:nvSpPr>
        <p:spPr bwMode="auto">
          <a:xfrm>
            <a:off x="0" y="1916832"/>
            <a:ext cx="9144000"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effectLst/>
                <a:latin typeface="Arial Black" pitchFamily="34" charset="0"/>
                <a:ea typeface="Times New Roman" pitchFamily="18" charset="0"/>
                <a:cs typeface="Calibri" pitchFamily="34" charset="0"/>
              </a:rPr>
              <a:t>Las aguas de ensenada Guayaquil, en lo que se refiere a los parámetros analizados, los cuales tienen relación con lo establecido en el </a:t>
            </a:r>
            <a:r>
              <a:rPr kumimoji="0" lang="es-ES" sz="2400" b="0" i="0" u="none" strike="noStrike" cap="none" normalizeH="0" baseline="0" dirty="0" err="1" smtClean="0">
                <a:ln>
                  <a:noFill/>
                </a:ln>
                <a:effectLst/>
                <a:latin typeface="Arial Black" pitchFamily="34" charset="0"/>
                <a:ea typeface="Times New Roman" pitchFamily="18" charset="0"/>
                <a:cs typeface="Calibri" pitchFamily="34" charset="0"/>
              </a:rPr>
              <a:t>TULSMA</a:t>
            </a:r>
            <a:r>
              <a:rPr kumimoji="0" lang="es-ES" sz="2400" b="0" i="0" u="none" strike="noStrike" cap="none" normalizeH="0" baseline="0" dirty="0" smtClean="0">
                <a:ln>
                  <a:noFill/>
                </a:ln>
                <a:effectLst/>
                <a:latin typeface="Arial Black" pitchFamily="34" charset="0"/>
                <a:ea typeface="Times New Roman" pitchFamily="18" charset="0"/>
                <a:cs typeface="Calibri" pitchFamily="34" charset="0"/>
              </a:rPr>
              <a:t>, Libro VI, Anexo 1. Tabla 3.</a:t>
            </a:r>
            <a:r>
              <a:rPr kumimoji="0" lang="es-ES" sz="2400" b="1" i="0" u="none" strike="noStrike" cap="none" normalizeH="0" baseline="0" dirty="0" smtClean="0">
                <a:ln>
                  <a:noFill/>
                </a:ln>
                <a:effectLst/>
                <a:latin typeface="Arial Black" pitchFamily="34" charset="0"/>
                <a:ea typeface="Times New Roman" pitchFamily="18" charset="0"/>
                <a:cs typeface="Calibri" pitchFamily="34" charset="0"/>
              </a:rPr>
              <a:t> "</a:t>
            </a:r>
            <a:r>
              <a:rPr kumimoji="0" lang="es-ES" sz="2400" b="0" i="0" u="none" strike="noStrike" cap="none" normalizeH="0" baseline="0" dirty="0" smtClean="0">
                <a:ln>
                  <a:noFill/>
                </a:ln>
                <a:effectLst/>
                <a:latin typeface="Arial Black" pitchFamily="34" charset="0"/>
                <a:ea typeface="Times New Roman" pitchFamily="18" charset="0"/>
                <a:cs typeface="Calibri" pitchFamily="34" charset="0"/>
              </a:rPr>
              <a:t>Criterios de Calidad admisibles para la preservación de la flora y fauna en aguas dulces, frías o cálidas, y en aguas marinas y de estuario", mantienen sus condiciones naturales, es decir, que  para la época de este estudio,  no se observa efecto negativo producido por las actividades </a:t>
            </a:r>
            <a:r>
              <a:rPr kumimoji="0" lang="es-ES" sz="2400" b="0" i="0" u="none" strike="noStrike" cap="none" normalizeH="0" baseline="0" dirty="0" err="1" smtClean="0">
                <a:ln>
                  <a:noFill/>
                </a:ln>
                <a:effectLst/>
                <a:latin typeface="Arial Black" pitchFamily="34" charset="0"/>
                <a:ea typeface="Times New Roman" pitchFamily="18" charset="0"/>
                <a:cs typeface="Calibri" pitchFamily="34" charset="0"/>
              </a:rPr>
              <a:t>antropogénicas</a:t>
            </a:r>
            <a:r>
              <a:rPr kumimoji="0" lang="es-ES" sz="2400" b="0" i="0" u="none" strike="noStrike" cap="none" normalizeH="0" baseline="0" dirty="0" smtClean="0">
                <a:ln>
                  <a:noFill/>
                </a:ln>
                <a:effectLst/>
                <a:latin typeface="Arial Black" pitchFamily="34" charset="0"/>
                <a:ea typeface="Times New Roman" pitchFamily="18" charset="0"/>
                <a:cs typeface="Calibri" pitchFamily="34" charset="0"/>
              </a:rPr>
              <a:t> que se realizan en el área.</a:t>
            </a:r>
            <a:endParaRPr kumimoji="0" lang="es-ES" sz="2400" b="0" i="0" u="none" strike="noStrike" cap="none" normalizeH="0" baseline="0" dirty="0" smtClean="0">
              <a:ln>
                <a:noFill/>
              </a:ln>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CuadroTexto"/>
          <p:cNvSpPr txBox="1"/>
          <p:nvPr/>
        </p:nvSpPr>
        <p:spPr>
          <a:xfrm>
            <a:off x="1115616" y="188640"/>
            <a:ext cx="6408712" cy="707886"/>
          </a:xfrm>
          <a:prstGeom prst="rect">
            <a:avLst/>
          </a:prstGeom>
          <a:noFill/>
        </p:spPr>
        <p:txBody>
          <a:bodyPr wrap="square" rtlCol="0">
            <a:spAutoFit/>
          </a:bodyPr>
          <a:lstStyle/>
          <a:p>
            <a:pPr algn="ctr"/>
            <a:r>
              <a:rPr lang="es-EC" sz="2000" dirty="0" smtClean="0">
                <a:latin typeface="Arial Black" pitchFamily="34" charset="0"/>
              </a:rPr>
              <a:t>ACTIVIDADES DE  SEGURIDAD Y</a:t>
            </a:r>
          </a:p>
          <a:p>
            <a:pPr algn="ctr"/>
            <a:r>
              <a:rPr lang="es-EC" sz="2000" dirty="0" smtClean="0">
                <a:latin typeface="Arial Black" pitchFamily="34" charset="0"/>
              </a:rPr>
              <a:t> CONTROL AMBIENTAL</a:t>
            </a:r>
            <a:endParaRPr lang="es-EC" sz="2000" dirty="0">
              <a:latin typeface="Arial Black" pitchFamily="34" charset="0"/>
            </a:endParaRPr>
          </a:p>
        </p:txBody>
      </p:sp>
      <p:pic>
        <p:nvPicPr>
          <p:cNvPr id="7" name="6 Imagen"/>
          <p:cNvPicPr/>
          <p:nvPr/>
        </p:nvPicPr>
        <p:blipFill>
          <a:blip r:embed="rId6" cstate="print"/>
          <a:srcRect l="7186" t="6747" r="8371" b="4337"/>
          <a:stretch>
            <a:fillRect/>
          </a:stretch>
        </p:blipFill>
        <p:spPr bwMode="auto">
          <a:xfrm>
            <a:off x="0" y="1412777"/>
            <a:ext cx="9144000" cy="5445223"/>
          </a:xfrm>
          <a:prstGeom prst="rect">
            <a:avLst/>
          </a:prstGeom>
          <a:ln>
            <a:noFill/>
          </a:ln>
          <a:effectLst>
            <a:outerShdw blurRad="190500" algn="tl" rotWithShape="0">
              <a:srgbClr val="000000">
                <a:alpha val="70000"/>
              </a:srgbClr>
            </a:outerShdw>
          </a:effectLst>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9217" name="Rectangle 1"/>
          <p:cNvSpPr>
            <a:spLocks noChangeArrowheads="1"/>
          </p:cNvSpPr>
          <p:nvPr/>
        </p:nvSpPr>
        <p:spPr bwMode="auto">
          <a:xfrm>
            <a:off x="251520" y="1311151"/>
            <a:ext cx="8496944"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32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De acuerdo al Informe presentado por el Sr. </a:t>
            </a:r>
            <a:r>
              <a:rPr kumimoji="0" lang="es-ES" sz="3200" b="0" i="0" u="none" strike="noStrike" cap="none" normalizeH="0" baseline="0" dirty="0" err="1" smtClean="0">
                <a:ln>
                  <a:noFill/>
                </a:ln>
                <a:solidFill>
                  <a:schemeClr val="tx1"/>
                </a:solidFill>
                <a:effectLst/>
                <a:latin typeface="Arial Black" pitchFamily="34" charset="0"/>
                <a:ea typeface="Times New Roman" pitchFamily="18" charset="0"/>
                <a:cs typeface="Calibri" pitchFamily="34" charset="0"/>
              </a:rPr>
              <a:t>CPFG-EM</a:t>
            </a:r>
            <a:r>
              <a:rPr kumimoji="0" lang="es-ES" sz="32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 Óscar Noboa Estrella, Jefe de la XV Expedición Ecuatoriana  a la Antártida, se han ejecutado las siguientes acciones tendientes al cumplimiento del Plan de manejo Ambiental de la Estación y sus diferentes Planes secundarios:</a:t>
            </a:r>
            <a:endParaRPr kumimoji="0" lang="es-ES" sz="32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971600" y="548680"/>
            <a:ext cx="1152128" cy="122413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084168" y="620688"/>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5652120" y="1196752"/>
            <a:ext cx="2952328" cy="720080"/>
          </a:xfrm>
          <a:prstGeom prst="rect">
            <a:avLst/>
          </a:prstGeom>
          <a:noFill/>
          <a:ln w="9525">
            <a:noFill/>
            <a:miter lim="800000"/>
            <a:headEnd/>
            <a:tailEnd/>
          </a:ln>
        </p:spPr>
      </p:pic>
      <p:sp>
        <p:nvSpPr>
          <p:cNvPr id="34817" name="Rectangle 1"/>
          <p:cNvSpPr>
            <a:spLocks noChangeArrowheads="1"/>
          </p:cNvSpPr>
          <p:nvPr/>
        </p:nvSpPr>
        <p:spPr bwMode="auto">
          <a:xfrm>
            <a:off x="0" y="2204864"/>
            <a:ext cx="8820472" cy="40626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Con base a este criterio, Ecuador aplica la normativa nacional en la ejecución del Estudio de Impacto Ambiental de la Estación Científica Antártica Ecuatoriana Pedro Vicente Maldonado; Normativa que cuenta con el Sistema Único de Manejo Ambiental (SUMA), el cual se sustenta en la Ley de Gestión Ambiental y la aplicación de su Reglamento De la calidad Ambiental, que está contenido en el Texto Unificado de la Legislación Ambiental Secundaria del Ministerio del Ambiente del Ecuador (</a:t>
            </a:r>
            <a:r>
              <a:rPr kumimoji="0" lang="es-ES" sz="20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TULSMA</a:t>
            </a: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a:t>
            </a:r>
            <a:endParaRPr kumimoji="0" lang="es-EC"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En el </a:t>
            </a:r>
            <a:r>
              <a:rPr kumimoji="0" lang="es-ES" sz="20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TULSMA</a:t>
            </a: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se encuentran explícitos los procesos que toda actividad de desarrollo, debe llevar</a:t>
            </a:r>
            <a:r>
              <a:rPr kumimoji="0" lang="es-ES" sz="2000" b="0" i="0" u="none" strike="noStrike" cap="none" normalizeH="0" dirty="0" smtClean="0">
                <a:ln>
                  <a:noFill/>
                </a:ln>
                <a:solidFill>
                  <a:schemeClr val="tx1"/>
                </a:solidFill>
                <a:effectLst/>
                <a:latin typeface="Arial Black" pitchFamily="34" charset="0"/>
                <a:ea typeface="Times New Roman" pitchFamily="18" charset="0"/>
                <a:cs typeface="Times New Roman" pitchFamily="18" charset="0"/>
              </a:rPr>
              <a:t> a cabo</a:t>
            </a: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para la ejecución de Estudios de Impacto Ambiental.</a:t>
            </a:r>
            <a:endParaRPr kumimoji="0" lang="es-EC"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C"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8193" name="Rectangle 1"/>
          <p:cNvSpPr>
            <a:spLocks noChangeArrowheads="1"/>
          </p:cNvSpPr>
          <p:nvPr/>
        </p:nvSpPr>
        <p:spPr bwMode="auto">
          <a:xfrm>
            <a:off x="1907704" y="-119136"/>
            <a:ext cx="4644008" cy="22159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Se establece el Comité de Emergencias, especificando Cargo, Nombre y responsabilidades.</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C"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5 Imagen"/>
          <p:cNvPicPr/>
          <p:nvPr/>
        </p:nvPicPr>
        <p:blipFill>
          <a:blip r:embed="rId6" cstate="print"/>
          <a:srcRect l="19122" t="8514" r="28377" b="22102"/>
          <a:stretch>
            <a:fillRect/>
          </a:stretch>
        </p:blipFill>
        <p:spPr bwMode="auto">
          <a:xfrm>
            <a:off x="683568" y="1961456"/>
            <a:ext cx="8136903" cy="4896544"/>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Rectángulo"/>
          <p:cNvSpPr/>
          <p:nvPr/>
        </p:nvSpPr>
        <p:spPr>
          <a:xfrm>
            <a:off x="2051720" y="0"/>
            <a:ext cx="4572000" cy="1815882"/>
          </a:xfrm>
          <a:prstGeom prst="rect">
            <a:avLst/>
          </a:prstGeom>
        </p:spPr>
        <p:txBody>
          <a:bodyPr>
            <a:spAutoFit/>
          </a:bodyPr>
          <a:lstStyle/>
          <a:p>
            <a:pPr algn="ctr"/>
            <a:r>
              <a:rPr lang="es-EC" sz="2800" dirty="0" smtClean="0">
                <a:latin typeface="Arial Black" pitchFamily="34" charset="0"/>
              </a:rPr>
              <a:t>Se conforma la Brigada de Control de derrames de hidrocarburos</a:t>
            </a:r>
            <a:endParaRPr lang="es-EC" sz="2800" dirty="0">
              <a:latin typeface="Arial Black" pitchFamily="34" charset="0"/>
            </a:endParaRPr>
          </a:p>
        </p:txBody>
      </p:sp>
      <p:pic>
        <p:nvPicPr>
          <p:cNvPr id="7" name="6 Imagen"/>
          <p:cNvPicPr/>
          <p:nvPr/>
        </p:nvPicPr>
        <p:blipFill>
          <a:blip r:embed="rId6" cstate="print"/>
          <a:srcRect l="33039" t="56433" r="34035" b="11957"/>
          <a:stretch>
            <a:fillRect/>
          </a:stretch>
        </p:blipFill>
        <p:spPr bwMode="auto">
          <a:xfrm>
            <a:off x="0" y="1700808"/>
            <a:ext cx="9143999" cy="5157192"/>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33793" name="Rectangle 1"/>
          <p:cNvSpPr>
            <a:spLocks noChangeArrowheads="1"/>
          </p:cNvSpPr>
          <p:nvPr/>
        </p:nvSpPr>
        <p:spPr bwMode="auto">
          <a:xfrm>
            <a:off x="1835696" y="-87778"/>
            <a:ext cx="4716016"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Se establecen procedimientos para control de derrames de hidrocarburos, los cuales son informados a todos los integrantes de la Expedición.</a:t>
            </a:r>
            <a:endParaRPr kumimoji="0" lang="es-ES" sz="2000" b="0" i="0" u="none" strike="noStrike" cap="none" normalizeH="0" baseline="0" dirty="0" smtClean="0">
              <a:ln>
                <a:noFill/>
              </a:ln>
              <a:solidFill>
                <a:schemeClr val="tx1"/>
              </a:solidFill>
              <a:effectLst/>
              <a:latin typeface="Arial Black" pitchFamily="34" charset="0"/>
              <a:cs typeface="Arial" pitchFamily="34" charset="0"/>
            </a:endParaRPr>
          </a:p>
        </p:txBody>
      </p:sp>
      <p:pic>
        <p:nvPicPr>
          <p:cNvPr id="6" name="5 Imagen"/>
          <p:cNvPicPr/>
          <p:nvPr/>
        </p:nvPicPr>
        <p:blipFill>
          <a:blip r:embed="rId6" cstate="print"/>
          <a:srcRect l="24779" t="10326" r="22494" b="27355"/>
          <a:stretch>
            <a:fillRect/>
          </a:stretch>
        </p:blipFill>
        <p:spPr bwMode="auto">
          <a:xfrm>
            <a:off x="0" y="1628800"/>
            <a:ext cx="9144000" cy="4968552"/>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32769" name="Rectangle 1"/>
          <p:cNvSpPr>
            <a:spLocks noChangeArrowheads="1"/>
          </p:cNvSpPr>
          <p:nvPr/>
        </p:nvSpPr>
        <p:spPr bwMode="auto">
          <a:xfrm>
            <a:off x="251520" y="2122492"/>
            <a:ext cx="8640960"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32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Se realizan dos ejercicios de control de derrames, utilizando materiales para confinar derrames y absorbentes para su recuperación.</a:t>
            </a:r>
            <a:endParaRPr kumimoji="0" lang="es-ES" sz="32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31745" name="Rectangle 1"/>
          <p:cNvSpPr>
            <a:spLocks noChangeArrowheads="1"/>
          </p:cNvSpPr>
          <p:nvPr/>
        </p:nvSpPr>
        <p:spPr bwMode="auto">
          <a:xfrm>
            <a:off x="1259632" y="1352962"/>
            <a:ext cx="6984776"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es-ES" sz="3600" b="0" i="0" u="none" strike="noStrike" cap="none" normalizeH="0" baseline="0" dirty="0" smtClean="0">
                <a:ln>
                  <a:noFill/>
                </a:ln>
                <a:solidFill>
                  <a:schemeClr val="tx1"/>
                </a:solidFill>
                <a:effectLst/>
                <a:latin typeface="Arial Black" pitchFamily="34" charset="0"/>
                <a:ea typeface="Times New Roman" pitchFamily="18" charset="0"/>
                <a:cs typeface="Calibri" pitchFamily="34" charset="0"/>
              </a:rPr>
              <a:t>Se conforma la brigada contra incendios, estableciendo Cargo, nombre y responsabilidades a cumplir por cada integrante.</a:t>
            </a:r>
            <a:endParaRPr kumimoji="0" lang="es-ES" sz="36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6" name="5 Imagen"/>
          <p:cNvPicPr/>
          <p:nvPr/>
        </p:nvPicPr>
        <p:blipFill>
          <a:blip r:embed="rId6" cstate="print"/>
          <a:srcRect l="9504" t="7609" r="16723" b="13406"/>
          <a:stretch>
            <a:fillRect/>
          </a:stretch>
        </p:blipFill>
        <p:spPr bwMode="auto">
          <a:xfrm>
            <a:off x="0" y="1412776"/>
            <a:ext cx="9144000" cy="5445224"/>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6" name="5 Imagen"/>
          <p:cNvPicPr/>
          <p:nvPr/>
        </p:nvPicPr>
        <p:blipFill>
          <a:blip r:embed="rId6" cstate="print"/>
          <a:srcRect l="23987" t="7609" r="17289" b="15580"/>
          <a:stretch>
            <a:fillRect/>
          </a:stretch>
        </p:blipFill>
        <p:spPr bwMode="auto">
          <a:xfrm>
            <a:off x="0" y="1484784"/>
            <a:ext cx="9144000" cy="5184576"/>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28673" name="Rectangle 1"/>
          <p:cNvSpPr>
            <a:spLocks noChangeArrowheads="1"/>
          </p:cNvSpPr>
          <p:nvPr/>
        </p:nvSpPr>
        <p:spPr bwMode="auto">
          <a:xfrm>
            <a:off x="251520" y="2440721"/>
            <a:ext cx="842493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32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Se llevan a cabo dos ejercicios de control de incendios y reuniones de evaluación de resultados.</a:t>
            </a:r>
            <a:endParaRPr kumimoji="0" lang="es-ES" sz="32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Rectángulo"/>
          <p:cNvSpPr/>
          <p:nvPr/>
        </p:nvSpPr>
        <p:spPr>
          <a:xfrm>
            <a:off x="2051720" y="0"/>
            <a:ext cx="4572000" cy="1938992"/>
          </a:xfrm>
          <a:prstGeom prst="rect">
            <a:avLst/>
          </a:prstGeom>
        </p:spPr>
        <p:txBody>
          <a:bodyPr>
            <a:spAutoFit/>
          </a:bodyPr>
          <a:lstStyle/>
          <a:p>
            <a:pPr algn="ctr"/>
            <a:r>
              <a:rPr lang="es-EC" sz="2400" dirty="0" smtClean="0">
                <a:latin typeface="Arial Black" pitchFamily="34" charset="0"/>
              </a:rPr>
              <a:t>Se conforma la Brigada de Evacuación, con Cargos, nombres y responsabilidades de sus integrantes</a:t>
            </a:r>
            <a:endParaRPr lang="es-EC" sz="2400" dirty="0">
              <a:latin typeface="Arial Black" pitchFamily="34" charset="0"/>
            </a:endParaRPr>
          </a:p>
        </p:txBody>
      </p:sp>
      <p:pic>
        <p:nvPicPr>
          <p:cNvPr id="7" name="6 Imagen"/>
          <p:cNvPicPr/>
          <p:nvPr/>
        </p:nvPicPr>
        <p:blipFill>
          <a:blip r:embed="rId6" cstate="print"/>
          <a:srcRect l="13125" t="6522" r="6540" b="13043"/>
          <a:stretch>
            <a:fillRect/>
          </a:stretch>
        </p:blipFill>
        <p:spPr bwMode="auto">
          <a:xfrm>
            <a:off x="251520" y="2204864"/>
            <a:ext cx="8892480" cy="4464496"/>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19457" name="Rectangle 1"/>
          <p:cNvSpPr>
            <a:spLocks noChangeArrowheads="1"/>
          </p:cNvSpPr>
          <p:nvPr/>
        </p:nvSpPr>
        <p:spPr bwMode="auto">
          <a:xfrm>
            <a:off x="1763688" y="0"/>
            <a:ext cx="493204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Se presenta el Plan de Evacuación General, localizando vías de escape, áreas de protección, etc.</a:t>
            </a:r>
            <a:endParaRPr kumimoji="0" lang="es-ES" sz="2400" b="0" i="0" u="none" strike="noStrike" cap="none" normalizeH="0" baseline="0" dirty="0" smtClean="0">
              <a:ln>
                <a:noFill/>
              </a:ln>
              <a:solidFill>
                <a:schemeClr val="tx1"/>
              </a:solidFill>
              <a:effectLst/>
              <a:latin typeface="Arial Black" pitchFamily="34" charset="0"/>
              <a:cs typeface="Arial" pitchFamily="34" charset="0"/>
            </a:endParaRPr>
          </a:p>
        </p:txBody>
      </p:sp>
      <p:pic>
        <p:nvPicPr>
          <p:cNvPr id="6" name="5 Imagen"/>
          <p:cNvPicPr/>
          <p:nvPr/>
        </p:nvPicPr>
        <p:blipFill>
          <a:blip r:embed="rId6" cstate="print"/>
          <a:srcRect l="19122" t="14492" r="22041" b="15036"/>
          <a:stretch>
            <a:fillRect/>
          </a:stretch>
        </p:blipFill>
        <p:spPr bwMode="auto">
          <a:xfrm>
            <a:off x="0" y="1700808"/>
            <a:ext cx="8892480" cy="5157192"/>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683568" y="188640"/>
            <a:ext cx="1152128" cy="1224136"/>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228184"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012160" y="692696"/>
            <a:ext cx="2952328" cy="720080"/>
          </a:xfrm>
          <a:prstGeom prst="rect">
            <a:avLst/>
          </a:prstGeom>
          <a:noFill/>
          <a:ln w="9525">
            <a:noFill/>
            <a:miter lim="800000"/>
            <a:headEnd/>
            <a:tailEnd/>
          </a:ln>
        </p:spPr>
      </p:pic>
      <p:sp>
        <p:nvSpPr>
          <p:cNvPr id="33793" name="Rectangle 1"/>
          <p:cNvSpPr>
            <a:spLocks noChangeArrowheads="1"/>
          </p:cNvSpPr>
          <p:nvPr/>
        </p:nvSpPr>
        <p:spPr bwMode="auto">
          <a:xfrm>
            <a:off x="0" y="1340768"/>
            <a:ext cx="914400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24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ACTIVIDADES REALIZADAS</a:t>
            </a:r>
            <a:endParaRPr kumimoji="0" lang="es-EC" sz="24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Firma de Convenio de cooperación mutua entre </a:t>
            </a:r>
            <a:r>
              <a:rPr kumimoji="0" lang="es-ES" sz="20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INAE</a:t>
            </a: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y la Consultora Ambiental </a:t>
            </a:r>
            <a:r>
              <a:rPr kumimoji="0" lang="es-ES" sz="20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SAMBITO</a:t>
            </a:r>
            <a:endParaRPr kumimoji="0" lang="es-EC"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Preparación, por parte de </a:t>
            </a:r>
            <a:r>
              <a:rPr kumimoji="0" lang="es-ES" sz="20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SAMBITO</a:t>
            </a: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de los Términos de Referencia para el Estudio de Impacto Ambiental </a:t>
            </a:r>
            <a:r>
              <a:rPr kumimoji="0" lang="es-ES" sz="20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ExPost</a:t>
            </a: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de la Estación Científica Pedro Vicente Maldonado,  siguiendo lo establecido en el artículo 16 del </a:t>
            </a:r>
            <a:r>
              <a:rPr kumimoji="0" lang="es-ES" sz="20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TULSMA</a:t>
            </a: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a:t>
            </a:r>
            <a:endParaRPr kumimoji="0" lang="es-EC"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Presentación de los Términos de Referencia al Ministerio de Medio Ambiente del Ecuador (actualmente aprobados)</a:t>
            </a:r>
            <a:endParaRPr kumimoji="0" lang="es-EC"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Presentación ante el Ministerio de defensa en Junio del 2009, del Proyecto de Estudio de Impacto Ambiental de </a:t>
            </a:r>
            <a:r>
              <a:rPr kumimoji="0" lang="es-ES" sz="20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PEVIMA</a:t>
            </a: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a:t>
            </a:r>
            <a:endParaRPr kumimoji="0" lang="es-EC"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Participación </a:t>
            </a:r>
            <a:r>
              <a:rPr kumimoji="0" lang="es-ES" sz="20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enla</a:t>
            </a: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XIV Expedición Ecuatoriana a la Antártida con el objetivo de levantar información de línea base aplicable a la preparación del </a:t>
            </a:r>
            <a:r>
              <a:rPr kumimoji="0" lang="es-ES" sz="20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EIA</a:t>
            </a: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Ex post.</a:t>
            </a:r>
            <a:endParaRPr kumimoji="0" lang="es-EC"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Preparación del </a:t>
            </a:r>
            <a:r>
              <a:rPr kumimoji="0" lang="es-ES" sz="20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EIA</a:t>
            </a: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Ex Post de </a:t>
            </a:r>
            <a:r>
              <a:rPr kumimoji="0" lang="es-ES" sz="20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PEVIMA</a:t>
            </a:r>
            <a:endParaRPr kumimoji="0" lang="es-EC"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Presentación al </a:t>
            </a:r>
            <a:r>
              <a:rPr kumimoji="0" lang="es-ES" sz="20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INAE</a:t>
            </a: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del </a:t>
            </a:r>
            <a:r>
              <a:rPr kumimoji="0" lang="es-ES" sz="20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EIA</a:t>
            </a:r>
            <a:r>
              <a:rPr kumimoji="0" lang="es-ES" sz="2000"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Ex - Post de </a:t>
            </a:r>
            <a:r>
              <a:rPr kumimoji="0" lang="es-ES" sz="2000" b="0" i="0" u="none" strike="noStrike" cap="none" normalizeH="0" baseline="0" dirty="0" err="1" smtClean="0">
                <a:ln>
                  <a:noFill/>
                </a:ln>
                <a:solidFill>
                  <a:schemeClr val="tx1"/>
                </a:solidFill>
                <a:effectLst/>
                <a:latin typeface="Arial Black" pitchFamily="34" charset="0"/>
                <a:ea typeface="Times New Roman" pitchFamily="18" charset="0"/>
                <a:cs typeface="Times New Roman" pitchFamily="18" charset="0"/>
              </a:rPr>
              <a:t>PEVIMA</a:t>
            </a:r>
            <a:endParaRPr kumimoji="0" lang="es-E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18433" name="Rectangle 1"/>
          <p:cNvSpPr>
            <a:spLocks noChangeArrowheads="1"/>
          </p:cNvSpPr>
          <p:nvPr/>
        </p:nvSpPr>
        <p:spPr bwMode="auto">
          <a:xfrm>
            <a:off x="251520" y="1944995"/>
            <a:ext cx="8568952"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Char char="•"/>
              <a:tabLst/>
            </a:pPr>
            <a:r>
              <a:rPr kumimoji="0" lang="es-ES" sz="32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Se conforma la Brigada de Primeros Auxilios, con Cargos, Nombre y responsabilidades específicas de sus integrantes.</a:t>
            </a:r>
            <a:endParaRPr kumimoji="0" lang="es-EC" sz="32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s-EC" sz="3200" b="0" i="0" u="none" strike="noStrike" cap="none" normalizeH="0" baseline="0" dirty="0" smtClean="0">
              <a:ln>
                <a:noFill/>
              </a:ln>
              <a:solidFill>
                <a:schemeClr val="tx1"/>
              </a:solidFill>
              <a:effectLst/>
              <a:latin typeface="Arial Black"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pic>
        <p:nvPicPr>
          <p:cNvPr id="6" name="5 Imagen"/>
          <p:cNvPicPr/>
          <p:nvPr/>
        </p:nvPicPr>
        <p:blipFill>
          <a:blip r:embed="rId6" cstate="print"/>
          <a:srcRect l="25119" t="19565" r="22946" b="29167"/>
          <a:stretch>
            <a:fillRect/>
          </a:stretch>
        </p:blipFill>
        <p:spPr bwMode="auto">
          <a:xfrm>
            <a:off x="0" y="1340768"/>
            <a:ext cx="9144000" cy="5517232"/>
          </a:xfrm>
          <a:prstGeom prst="rect">
            <a:avLst/>
          </a:prstGeom>
          <a:noFill/>
          <a:ln w="9525">
            <a:noFill/>
            <a:miter lim="800000"/>
            <a:headEnd/>
            <a:tailEnd/>
          </a:ln>
        </p:spPr>
      </p:pic>
    </p:spTree>
  </p:cSld>
  <p:clrMapOvr>
    <a:masterClrMapping/>
  </p:clrMapOvr>
  <p:transition spd="med">
    <p:dissolve/>
    <p:sndAc>
      <p:stSnd>
        <p:snd r:embed="rId2" name="click.wav"/>
      </p:stSnd>
    </p:sndAc>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3" cstate="print"/>
          <a:srcRect/>
          <a:stretch>
            <a:fillRect/>
          </a:stretch>
        </p:blipFill>
        <p:spPr bwMode="auto">
          <a:xfrm>
            <a:off x="0" y="0"/>
            <a:ext cx="1691680" cy="1556792"/>
          </a:xfrm>
          <a:prstGeom prst="rect">
            <a:avLst/>
          </a:prstGeom>
          <a:noFill/>
        </p:spPr>
      </p:pic>
      <p:pic>
        <p:nvPicPr>
          <p:cNvPr id="5" name="4 Imagen" descr="C:\Users\Manuel Valencia\Desktop\logo sambito horizontal.jpg"/>
          <p:cNvPicPr/>
          <p:nvPr/>
        </p:nvPicPr>
        <p:blipFill>
          <a:blip r:embed="rId4" cstate="print"/>
          <a:srcRect/>
          <a:stretch>
            <a:fillRect/>
          </a:stretch>
        </p:blipFill>
        <p:spPr bwMode="auto">
          <a:xfrm>
            <a:off x="6767736" y="0"/>
            <a:ext cx="2376264" cy="6480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l="21554" t="27990" r="54231" b="62560"/>
          <a:stretch>
            <a:fillRect/>
          </a:stretch>
        </p:blipFill>
        <p:spPr bwMode="auto">
          <a:xfrm>
            <a:off x="6804248" y="692696"/>
            <a:ext cx="2339752" cy="720080"/>
          </a:xfrm>
          <a:prstGeom prst="rect">
            <a:avLst/>
          </a:prstGeom>
          <a:noFill/>
          <a:ln w="9525">
            <a:noFill/>
            <a:miter lim="800000"/>
            <a:headEnd/>
            <a:tailEnd/>
          </a:ln>
        </p:spPr>
      </p:pic>
      <p:sp>
        <p:nvSpPr>
          <p:cNvPr id="6" name="5 CuadroTexto"/>
          <p:cNvSpPr txBox="1"/>
          <p:nvPr/>
        </p:nvSpPr>
        <p:spPr>
          <a:xfrm>
            <a:off x="1835696" y="188640"/>
            <a:ext cx="4824536" cy="1077218"/>
          </a:xfrm>
          <a:prstGeom prst="rect">
            <a:avLst/>
          </a:prstGeom>
          <a:noFill/>
        </p:spPr>
        <p:txBody>
          <a:bodyPr wrap="square" rtlCol="0">
            <a:spAutoFit/>
          </a:bodyPr>
          <a:lstStyle/>
          <a:p>
            <a:pPr algn="ctr"/>
            <a:r>
              <a:rPr lang="es-EC" sz="3200" dirty="0" smtClean="0">
                <a:latin typeface="Arial Black" pitchFamily="34" charset="0"/>
              </a:rPr>
              <a:t>MEDIDAS COMPLEMENTARIAS</a:t>
            </a:r>
            <a:endParaRPr lang="es-EC" sz="3200" dirty="0">
              <a:latin typeface="Arial Black" pitchFamily="34" charset="0"/>
            </a:endParaRPr>
          </a:p>
        </p:txBody>
      </p:sp>
      <p:sp>
        <p:nvSpPr>
          <p:cNvPr id="16385" name="Rectangle 1"/>
          <p:cNvSpPr>
            <a:spLocks noChangeArrowheads="1"/>
          </p:cNvSpPr>
          <p:nvPr/>
        </p:nvSpPr>
        <p:spPr bwMode="auto">
          <a:xfrm>
            <a:off x="179512" y="1556792"/>
            <a:ext cx="8712968" cy="55399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28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Dotar a los botes, además de GPS y salvavidas para todo el personal que embarque, de una parlamenta que contenga materiales suficientes para enfrentar emergencias, como botiquín para primeros auxilios, frazadas, víveres y carta de navegación con los rumbos más importantes de la zona, así como arnés y línea de vida.</a:t>
            </a:r>
            <a:endParaRPr kumimoji="0" lang="es-EC" sz="28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 sz="28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Incluir en el Comité de Emergencia una Brigada de búsqueda y rescate, para actuar tanto en tierra como en el mar.</a:t>
            </a:r>
            <a:endParaRPr kumimoji="0" lang="es-EC" sz="2800" b="0" i="0" u="none" strike="noStrike" cap="none" normalizeH="0" baseline="0" dirty="0" smtClean="0">
              <a:ln>
                <a:noFill/>
              </a:ln>
              <a:solidFill>
                <a:schemeClr val="tx1"/>
              </a:solidFill>
              <a:effectLst/>
              <a:latin typeface="Arial Black"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EC"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med">
    <p:dissolve/>
    <p:sndAc>
      <p:stSnd>
        <p:snd r:embed="rId2" name="click.wav"/>
      </p:stSnd>
    </p:sndAc>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4" name="Picture 2"/>
          <p:cNvPicPr>
            <a:picLocks noChangeAspect="1" noChangeArrowheads="1"/>
          </p:cNvPicPr>
          <p:nvPr/>
        </p:nvPicPr>
        <p:blipFill>
          <a:blip r:embed="rId4" cstate="print"/>
          <a:srcRect l="70899" t="42187" r="2734" b="24062"/>
          <a:stretch>
            <a:fillRect/>
          </a:stretch>
        </p:blipFill>
        <p:spPr bwMode="auto">
          <a:xfrm>
            <a:off x="0" y="0"/>
            <a:ext cx="3036085" cy="2643182"/>
          </a:xfrm>
          <a:prstGeom prst="rect">
            <a:avLst/>
          </a:prstGeom>
          <a:noFill/>
          <a:ln w="9525">
            <a:noFill/>
            <a:miter lim="800000"/>
            <a:headEnd/>
            <a:tailEnd/>
          </a:ln>
        </p:spPr>
      </p:pic>
      <p:sp>
        <p:nvSpPr>
          <p:cNvPr id="5" name="4 CuadroTexto"/>
          <p:cNvSpPr txBox="1"/>
          <p:nvPr/>
        </p:nvSpPr>
        <p:spPr>
          <a:xfrm>
            <a:off x="0" y="2000240"/>
            <a:ext cx="1285852" cy="369332"/>
          </a:xfrm>
          <a:prstGeom prst="rect">
            <a:avLst/>
          </a:prstGeom>
          <a:noFill/>
        </p:spPr>
        <p:txBody>
          <a:bodyPr wrap="square" rtlCol="0">
            <a:spAutoFit/>
          </a:bodyPr>
          <a:lstStyle/>
          <a:p>
            <a:r>
              <a:rPr lang="es-EC" dirty="0" smtClean="0">
                <a:latin typeface="Arial Black" pitchFamily="34" charset="0"/>
              </a:rPr>
              <a:t>El Cajas</a:t>
            </a:r>
            <a:endParaRPr lang="es-EC" dirty="0">
              <a:latin typeface="Arial Black" pitchFamily="34" charset="0"/>
            </a:endParaRPr>
          </a:p>
        </p:txBody>
      </p:sp>
      <p:pic>
        <p:nvPicPr>
          <p:cNvPr id="156676" name="Picture 4"/>
          <p:cNvPicPr>
            <a:picLocks noChangeAspect="1" noChangeArrowheads="1"/>
          </p:cNvPicPr>
          <p:nvPr/>
        </p:nvPicPr>
        <p:blipFill>
          <a:blip r:embed="rId5" cstate="print"/>
          <a:srcRect l="43946" t="56250" r="29687" b="10000"/>
          <a:stretch>
            <a:fillRect/>
          </a:stretch>
        </p:blipFill>
        <p:spPr bwMode="auto">
          <a:xfrm>
            <a:off x="3000364" y="0"/>
            <a:ext cx="3125412" cy="2643182"/>
          </a:xfrm>
          <a:prstGeom prst="rect">
            <a:avLst/>
          </a:prstGeom>
          <a:noFill/>
          <a:ln w="9525">
            <a:noFill/>
            <a:miter lim="800000"/>
            <a:headEnd/>
            <a:tailEnd/>
          </a:ln>
        </p:spPr>
      </p:pic>
      <p:pic>
        <p:nvPicPr>
          <p:cNvPr id="156677" name="Picture 5"/>
          <p:cNvPicPr>
            <a:picLocks noChangeAspect="1" noChangeArrowheads="1"/>
          </p:cNvPicPr>
          <p:nvPr/>
        </p:nvPicPr>
        <p:blipFill>
          <a:blip r:embed="rId6" cstate="print"/>
          <a:srcRect l="43946" t="56250" r="29687" b="11875"/>
          <a:stretch>
            <a:fillRect/>
          </a:stretch>
        </p:blipFill>
        <p:spPr bwMode="auto">
          <a:xfrm>
            <a:off x="6118423" y="0"/>
            <a:ext cx="3025577" cy="2643182"/>
          </a:xfrm>
          <a:prstGeom prst="rect">
            <a:avLst/>
          </a:prstGeom>
          <a:noFill/>
          <a:ln w="9525">
            <a:noFill/>
            <a:miter lim="800000"/>
            <a:headEnd/>
            <a:tailEnd/>
          </a:ln>
        </p:spPr>
      </p:pic>
      <p:sp>
        <p:nvSpPr>
          <p:cNvPr id="10" name="9 CuadroTexto"/>
          <p:cNvSpPr txBox="1"/>
          <p:nvPr/>
        </p:nvSpPr>
        <p:spPr>
          <a:xfrm>
            <a:off x="3286116" y="1928802"/>
            <a:ext cx="1357322" cy="369332"/>
          </a:xfrm>
          <a:prstGeom prst="rect">
            <a:avLst/>
          </a:prstGeom>
          <a:noFill/>
        </p:spPr>
        <p:txBody>
          <a:bodyPr wrap="square" rtlCol="0">
            <a:spAutoFit/>
          </a:bodyPr>
          <a:lstStyle/>
          <a:p>
            <a:r>
              <a:rPr lang="es-EC" dirty="0" smtClean="0">
                <a:latin typeface="Arial Black" pitchFamily="34" charset="0"/>
              </a:rPr>
              <a:t>Cotopaxi</a:t>
            </a:r>
            <a:endParaRPr lang="es-EC" dirty="0">
              <a:latin typeface="Arial Black" pitchFamily="34" charset="0"/>
            </a:endParaRPr>
          </a:p>
        </p:txBody>
      </p:sp>
      <p:sp>
        <p:nvSpPr>
          <p:cNvPr id="11" name="10 CuadroTexto"/>
          <p:cNvSpPr txBox="1"/>
          <p:nvPr/>
        </p:nvSpPr>
        <p:spPr>
          <a:xfrm>
            <a:off x="6357950" y="1928802"/>
            <a:ext cx="1714512" cy="369332"/>
          </a:xfrm>
          <a:prstGeom prst="rect">
            <a:avLst/>
          </a:prstGeom>
          <a:noFill/>
        </p:spPr>
        <p:txBody>
          <a:bodyPr wrap="square" rtlCol="0">
            <a:spAutoFit/>
          </a:bodyPr>
          <a:lstStyle/>
          <a:p>
            <a:r>
              <a:rPr lang="es-EC" dirty="0" smtClean="0">
                <a:latin typeface="Arial Black" pitchFamily="34" charset="0"/>
              </a:rPr>
              <a:t>Chimborazo</a:t>
            </a:r>
            <a:endParaRPr lang="es-EC" dirty="0">
              <a:latin typeface="Arial Black" pitchFamily="34" charset="0"/>
            </a:endParaRPr>
          </a:p>
        </p:txBody>
      </p:sp>
      <p:pic>
        <p:nvPicPr>
          <p:cNvPr id="156678" name="Picture 6"/>
          <p:cNvPicPr>
            <a:picLocks noChangeAspect="1" noChangeArrowheads="1"/>
          </p:cNvPicPr>
          <p:nvPr/>
        </p:nvPicPr>
        <p:blipFill>
          <a:blip r:embed="rId7" cstate="print"/>
          <a:srcRect l="46875" t="20625" r="32617" b="38125"/>
          <a:stretch>
            <a:fillRect/>
          </a:stretch>
        </p:blipFill>
        <p:spPr bwMode="auto">
          <a:xfrm>
            <a:off x="0" y="3535153"/>
            <a:ext cx="2643174" cy="3322847"/>
          </a:xfrm>
          <a:prstGeom prst="rect">
            <a:avLst/>
          </a:prstGeom>
          <a:noFill/>
          <a:ln w="9525">
            <a:noFill/>
            <a:miter lim="800000"/>
            <a:headEnd/>
            <a:tailEnd/>
          </a:ln>
        </p:spPr>
      </p:pic>
      <p:pic>
        <p:nvPicPr>
          <p:cNvPr id="156679" name="Picture 7"/>
          <p:cNvPicPr>
            <a:picLocks noChangeAspect="1" noChangeArrowheads="1"/>
          </p:cNvPicPr>
          <p:nvPr/>
        </p:nvPicPr>
        <p:blipFill>
          <a:blip r:embed="rId8" cstate="print"/>
          <a:srcRect l="14649" t="15000" r="30273" b="19375"/>
          <a:stretch>
            <a:fillRect/>
          </a:stretch>
        </p:blipFill>
        <p:spPr bwMode="auto">
          <a:xfrm>
            <a:off x="6143636" y="3571876"/>
            <a:ext cx="3000364" cy="3286124"/>
          </a:xfrm>
          <a:prstGeom prst="rect">
            <a:avLst/>
          </a:prstGeom>
          <a:noFill/>
          <a:ln w="9525">
            <a:noFill/>
            <a:miter lim="800000"/>
            <a:headEnd/>
            <a:tailEnd/>
          </a:ln>
        </p:spPr>
      </p:pic>
      <p:sp>
        <p:nvSpPr>
          <p:cNvPr id="14" name="13 CuadroTexto"/>
          <p:cNvSpPr txBox="1"/>
          <p:nvPr/>
        </p:nvSpPr>
        <p:spPr>
          <a:xfrm>
            <a:off x="214282" y="3500438"/>
            <a:ext cx="2428860" cy="369332"/>
          </a:xfrm>
          <a:prstGeom prst="rect">
            <a:avLst/>
          </a:prstGeom>
          <a:noFill/>
        </p:spPr>
        <p:txBody>
          <a:bodyPr wrap="square" rtlCol="0">
            <a:spAutoFit/>
          </a:bodyPr>
          <a:lstStyle/>
          <a:p>
            <a:r>
              <a:rPr lang="es-EC" dirty="0" smtClean="0">
                <a:latin typeface="Arial Black" pitchFamily="34" charset="0"/>
              </a:rPr>
              <a:t>Fauna antártica</a:t>
            </a:r>
            <a:endParaRPr lang="es-EC" dirty="0">
              <a:latin typeface="Arial Black" pitchFamily="34" charset="0"/>
            </a:endParaRPr>
          </a:p>
        </p:txBody>
      </p:sp>
      <p:sp>
        <p:nvSpPr>
          <p:cNvPr id="15" name="14 CuadroTexto"/>
          <p:cNvSpPr txBox="1"/>
          <p:nvPr/>
        </p:nvSpPr>
        <p:spPr>
          <a:xfrm>
            <a:off x="6286512" y="3714752"/>
            <a:ext cx="2857488" cy="369332"/>
          </a:xfrm>
          <a:prstGeom prst="rect">
            <a:avLst/>
          </a:prstGeom>
          <a:noFill/>
        </p:spPr>
        <p:txBody>
          <a:bodyPr wrap="square" rtlCol="0">
            <a:spAutoFit/>
          </a:bodyPr>
          <a:lstStyle/>
          <a:p>
            <a:r>
              <a:rPr lang="es-EC" dirty="0" smtClean="0">
                <a:latin typeface="Arial Black" pitchFamily="34" charset="0"/>
              </a:rPr>
              <a:t>Fauna ecuatoriana</a:t>
            </a:r>
            <a:endParaRPr lang="es-EC" dirty="0">
              <a:latin typeface="Arial Black" pitchFamily="34" charset="0"/>
            </a:endParaRPr>
          </a:p>
        </p:txBody>
      </p:sp>
      <p:pic>
        <p:nvPicPr>
          <p:cNvPr id="156680" name="Picture 8"/>
          <p:cNvPicPr>
            <a:picLocks noChangeAspect="1" noChangeArrowheads="1"/>
          </p:cNvPicPr>
          <p:nvPr/>
        </p:nvPicPr>
        <p:blipFill>
          <a:blip r:embed="rId9" cstate="print"/>
          <a:srcRect l="8203" t="7500" r="24414" b="10000"/>
          <a:stretch>
            <a:fillRect/>
          </a:stretch>
        </p:blipFill>
        <p:spPr bwMode="auto">
          <a:xfrm>
            <a:off x="2714612" y="3571876"/>
            <a:ext cx="3429024" cy="3286124"/>
          </a:xfrm>
          <a:prstGeom prst="rect">
            <a:avLst/>
          </a:prstGeom>
          <a:noFill/>
          <a:ln w="9525">
            <a:noFill/>
            <a:miter lim="800000"/>
            <a:headEnd/>
            <a:tailEnd/>
          </a:ln>
        </p:spPr>
      </p:pic>
      <p:sp>
        <p:nvSpPr>
          <p:cNvPr id="156681" name="Rectangle 9"/>
          <p:cNvSpPr>
            <a:spLocks noChangeArrowheads="1"/>
          </p:cNvSpPr>
          <p:nvPr/>
        </p:nvSpPr>
        <p:spPr bwMode="auto">
          <a:xfrm>
            <a:off x="1500166" y="2755281"/>
            <a:ext cx="6642716"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1"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GRACIAS POR SU ATENCIÓN</a:t>
            </a:r>
            <a:endParaRPr kumimoji="0" lang="en-US" sz="3200" b="0" i="0" u="none" strike="noStrike" cap="none" normalizeH="0" baseline="0" dirty="0" smtClean="0">
              <a:ln>
                <a:noFill/>
              </a:ln>
              <a:solidFill>
                <a:schemeClr val="tx1"/>
              </a:solidFill>
              <a:effectLst/>
              <a:latin typeface="Arial Black" pitchFamily="34" charset="0"/>
              <a:cs typeface="Arial" pitchFamily="34" charset="0"/>
            </a:endParaRPr>
          </a:p>
        </p:txBody>
      </p:sp>
      <p:sp>
        <p:nvSpPr>
          <p:cNvPr id="18" name="17 CuadroTexto"/>
          <p:cNvSpPr txBox="1"/>
          <p:nvPr/>
        </p:nvSpPr>
        <p:spPr>
          <a:xfrm>
            <a:off x="3286116" y="3571876"/>
            <a:ext cx="2643206" cy="400110"/>
          </a:xfrm>
          <a:prstGeom prst="rect">
            <a:avLst/>
          </a:prstGeom>
          <a:noFill/>
        </p:spPr>
        <p:txBody>
          <a:bodyPr wrap="square" rtlCol="0">
            <a:spAutoFit/>
          </a:bodyPr>
          <a:lstStyle/>
          <a:p>
            <a:r>
              <a:rPr lang="es-EC" sz="2000" b="1" dirty="0" smtClean="0">
                <a:solidFill>
                  <a:schemeClr val="bg1"/>
                </a:solidFill>
                <a:latin typeface="Arial Black" pitchFamily="34" charset="0"/>
              </a:rPr>
              <a:t>Glaciar Quito</a:t>
            </a:r>
            <a:endParaRPr lang="es-EC" sz="2000" b="1" dirty="0">
              <a:solidFill>
                <a:schemeClr val="bg1"/>
              </a:solidFill>
              <a:latin typeface="Arial Black" pitchFamily="34" charset="0"/>
            </a:endParaRPr>
          </a:p>
        </p:txBody>
      </p:sp>
    </p:spTree>
  </p:cSld>
  <p:clrMapOvr>
    <a:masterClrMapping/>
  </p:clrMapOvr>
  <p:transition spd="med">
    <p:dissolve/>
    <p:sndAc>
      <p:stSnd>
        <p:snd r:embed="rId3" name="click.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2402</TotalTime>
  <Words>2971</Words>
  <Application>Microsoft Office PowerPoint</Application>
  <PresentationFormat>Presentación en pantalla (4:3)</PresentationFormat>
  <Paragraphs>171</Paragraphs>
  <Slides>93</Slides>
  <Notes>1</Notes>
  <HiddenSlides>0</HiddenSlides>
  <MMClips>0</MMClips>
  <ScaleCrop>false</ScaleCrop>
  <HeadingPairs>
    <vt:vector size="4" baseType="variant">
      <vt:variant>
        <vt:lpstr>Tema</vt:lpstr>
      </vt:variant>
      <vt:variant>
        <vt:i4>1</vt:i4>
      </vt:variant>
      <vt:variant>
        <vt:lpstr>Títulos de diapositiva</vt:lpstr>
      </vt:variant>
      <vt:variant>
        <vt:i4>93</vt:i4>
      </vt:variant>
    </vt:vector>
  </HeadingPairs>
  <TitlesOfParts>
    <vt:vector size="94" baseType="lpstr">
      <vt:lpstr>Flujo</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Diapositiva 59</vt:lpstr>
      <vt:lpstr>Diapositiva 60</vt:lpstr>
      <vt:lpstr>Diapositiva 61</vt:lpstr>
      <vt:lpstr>Diapositiva 62</vt:lpstr>
      <vt:lpstr>Diapositiva 63</vt:lpstr>
      <vt:lpstr>Diapositiva 64</vt:lpstr>
      <vt:lpstr>Diapositiva 65</vt:lpstr>
      <vt:lpstr>Diapositiva 66</vt:lpstr>
      <vt:lpstr>Diapositiva 67</vt:lpstr>
      <vt:lpstr>Diapositiva 68</vt:lpstr>
      <vt:lpstr>Diapositiva 69</vt:lpstr>
      <vt:lpstr>Diapositiva 70</vt:lpstr>
      <vt:lpstr>Diapositiva 71</vt:lpstr>
      <vt:lpstr>Diapositiva 72</vt:lpstr>
      <vt:lpstr>Diapositiva 73</vt:lpstr>
      <vt:lpstr>Diapositiva 74</vt:lpstr>
      <vt:lpstr>Diapositiva 75</vt:lpstr>
      <vt:lpstr>Diapositiva 76</vt:lpstr>
      <vt:lpstr>Diapositiva 77</vt:lpstr>
      <vt:lpstr>Diapositiva 78</vt:lpstr>
      <vt:lpstr>Diapositiva 79</vt:lpstr>
      <vt:lpstr>Diapositiva 80</vt:lpstr>
      <vt:lpstr>Diapositiva 81</vt:lpstr>
      <vt:lpstr>Diapositiva 82</vt:lpstr>
      <vt:lpstr>Diapositiva 83</vt:lpstr>
      <vt:lpstr>Diapositiva 84</vt:lpstr>
      <vt:lpstr>Diapositiva 85</vt:lpstr>
      <vt:lpstr>Diapositiva 86</vt:lpstr>
      <vt:lpstr>Diapositiva 87</vt:lpstr>
      <vt:lpstr>Diapositiva 88</vt:lpstr>
      <vt:lpstr>Diapositiva 89</vt:lpstr>
      <vt:lpstr>Diapositiva 90</vt:lpstr>
      <vt:lpstr>Diapositiva 91</vt:lpstr>
      <vt:lpstr>Diapositiva 92</vt:lpstr>
      <vt:lpstr>Diapositiva 93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Manuel Valencia</dc:creator>
  <cp:lastModifiedBy>Manuel Valencia</cp:lastModifiedBy>
  <cp:revision>86</cp:revision>
  <dcterms:created xsi:type="dcterms:W3CDTF">2011-02-15T11:52:57Z</dcterms:created>
  <dcterms:modified xsi:type="dcterms:W3CDTF">2011-02-19T19:06:16Z</dcterms:modified>
</cp:coreProperties>
</file>